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7"/>
  </p:notesMasterIdLst>
  <p:sldIdLst>
    <p:sldId id="256" r:id="rId3"/>
    <p:sldId id="257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82" r:id="rId16"/>
    <p:sldId id="270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7955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6853FD-F2D4-48C0-B2D1-8DAD984210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2DD47-03EA-43DF-9E3A-1B3DE8630B52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2CDA85-9823-485B-9E82-38F4F4A59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6F79D-606D-4917-A651-D81C24F1DE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486E-6D21-4DAB-A209-7BD626BCF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A85-9823-485B-9E82-38F4F4A59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1D0F-3347-4338-B87C-8328FEA12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EDE6-AF7F-482F-A368-69F954C84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7E2C-3321-4474-AEBC-6A0E7141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41AE-9842-443A-8253-432B51F3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C869-7103-4D62-BE94-DE9134FE5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611C-DBC3-4E85-9291-BFF7C297A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DA3-8C78-4680-9B86-1321EF8CE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1D0F-3347-4338-B87C-8328FEA12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6C535EA-6F02-46E7-861E-B68095D67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79D-606D-4917-A651-D81C24F1D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86E-6D21-4DAB-A209-7BD626BCF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EDE6-AF7F-482F-A368-69F954C847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A7E2C-3321-4474-AEBC-6A0E7141BB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741AE-9842-443A-8253-432B51F3E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C869-7103-4D62-BE94-DE9134FE53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0611C-DBC3-4E85-9291-BFF7C297A3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28DA3-8C78-4680-9B86-1321EF8CE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535EA-6F02-46E7-861E-B68095D67B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99758076-2074-4353-9410-68A512F05B9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758076-2074-4353-9410-68A512F0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-Blogda-Nelerden-Konusacagiz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214422"/>
            <a:ext cx="4857784" cy="3646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285728"/>
            <a:ext cx="8215370" cy="64294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78" y="5029192"/>
            <a:ext cx="4043378" cy="182880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Презентацію підготувала : </a:t>
            </a:r>
          </a:p>
          <a:p>
            <a:r>
              <a:rPr lang="uk-UA" dirty="0" smtClean="0"/>
              <a:t>Учениця 10-Б класу</a:t>
            </a:r>
          </a:p>
          <a:p>
            <a:r>
              <a:rPr lang="uk-UA" dirty="0" smtClean="0"/>
              <a:t>ХЗОШ І-ІІІ ступенів №124</a:t>
            </a:r>
          </a:p>
          <a:p>
            <a:r>
              <a:rPr lang="uk-UA" dirty="0" smtClean="0"/>
              <a:t>Остапенко Анастасія 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0"/>
            <a:ext cx="700092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Архітектурна спадщина </a:t>
            </a:r>
            <a:b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Антоніо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Гауді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6939589_CasaVicens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3376153" cy="5060614"/>
          </a:xfrm>
        </p:spPr>
      </p:pic>
      <p:pic>
        <p:nvPicPr>
          <p:cNvPr id="6" name="Содержимое 5" descr="666_500_4b7b8d5e4b7e5600de91d2fbd7537c1c.jpeg"/>
          <p:cNvPicPr>
            <a:picLocks noGrp="1" noChangeAspect="1"/>
          </p:cNvPicPr>
          <p:nvPr>
            <p:ph sz="half" idx="2"/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857620" y="2285992"/>
            <a:ext cx="5000660" cy="3656638"/>
          </a:xfrm>
        </p:spPr>
      </p:pic>
      <p:sp>
        <p:nvSpPr>
          <p:cNvPr id="7" name="TextBox 6"/>
          <p:cNvSpPr txBox="1"/>
          <p:nvPr/>
        </p:nvSpPr>
        <p:spPr>
          <a:xfrm>
            <a:off x="4286248" y="628652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Каса</a:t>
            </a:r>
            <a:r>
              <a:rPr lang="ru-RU" dirty="0" smtClean="0"/>
              <a:t> </a:t>
            </a:r>
            <a:r>
              <a:rPr lang="ru-RU" dirty="0" err="1" smtClean="0"/>
              <a:t>Вісенс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038600" cy="46238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Замовлення проекту літнього маєтку на </a:t>
            </a:r>
            <a:r>
              <a:rPr lang="uk-UA" dirty="0" err="1" smtClean="0"/>
              <a:t>Кантабрійськом</a:t>
            </a:r>
            <a:r>
              <a:rPr lang="uk-UA" dirty="0" smtClean="0"/>
              <a:t> узбережжі в містечку </a:t>
            </a:r>
            <a:r>
              <a:rPr lang="uk-UA" dirty="0" err="1" smtClean="0"/>
              <a:t>Комільяс</a:t>
            </a:r>
            <a:r>
              <a:rPr lang="uk-UA" dirty="0" smtClean="0"/>
              <a:t> поблизу міста </a:t>
            </a:r>
            <a:r>
              <a:rPr lang="uk-UA" dirty="0" err="1" smtClean="0"/>
              <a:t>Сантандера</a:t>
            </a:r>
            <a:r>
              <a:rPr lang="uk-UA" dirty="0" smtClean="0"/>
              <a:t> </a:t>
            </a:r>
            <a:r>
              <a:rPr lang="uk-UA" dirty="0" err="1" smtClean="0"/>
              <a:t>Гауді</a:t>
            </a:r>
            <a:r>
              <a:rPr lang="uk-UA" dirty="0" smtClean="0"/>
              <a:t> отримав від </a:t>
            </a:r>
            <a:r>
              <a:rPr lang="uk-UA" dirty="0" err="1" smtClean="0"/>
              <a:t>Максімо</a:t>
            </a:r>
            <a:r>
              <a:rPr lang="uk-UA" dirty="0" smtClean="0"/>
              <a:t> Діаса де </a:t>
            </a:r>
            <a:r>
              <a:rPr lang="uk-UA" dirty="0" err="1" smtClean="0"/>
              <a:t>Кіхано</a:t>
            </a:r>
            <a:r>
              <a:rPr lang="uk-UA" dirty="0" smtClean="0"/>
              <a:t> в 1883 р. Будувалося це будівля для молодої людини - спадкоємця маркіза , відповідно його смаками.</a:t>
            </a:r>
            <a:endParaRPr lang="ru-RU" dirty="0"/>
          </a:p>
        </p:txBody>
      </p:sp>
      <p:pic>
        <p:nvPicPr>
          <p:cNvPr id="5" name="Содержимое 4" descr="t1@e16d5678-8a02-4def-b678-ef44450e3f5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473226"/>
            <a:ext cx="4000528" cy="5062180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a0ff4677c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5815301_large_676813_0_39799_a6332727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5215774" cy="347500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714488"/>
            <a:ext cx="3786182" cy="514351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У 1883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Ґ</a:t>
            </a:r>
            <a:r>
              <a:rPr lang="ru-RU" dirty="0" err="1" smtClean="0"/>
              <a:t>уель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- </a:t>
            </a:r>
            <a:r>
              <a:rPr lang="ru-RU" dirty="0" err="1" smtClean="0"/>
              <a:t>реконструкція</a:t>
            </a:r>
            <a:r>
              <a:rPr lang="ru-RU" dirty="0" smtClean="0"/>
              <a:t> </a:t>
            </a:r>
            <a:r>
              <a:rPr lang="ru-RU" dirty="0" err="1" smtClean="0"/>
              <a:t>заміського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,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флігелів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саду </a:t>
            </a:r>
            <a:r>
              <a:rPr lang="ru-RU" dirty="0" smtClean="0"/>
              <a:t>на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володіннях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Ґ</a:t>
            </a:r>
            <a:r>
              <a:rPr lang="ru-RU" dirty="0" err="1" smtClean="0"/>
              <a:t>уель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Педральбес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перебував</a:t>
            </a:r>
            <a:r>
              <a:rPr lang="ru-RU" dirty="0" smtClean="0"/>
              <a:t> за межами </a:t>
            </a:r>
            <a:r>
              <a:rPr lang="ru-RU" dirty="0" err="1" smtClean="0"/>
              <a:t>Барселони</a:t>
            </a:r>
            <a:r>
              <a:rPr lang="ru-RU" dirty="0" smtClean="0"/>
              <a:t>. Тут </a:t>
            </a:r>
            <a:r>
              <a:rPr lang="ru-RU" dirty="0" err="1" smtClean="0"/>
              <a:t>Гауді</a:t>
            </a:r>
            <a:r>
              <a:rPr lang="ru-RU" dirty="0" smtClean="0"/>
              <a:t> </a:t>
            </a:r>
            <a:r>
              <a:rPr lang="ru-RU" dirty="0" smtClean="0"/>
              <a:t>повинен  </a:t>
            </a:r>
            <a:r>
              <a:rPr lang="ru-RU" dirty="0" err="1" smtClean="0"/>
              <a:t>був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перебудувати</a:t>
            </a:r>
            <a:r>
              <a:rPr lang="ru-RU" dirty="0" smtClean="0"/>
              <a:t> </a:t>
            </a:r>
            <a:r>
              <a:rPr lang="ru-RU" dirty="0" err="1" smtClean="0"/>
              <a:t>витриманий</a:t>
            </a:r>
            <a:r>
              <a:rPr lang="ru-RU" dirty="0" smtClean="0"/>
              <a:t> у </a:t>
            </a:r>
            <a:r>
              <a:rPr lang="ru-RU" dirty="0" err="1" smtClean="0"/>
              <a:t>французькому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парк,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звести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: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воротаря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стайню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критим</a:t>
            </a:r>
            <a:r>
              <a:rPr lang="ru-RU" dirty="0" smtClean="0"/>
              <a:t> манежем.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minesky-Blog-Barcelona-Parc-Guell-Stair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19171">
            <a:off x="213100" y="948397"/>
            <a:ext cx="5757874" cy="4174459"/>
          </a:xfrm>
        </p:spPr>
      </p:pic>
      <p:pic>
        <p:nvPicPr>
          <p:cNvPr id="6" name="Содержимое 5" descr="gaudi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99460">
            <a:off x="5110337" y="4144513"/>
            <a:ext cx="3840438" cy="2563150"/>
          </a:xfrm>
        </p:spPr>
      </p:pic>
      <p:sp>
        <p:nvSpPr>
          <p:cNvPr id="7" name="TextBox 6"/>
          <p:cNvSpPr txBox="1"/>
          <p:nvPr/>
        </p:nvSpPr>
        <p:spPr>
          <a:xfrm>
            <a:off x="2285984" y="5929330"/>
            <a:ext cx="137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Парк </a:t>
            </a:r>
            <a:r>
              <a:rPr lang="ru-RU" dirty="0" smtClean="0"/>
              <a:t>Ґ</a:t>
            </a:r>
            <a:r>
              <a:rPr lang="uk-UA" dirty="0" err="1" smtClean="0"/>
              <a:t>уель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3786182" cy="52863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uk-UA" dirty="0" smtClean="0"/>
              <a:t>Пізніше а</a:t>
            </a:r>
            <a:r>
              <a:rPr lang="ru-RU" dirty="0" err="1" smtClean="0"/>
              <a:t>рхітектора</a:t>
            </a:r>
            <a:r>
              <a:rPr lang="ru-RU" dirty="0" smtClean="0"/>
              <a:t> </a:t>
            </a:r>
            <a:r>
              <a:rPr lang="ru-RU" dirty="0" smtClean="0"/>
              <a:t>запросили для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Єпископського</a:t>
            </a:r>
            <a:r>
              <a:rPr lang="ru-RU" dirty="0" smtClean="0"/>
              <a:t> палацу в </a:t>
            </a:r>
            <a:r>
              <a:rPr lang="ru-RU" dirty="0" err="1" smtClean="0"/>
              <a:t>Асторзі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Архітектура</a:t>
            </a:r>
            <a:r>
              <a:rPr lang="ru-RU" dirty="0" smtClean="0"/>
              <a:t> палацу </a:t>
            </a:r>
            <a:r>
              <a:rPr lang="ru-RU" dirty="0" err="1" smtClean="0"/>
              <a:t>витримана</a:t>
            </a:r>
            <a:r>
              <a:rPr lang="ru-RU" dirty="0" smtClean="0"/>
              <a:t> в </a:t>
            </a:r>
            <a:r>
              <a:rPr lang="ru-RU" dirty="0" err="1" smtClean="0"/>
              <a:t>неоготичному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підтверджує</a:t>
            </a:r>
            <a:r>
              <a:rPr lang="ru-RU" dirty="0" smtClean="0"/>
              <a:t> план,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</a:t>
            </a:r>
            <a:r>
              <a:rPr lang="ru-RU" dirty="0" err="1" smtClean="0"/>
              <a:t>хреста</a:t>
            </a:r>
            <a:r>
              <a:rPr lang="ru-RU" dirty="0" smtClean="0"/>
              <a:t> </a:t>
            </a:r>
            <a:r>
              <a:rPr lang="ru-RU" dirty="0" smtClean="0"/>
              <a:t>характер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.</a:t>
            </a:r>
            <a:r>
              <a:rPr lang="uk-UA" dirty="0" smtClean="0"/>
              <a:t> Після втручання в роботу, </a:t>
            </a:r>
            <a:r>
              <a:rPr lang="uk-UA" dirty="0" err="1" smtClean="0"/>
              <a:t>Гауді</a:t>
            </a:r>
            <a:r>
              <a:rPr lang="uk-UA" dirty="0" smtClean="0"/>
              <a:t> відмовився від цього проекту. Він навіть хотів спалити плани. Але все-таки цього не зробив, але </a:t>
            </a:r>
            <a:r>
              <a:rPr lang="uk-UA" dirty="0" err="1" smtClean="0"/>
              <a:t>добудувувати</a:t>
            </a:r>
            <a:r>
              <a:rPr lang="uk-UA" dirty="0" smtClean="0"/>
              <a:t> будівлю відмовився і присягнувся, що ноги його в </a:t>
            </a:r>
            <a:r>
              <a:rPr lang="uk-UA" dirty="0" err="1" smtClean="0"/>
              <a:t>Асторзі</a:t>
            </a:r>
            <a:r>
              <a:rPr lang="uk-UA" dirty="0" smtClean="0"/>
              <a:t> більше не буде.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76190916_676813_803261072_9db5f83b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2000240"/>
            <a:ext cx="5114932" cy="3836199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143372" cy="54292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err="1" smtClean="0"/>
              <a:t>Гауді</a:t>
            </a:r>
            <a:r>
              <a:rPr lang="uk-UA" dirty="0" smtClean="0"/>
              <a:t> приступив до роботи над собором </a:t>
            </a:r>
            <a:r>
              <a:rPr lang="uk-UA" dirty="0" err="1" smtClean="0"/>
              <a:t>Саграда</a:t>
            </a:r>
            <a:r>
              <a:rPr lang="uk-UA" dirty="0" smtClean="0"/>
              <a:t> Фамілія 3 листопада 1883, хоча тільки 28 березня 1884 його офіційно призначили керівником робіт.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Одного разу </a:t>
            </a:r>
            <a:r>
              <a:rPr lang="ru-RU" dirty="0" err="1" smtClean="0"/>
              <a:t>Гауді</a:t>
            </a:r>
            <a:r>
              <a:rPr lang="ru-RU" dirty="0" smtClean="0"/>
              <a:t> сказав, </a:t>
            </a:r>
            <a:r>
              <a:rPr lang="ru-RU" dirty="0" err="1" smtClean="0"/>
              <a:t>що</a:t>
            </a:r>
            <a:r>
              <a:rPr lang="ru-RU" dirty="0" smtClean="0"/>
              <a:t> «слух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вірі</a:t>
            </a:r>
            <a:r>
              <a:rPr lang="ru-RU" dirty="0" smtClean="0"/>
              <a:t>, а </a:t>
            </a:r>
            <a:r>
              <a:rPr lang="ru-RU" dirty="0" err="1" smtClean="0"/>
              <a:t>зір</a:t>
            </a:r>
            <a:r>
              <a:rPr lang="ru-RU" dirty="0" smtClean="0"/>
              <a:t>- </a:t>
            </a:r>
            <a:r>
              <a:rPr lang="ru-RU" dirty="0" err="1" smtClean="0"/>
              <a:t>славі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слава - </a:t>
            </a:r>
            <a:r>
              <a:rPr lang="ru-RU" dirty="0" err="1" smtClean="0"/>
              <a:t>це</a:t>
            </a:r>
            <a:r>
              <a:rPr lang="ru-RU" dirty="0" smtClean="0"/>
              <a:t> образ Бога</a:t>
            </a:r>
            <a:r>
              <a:rPr lang="ru-RU" dirty="0" smtClean="0"/>
              <a:t>.»</a:t>
            </a:r>
            <a:r>
              <a:rPr lang="uk-UA" dirty="0" smtClean="0"/>
              <a:t> </a:t>
            </a:r>
            <a:r>
              <a:rPr lang="uk-UA" dirty="0" err="1" smtClean="0"/>
              <a:t>Саграда</a:t>
            </a:r>
            <a:r>
              <a:rPr lang="uk-UA" dirty="0" smtClean="0"/>
              <a:t> Фамілія є яскравою ілюстрацією цих прагнень. Храм задумувався не тільки як посередник між небесами і землею, але і як поле бою для почуттів.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0_5759b_9451b40f_XL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5873" y="0"/>
            <a:ext cx="4678127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017173_large_67681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876"/>
            <a:ext cx="4500562" cy="307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Рисунок 6" descr="8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71480"/>
            <a:ext cx="4929189" cy="3721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714884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err="1" smtClean="0"/>
              <a:t>Копіювати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творіння</a:t>
            </a:r>
            <a:r>
              <a:rPr lang="ru-RU" sz="1600" dirty="0" smtClean="0"/>
              <a:t> Господа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вищою</a:t>
            </a:r>
            <a:r>
              <a:rPr lang="ru-RU" sz="1600" dirty="0" smtClean="0"/>
              <a:t> формою </a:t>
            </a:r>
            <a:r>
              <a:rPr lang="ru-RU" sz="1600" dirty="0" err="1" smtClean="0"/>
              <a:t>вихваляння</a:t>
            </a:r>
            <a:r>
              <a:rPr lang="ru-RU" sz="1600" dirty="0" smtClean="0"/>
              <a:t> </a:t>
            </a:r>
            <a:r>
              <a:rPr lang="ru-RU" sz="1600" dirty="0" err="1" smtClean="0">
                <a:latin typeface="+mn-lt"/>
              </a:rPr>
              <a:t>Творця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служило </a:t>
            </a:r>
            <a:r>
              <a:rPr lang="ru-RU" sz="1600" dirty="0" err="1" smtClean="0"/>
              <a:t>свідченням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скромності</a:t>
            </a:r>
            <a:r>
              <a:rPr lang="ru-RU" sz="1600" dirty="0" smtClean="0"/>
              <a:t>. «</a:t>
            </a:r>
            <a:r>
              <a:rPr lang="ru-RU" sz="1600" dirty="0" err="1" smtClean="0"/>
              <a:t>Це</a:t>
            </a:r>
            <a:r>
              <a:rPr lang="ru-RU" sz="1600" dirty="0" smtClean="0"/>
              <a:t> безумство - </a:t>
            </a:r>
            <a:r>
              <a:rPr lang="ru-RU" sz="1600" dirty="0" err="1" smtClean="0"/>
              <a:t>намагатися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зобразити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неіснуючий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</a:t>
            </a:r>
            <a:r>
              <a:rPr lang="ru-RU" sz="1600" dirty="0" smtClean="0"/>
              <a:t>», - записав </a:t>
            </a:r>
            <a:r>
              <a:rPr lang="ru-RU" sz="1600" dirty="0" err="1" smtClean="0"/>
              <a:t>Гауді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своєму</a:t>
            </a:r>
            <a:r>
              <a:rPr lang="ru-RU" sz="1600" dirty="0" smtClean="0"/>
              <a:t> </a:t>
            </a:r>
            <a:r>
              <a:rPr lang="ru-RU" sz="1600" dirty="0" err="1" smtClean="0"/>
              <a:t>щоденнику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Реусі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тому.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00662" y="1071546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+mn-lt"/>
              </a:rPr>
              <a:t>Проектуючи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оздоблення</a:t>
            </a:r>
            <a:r>
              <a:rPr lang="ru-RU" dirty="0" smtClean="0">
                <a:latin typeface="+mn-lt"/>
              </a:rPr>
              <a:t> фасаду, </a:t>
            </a:r>
            <a:r>
              <a:rPr lang="ru-RU" dirty="0" err="1" smtClean="0">
                <a:latin typeface="+mn-lt"/>
              </a:rPr>
              <a:t>Гауді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прагнув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якомога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точніше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копіювати</a:t>
            </a:r>
            <a:r>
              <a:rPr lang="ru-RU" dirty="0" smtClean="0">
                <a:latin typeface="+mn-lt"/>
              </a:rPr>
              <a:t> природу, </a:t>
            </a:r>
            <a:r>
              <a:rPr lang="ru-RU" dirty="0" err="1" smtClean="0">
                <a:latin typeface="+mn-lt"/>
              </a:rPr>
              <a:t>протягом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багатьох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років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обходячи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прихід</a:t>
            </a:r>
            <a:r>
              <a:rPr lang="ru-RU" dirty="0" smtClean="0">
                <a:latin typeface="+mn-lt"/>
              </a:rPr>
              <a:t> у </a:t>
            </a:r>
            <a:r>
              <a:rPr lang="ru-RU" dirty="0" err="1" smtClean="0">
                <a:latin typeface="+mn-lt"/>
              </a:rPr>
              <a:t>пошуках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відповідних</a:t>
            </a:r>
            <a:r>
              <a:rPr lang="ru-RU" dirty="0" smtClean="0">
                <a:latin typeface="+mn-lt"/>
              </a:rPr>
              <a:t> моделей.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450x450px-19635463234c3c19f28242f1800177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779480" cy="504678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4286248" cy="528638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До 1898 </a:t>
            </a:r>
            <a:r>
              <a:rPr lang="ru-RU" dirty="0" err="1" smtClean="0"/>
              <a:t>Гауді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спорудженню</a:t>
            </a:r>
            <a:r>
              <a:rPr lang="ru-RU" dirty="0" smtClean="0"/>
              <a:t> </a:t>
            </a:r>
            <a:r>
              <a:rPr lang="ru-RU" dirty="0" err="1" smtClean="0"/>
              <a:t>чудових</a:t>
            </a:r>
            <a:r>
              <a:rPr lang="ru-RU" dirty="0" smtClean="0"/>
              <a:t> </a:t>
            </a:r>
            <a:r>
              <a:rPr lang="ru-RU" dirty="0" err="1" smtClean="0"/>
              <a:t>резиденцій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Каса</a:t>
            </a:r>
            <a:r>
              <a:rPr lang="ru-RU" dirty="0" smtClean="0"/>
              <a:t> </a:t>
            </a:r>
            <a:r>
              <a:rPr lang="ru-RU" dirty="0" err="1" smtClean="0"/>
              <a:t>Кальвет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задумана </a:t>
            </a:r>
            <a:r>
              <a:rPr lang="ru-RU" dirty="0" smtClean="0"/>
              <a:t>для </a:t>
            </a:r>
            <a:r>
              <a:rPr lang="ru-RU" dirty="0" err="1" smtClean="0"/>
              <a:t>комерційних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резиденція</a:t>
            </a:r>
            <a:r>
              <a:rPr lang="ru-RU" dirty="0" smtClean="0"/>
              <a:t> </a:t>
            </a:r>
            <a:r>
              <a:rPr lang="ru-RU" dirty="0" err="1" smtClean="0"/>
              <a:t>спадкоємців</a:t>
            </a:r>
            <a:r>
              <a:rPr lang="ru-RU" dirty="0" smtClean="0"/>
              <a:t> Пере </a:t>
            </a:r>
            <a:r>
              <a:rPr lang="ru-RU" dirty="0" err="1" smtClean="0"/>
              <a:t>Мартіра</a:t>
            </a:r>
            <a:r>
              <a:rPr lang="ru-RU" dirty="0" smtClean="0"/>
              <a:t> </a:t>
            </a:r>
            <a:r>
              <a:rPr lang="ru-RU" dirty="0" err="1" smtClean="0"/>
              <a:t>Кальвета</a:t>
            </a:r>
            <a:r>
              <a:rPr lang="ru-RU" dirty="0" smtClean="0"/>
              <a:t>. </a:t>
            </a:r>
            <a:r>
              <a:rPr lang="ru-RU" dirty="0" err="1" smtClean="0"/>
              <a:t>Гауді</a:t>
            </a:r>
            <a:r>
              <a:rPr lang="ru-RU" dirty="0" smtClean="0"/>
              <a:t> повинен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вбудувати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в ряд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в одному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найелегантніших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Барселони</a:t>
            </a:r>
            <a:r>
              <a:rPr lang="ru-RU" dirty="0" smtClean="0"/>
              <a:t>. 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стримана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традиційна</a:t>
            </a:r>
            <a:r>
              <a:rPr lang="ru-RU" dirty="0" smtClean="0"/>
              <a:t>, </a:t>
            </a:r>
            <a:r>
              <a:rPr lang="ru-RU" dirty="0" err="1" smtClean="0"/>
              <a:t>Каса</a:t>
            </a:r>
            <a:r>
              <a:rPr lang="ru-RU" dirty="0" smtClean="0"/>
              <a:t> </a:t>
            </a:r>
            <a:r>
              <a:rPr lang="ru-RU" dirty="0" err="1" smtClean="0"/>
              <a:t>Кальвет</a:t>
            </a:r>
            <a:r>
              <a:rPr lang="ru-RU" dirty="0" smtClean="0"/>
              <a:t> - </a:t>
            </a:r>
            <a:r>
              <a:rPr lang="ru-RU" dirty="0" err="1" smtClean="0"/>
              <a:t>загальновизнана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. </a:t>
            </a:r>
            <a:r>
              <a:rPr lang="ru-RU" dirty="0" smtClean="0"/>
              <a:t>За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Гауді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спеціальну</a:t>
            </a:r>
            <a:r>
              <a:rPr lang="ru-RU" dirty="0" smtClean="0"/>
              <a:t> </a:t>
            </a:r>
            <a:r>
              <a:rPr lang="ru-RU" dirty="0" err="1" smtClean="0"/>
              <a:t>нагороду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3786182" cy="535782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Багатоквартирний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в 1877 р. для текстильного магната </a:t>
            </a:r>
            <a:r>
              <a:rPr lang="ru-RU" dirty="0" err="1" smtClean="0"/>
              <a:t>Жозепа</a:t>
            </a:r>
            <a:r>
              <a:rPr lang="ru-RU" dirty="0" smtClean="0"/>
              <a:t> </a:t>
            </a:r>
            <a:r>
              <a:rPr lang="ru-RU" dirty="0" err="1" smtClean="0"/>
              <a:t>Бальо-і-Касановаса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самим </a:t>
            </a:r>
            <a:r>
              <a:rPr lang="ru-RU" dirty="0" err="1" smtClean="0"/>
              <a:t>нудним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кварталі</a:t>
            </a:r>
            <a:r>
              <a:rPr lang="ru-RU" dirty="0" smtClean="0"/>
              <a:t>.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захотів</a:t>
            </a:r>
            <a:r>
              <a:rPr lang="ru-RU" dirty="0" smtClean="0"/>
              <a:t>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перевершив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uk-UA" dirty="0" err="1" smtClean="0"/>
              <a:t>Гауді</a:t>
            </a:r>
            <a:r>
              <a:rPr lang="uk-UA" dirty="0" smtClean="0"/>
              <a:t> за неповні два роки розширив внутрішній дворик, зробив повну перебудову фасадів першого поверху і </a:t>
            </a:r>
            <a:r>
              <a:rPr lang="uk-UA" dirty="0" err="1" smtClean="0"/>
              <a:t>бельетажа</a:t>
            </a:r>
            <a:r>
              <a:rPr lang="uk-UA" dirty="0" smtClean="0"/>
              <a:t>, повна зміна вигляду головного і заднього фасадів, зміна планування, перебудову будинку.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 1962 році Будинок </a:t>
            </a:r>
            <a:r>
              <a:rPr lang="uk-UA" dirty="0" err="1" smtClean="0"/>
              <a:t>Бальо</a:t>
            </a:r>
            <a:r>
              <a:rPr lang="uk-UA" dirty="0" smtClean="0"/>
              <a:t> був оголошений Художнім пам'ятником Барселони</a:t>
            </a:r>
            <a:endParaRPr lang="ru-RU" dirty="0"/>
          </a:p>
        </p:txBody>
      </p:sp>
      <p:pic>
        <p:nvPicPr>
          <p:cNvPr id="5" name="Содержимое 4" descr="1310539171_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7074" y="0"/>
            <a:ext cx="4566926" cy="685800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97763" cy="809612"/>
          </a:xfrm>
        </p:spPr>
        <p:txBody>
          <a:bodyPr/>
          <a:lstStyle/>
          <a:p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Антоніо</a:t>
            </a:r>
            <a:r>
              <a:rPr lang="uk-UA" dirty="0" smtClean="0"/>
              <a:t> </a:t>
            </a:r>
            <a:r>
              <a:rPr lang="uk-U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Гауді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5000628" cy="5214950"/>
          </a:xfrm>
        </p:spPr>
        <p:txBody>
          <a:bodyPr/>
          <a:lstStyle/>
          <a:p>
            <a:pPr algn="ctr">
              <a:buNone/>
            </a:pPr>
            <a:r>
              <a:rPr lang="uk-UA" sz="1800" dirty="0" err="1" smtClean="0"/>
              <a:t>Антоніо</a:t>
            </a:r>
            <a:r>
              <a:rPr lang="uk-UA" sz="1800" dirty="0" smtClean="0"/>
              <a:t> </a:t>
            </a:r>
            <a:r>
              <a:rPr lang="uk-UA" sz="1800" dirty="0" err="1" smtClean="0"/>
              <a:t>Гауді</a:t>
            </a:r>
            <a:r>
              <a:rPr lang="uk-UA" sz="1800" dirty="0" smtClean="0"/>
              <a:t> (1852-1926) - іспанський архітектор, оригінальний, загадковий художник. Його називали «генієм модерну». Родом з Каталонії можливо, він був самим фантастичним архітектором усіх часів.</a:t>
            </a:r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r>
              <a:rPr lang="uk-UA" sz="1800" dirty="0" smtClean="0"/>
              <a:t>Сам </a:t>
            </a:r>
            <a:r>
              <a:rPr lang="uk-UA" sz="1800" dirty="0" err="1" smtClean="0"/>
              <a:t>Гауді</a:t>
            </a:r>
            <a:r>
              <a:rPr lang="uk-UA" sz="1800" dirty="0" smtClean="0"/>
              <a:t> </a:t>
            </a:r>
            <a:r>
              <a:rPr lang="uk-UA" sz="1800" dirty="0" smtClean="0"/>
              <a:t>починає цікавитись архітектурою та малюванням ще в школі в </a:t>
            </a:r>
            <a:r>
              <a:rPr lang="uk-UA" sz="1800" dirty="0" err="1" smtClean="0"/>
              <a:t>Реусі</a:t>
            </a:r>
            <a:r>
              <a:rPr lang="uk-UA" sz="1800" dirty="0" smtClean="0"/>
              <a:t>, а в 1870 році переїжджає в Барселону, щоб згодом вступити до місцевого університету на факультет архітектури. Для цього він декілька років готується, одночасно підробляючи креслярем у місцевих архітекторів.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5" name="Содержимое 4" descr="antogau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714488"/>
            <a:ext cx="3775010" cy="4624387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otolia_41424647_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11648">
            <a:off x="191617" y="302227"/>
            <a:ext cx="5572132" cy="3714754"/>
          </a:xfrm>
        </p:spPr>
      </p:pic>
      <p:pic>
        <p:nvPicPr>
          <p:cNvPr id="6" name="Содержимое 5" descr="15866_or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408571">
            <a:off x="4170912" y="3100136"/>
            <a:ext cx="4931808" cy="3698856"/>
          </a:xfrm>
        </p:spPr>
      </p:pic>
      <p:sp>
        <p:nvSpPr>
          <p:cNvPr id="7" name="TextBox 6"/>
          <p:cNvSpPr txBox="1"/>
          <p:nvPr/>
        </p:nvSpPr>
        <p:spPr>
          <a:xfrm rot="21276659">
            <a:off x="797131" y="4912981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Будинок </a:t>
            </a:r>
            <a:r>
              <a:rPr lang="uk-UA" dirty="0" err="1" smtClean="0"/>
              <a:t>Бальо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asaMila_s02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5829312" cy="438103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500174"/>
            <a:ext cx="3571868" cy="521497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Будинок Міла - остання завершена робота зрілого майстра до того, як всі сили будуть віддані на створення церкви </a:t>
            </a:r>
            <a:r>
              <a:rPr lang="uk-UA" dirty="0" err="1" smtClean="0"/>
              <a:t>Саграда</a:t>
            </a:r>
            <a:r>
              <a:rPr lang="uk-UA" dirty="0" smtClean="0"/>
              <a:t> Фамілія, найбільш бездоганна з точки зору художнього </a:t>
            </a:r>
            <a:r>
              <a:rPr lang="uk-UA" dirty="0" smtClean="0"/>
              <a:t>смаку. </a:t>
            </a:r>
            <a:r>
              <a:rPr lang="uk-UA" dirty="0" smtClean="0"/>
              <a:t>Безумовна дивина цієї споруди в очах сучасників, які не мали зразка для порівняння, відбилася в </a:t>
            </a:r>
            <a:r>
              <a:rPr lang="uk-UA" dirty="0" err="1" smtClean="0"/>
              <a:t>непозбавленній</a:t>
            </a:r>
            <a:r>
              <a:rPr lang="uk-UA" dirty="0" smtClean="0"/>
              <a:t> </a:t>
            </a:r>
            <a:r>
              <a:rPr lang="uk-UA" dirty="0" smtClean="0"/>
              <a:t>іронічного відтінку назві будинку, закріпившись серед </a:t>
            </a:r>
            <a:r>
              <a:rPr lang="uk-UA" dirty="0" err="1" smtClean="0"/>
              <a:t>барселонців</a:t>
            </a:r>
            <a:r>
              <a:rPr lang="uk-UA" dirty="0" smtClean="0"/>
              <a:t> : </a:t>
            </a:r>
            <a:r>
              <a:rPr lang="uk-UA" dirty="0" err="1" smtClean="0"/>
              <a:t>Ла</a:t>
            </a:r>
            <a:r>
              <a:rPr lang="uk-UA" dirty="0" smtClean="0"/>
              <a:t> </a:t>
            </a:r>
            <a:r>
              <a:rPr lang="uk-UA" dirty="0" err="1" smtClean="0"/>
              <a:t>Педрера</a:t>
            </a:r>
            <a:r>
              <a:rPr lang="uk-UA" dirty="0" smtClean="0"/>
              <a:t> - «каменоломня</a:t>
            </a:r>
            <a:r>
              <a:rPr lang="uk-UA" dirty="0" smtClean="0"/>
              <a:t>».</a:t>
            </a:r>
          </a:p>
          <a:p>
            <a:pPr algn="ctr">
              <a:buNone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кутовим</a:t>
            </a:r>
            <a:r>
              <a:rPr lang="ru-RU" dirty="0" smtClean="0"/>
              <a:t> </a:t>
            </a:r>
            <a:r>
              <a:rPr lang="ru-RU" dirty="0" err="1" smtClean="0"/>
              <a:t>частинам</a:t>
            </a:r>
            <a:r>
              <a:rPr lang="ru-RU" dirty="0" smtClean="0"/>
              <a:t> </a:t>
            </a:r>
            <a:r>
              <a:rPr lang="ru-RU" dirty="0" smtClean="0"/>
              <a:t>фасаду </a:t>
            </a:r>
            <a:r>
              <a:rPr lang="ru-RU" dirty="0" err="1" smtClean="0"/>
              <a:t>Гауді</a:t>
            </a:r>
            <a:r>
              <a:rPr lang="ru-RU" dirty="0" smtClean="0"/>
              <a:t> </a:t>
            </a:r>
            <a:r>
              <a:rPr lang="ru-RU" dirty="0" err="1" smtClean="0"/>
              <a:t>надав</a:t>
            </a:r>
            <a:r>
              <a:rPr lang="ru-RU" dirty="0" smtClean="0"/>
              <a:t> дому характер </a:t>
            </a:r>
            <a:r>
              <a:rPr lang="ru-RU" dirty="0" err="1" smtClean="0"/>
              <a:t>окремої</a:t>
            </a:r>
            <a:r>
              <a:rPr lang="ru-RU" dirty="0" smtClean="0"/>
              <a:t>  </a:t>
            </a:r>
            <a:r>
              <a:rPr lang="ru-RU" dirty="0" err="1" smtClean="0"/>
              <a:t>будівлі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обступають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2_13208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012845">
            <a:off x="3937886" y="3071810"/>
            <a:ext cx="5044751" cy="3670178"/>
          </a:xfrm>
        </p:spPr>
      </p:pic>
      <p:pic>
        <p:nvPicPr>
          <p:cNvPr id="8" name="Содержимое 7" descr="6353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131755">
            <a:off x="142844" y="285728"/>
            <a:ext cx="5429288" cy="3962727"/>
          </a:xfrm>
        </p:spPr>
      </p:pic>
      <p:sp>
        <p:nvSpPr>
          <p:cNvPr id="9" name="TextBox 8"/>
          <p:cNvSpPr txBox="1"/>
          <p:nvPr/>
        </p:nvSpPr>
        <p:spPr>
          <a:xfrm rot="21037947">
            <a:off x="1590789" y="4702252"/>
            <a:ext cx="16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Будинок Міла</a:t>
            </a:r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00562" cy="52863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/>
              <a:t>7 червня 1926 73 </a:t>
            </a:r>
            <a:r>
              <a:rPr lang="uk-UA" dirty="0" err="1" smtClean="0"/>
              <a:t>-річний</a:t>
            </a:r>
            <a:r>
              <a:rPr lang="uk-UA" dirty="0" smtClean="0"/>
              <a:t> </a:t>
            </a:r>
            <a:r>
              <a:rPr lang="uk-UA" dirty="0" err="1" smtClean="0"/>
              <a:t>Гауді</a:t>
            </a:r>
            <a:r>
              <a:rPr lang="uk-UA" dirty="0" smtClean="0"/>
              <a:t> вийшов з дому , щоб відправитися в свій щоденний шлях до церкви </a:t>
            </a:r>
            <a:r>
              <a:rPr lang="uk-UA" dirty="0" err="1" smtClean="0"/>
              <a:t>Сант-</a:t>
            </a:r>
            <a:r>
              <a:rPr lang="uk-UA" dirty="0" smtClean="0"/>
              <a:t> </a:t>
            </a:r>
            <a:r>
              <a:rPr lang="uk-UA" dirty="0" err="1" smtClean="0"/>
              <a:t>Феліпе-</a:t>
            </a:r>
            <a:r>
              <a:rPr lang="uk-UA" dirty="0" smtClean="0"/>
              <a:t> </a:t>
            </a:r>
            <a:r>
              <a:rPr lang="uk-UA" dirty="0" err="1" smtClean="0"/>
              <a:t>Нері</a:t>
            </a:r>
            <a:r>
              <a:rPr lang="uk-UA" dirty="0" smtClean="0"/>
              <a:t> , </a:t>
            </a:r>
            <a:r>
              <a:rPr lang="uk-UA" dirty="0" err="1" smtClean="0"/>
              <a:t>парафіяном</a:t>
            </a:r>
            <a:r>
              <a:rPr lang="uk-UA" dirty="0" smtClean="0"/>
              <a:t> </a:t>
            </a:r>
            <a:r>
              <a:rPr lang="uk-UA" dirty="0" smtClean="0"/>
              <a:t>якої він був. Йдучи неуважно по вулиці </a:t>
            </a:r>
            <a:r>
              <a:rPr lang="uk-UA" dirty="0" err="1" smtClean="0"/>
              <a:t>Гран-</a:t>
            </a:r>
            <a:r>
              <a:rPr lang="uk-UA" dirty="0" smtClean="0"/>
              <a:t> </a:t>
            </a:r>
            <a:r>
              <a:rPr lang="uk-UA" dirty="0" err="1" smtClean="0"/>
              <a:t>Віа</a:t>
            </a:r>
            <a:r>
              <a:rPr lang="uk-UA" dirty="0" smtClean="0"/>
              <a:t> </a:t>
            </a:r>
            <a:r>
              <a:rPr lang="uk-UA" dirty="0" err="1" smtClean="0"/>
              <a:t>-де-</a:t>
            </a:r>
            <a:r>
              <a:rPr lang="uk-UA" dirty="0" smtClean="0"/>
              <a:t> </a:t>
            </a:r>
            <a:r>
              <a:rPr lang="uk-UA" dirty="0" err="1" smtClean="0"/>
              <a:t>лас-</a:t>
            </a:r>
            <a:r>
              <a:rPr lang="uk-UA" dirty="0" smtClean="0"/>
              <a:t> </a:t>
            </a:r>
            <a:r>
              <a:rPr lang="uk-UA" dirty="0" err="1" smtClean="0"/>
              <a:t>Кортес</a:t>
            </a:r>
            <a:r>
              <a:rPr lang="uk-UA" dirty="0" smtClean="0"/>
              <a:t> - </a:t>
            </a:r>
            <a:r>
              <a:rPr lang="uk-UA" dirty="0" err="1" smtClean="0"/>
              <a:t>Каталанес</a:t>
            </a:r>
            <a:r>
              <a:rPr lang="uk-UA" dirty="0" smtClean="0"/>
              <a:t> між вулицями </a:t>
            </a:r>
            <a:r>
              <a:rPr lang="uk-UA" dirty="0" err="1" smtClean="0"/>
              <a:t>Жирона</a:t>
            </a:r>
            <a:r>
              <a:rPr lang="uk-UA" dirty="0" smtClean="0"/>
              <a:t> і </a:t>
            </a:r>
            <a:r>
              <a:rPr lang="uk-UA" dirty="0" err="1" smtClean="0"/>
              <a:t>Байлен</a:t>
            </a:r>
            <a:r>
              <a:rPr lang="uk-UA" dirty="0" smtClean="0"/>
              <a:t> , він був збитий трамваєм і втратив свідомість. Візники відмовлялися везти в лікарню неохайного , невідомого старого без грошей і документів , побоюючись несплати за поїздку. Зрештою , </a:t>
            </a:r>
            <a:r>
              <a:rPr lang="uk-UA" dirty="0" err="1" smtClean="0"/>
              <a:t>Гауді</a:t>
            </a:r>
            <a:r>
              <a:rPr lang="uk-UA" dirty="0" smtClean="0"/>
              <a:t> доставили </a:t>
            </a:r>
            <a:r>
              <a:rPr lang="uk-UA" dirty="0" smtClean="0"/>
              <a:t>у лікарню </a:t>
            </a:r>
            <a:r>
              <a:rPr lang="uk-UA" dirty="0" smtClean="0"/>
              <a:t>для жебраків , де йому надали лише примітивну медичну допомогу. Лише наступного дня його знайшов і впізнав капелан собору </a:t>
            </a:r>
            <a:r>
              <a:rPr lang="uk-UA" dirty="0" err="1" smtClean="0"/>
              <a:t>Саграда</a:t>
            </a:r>
            <a:r>
              <a:rPr lang="uk-UA" dirty="0" smtClean="0"/>
              <a:t> - </a:t>
            </a:r>
            <a:r>
              <a:rPr lang="uk-UA" dirty="0" smtClean="0"/>
              <a:t>Фамілія </a:t>
            </a:r>
            <a:r>
              <a:rPr lang="uk-UA" dirty="0" err="1" smtClean="0"/>
              <a:t>Мосен</a:t>
            </a:r>
            <a:r>
              <a:rPr lang="uk-UA" dirty="0" smtClean="0"/>
              <a:t> </a:t>
            </a:r>
            <a:r>
              <a:rPr lang="uk-UA" dirty="0" err="1" smtClean="0"/>
              <a:t>Хіль</a:t>
            </a:r>
            <a:r>
              <a:rPr lang="uk-UA" dirty="0" smtClean="0"/>
              <a:t> </a:t>
            </a:r>
            <a:r>
              <a:rPr lang="uk-UA" dirty="0" err="1" smtClean="0"/>
              <a:t>Парес</a:t>
            </a:r>
            <a:r>
              <a:rPr lang="uk-UA" dirty="0" smtClean="0"/>
              <a:t> - і - </a:t>
            </a:r>
            <a:r>
              <a:rPr lang="uk-UA" dirty="0" err="1" smtClean="0"/>
              <a:t>Віласау</a:t>
            </a:r>
            <a:r>
              <a:rPr lang="uk-UA" dirty="0" smtClean="0"/>
              <a:t> . До того часу стан </a:t>
            </a:r>
            <a:r>
              <a:rPr lang="uk-UA" dirty="0" err="1" smtClean="0"/>
              <a:t>Гауді</a:t>
            </a:r>
            <a:r>
              <a:rPr lang="uk-UA" dirty="0" smtClean="0"/>
              <a:t> вже погіршився настільки , що найкраще лікування не могло йому допомогти.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Гауді</a:t>
            </a:r>
            <a:r>
              <a:rPr lang="uk-UA" dirty="0" smtClean="0"/>
              <a:t> помер 10 червня 1926 і був похований двома днями пізніше в крипті недобудованого </a:t>
            </a:r>
            <a:r>
              <a:rPr lang="uk-UA" dirty="0" smtClean="0"/>
              <a:t>ним </a:t>
            </a:r>
            <a:r>
              <a:rPr lang="uk-UA" dirty="0" smtClean="0"/>
              <a:t>собору.</a:t>
            </a:r>
            <a:endParaRPr lang="ru-RU" dirty="0"/>
          </a:p>
        </p:txBody>
      </p:sp>
      <p:pic>
        <p:nvPicPr>
          <p:cNvPr id="5" name="Содержимое 4" descr="76017167_large_676813_74916881_large_mogila_Gaud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852621" cy="5139397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6191935_large_676813_casafernandezgaud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444321">
            <a:off x="341760" y="1775081"/>
            <a:ext cx="4990056" cy="37425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500174"/>
            <a:ext cx="3571868" cy="53578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err="1" smtClean="0"/>
              <a:t>Гауді</a:t>
            </a:r>
            <a:r>
              <a:rPr lang="uk-UA" dirty="0" smtClean="0"/>
              <a:t> - блискуче виключення з мистецтва Модерну і, разом з тим, по суті, один з найяскравіших його представників. Він ввібрав в себе і вкрай містичну, рідну йому, «каталонську готику» і всі національні іспанські стилі: </a:t>
            </a:r>
            <a:r>
              <a:rPr lang="uk-UA" dirty="0" err="1" smtClean="0"/>
              <a:t>мудехар</a:t>
            </a:r>
            <a:r>
              <a:rPr lang="uk-UA" dirty="0" smtClean="0"/>
              <a:t>, </a:t>
            </a:r>
            <a:r>
              <a:rPr lang="uk-UA" dirty="0" err="1" smtClean="0"/>
              <a:t>ісабелліно</a:t>
            </a:r>
            <a:r>
              <a:rPr lang="uk-UA" dirty="0" smtClean="0"/>
              <a:t>, </a:t>
            </a:r>
            <a:r>
              <a:rPr lang="uk-UA" dirty="0" err="1" smtClean="0"/>
              <a:t>платереск</a:t>
            </a:r>
            <a:r>
              <a:rPr lang="uk-UA" dirty="0" smtClean="0"/>
              <a:t>, </a:t>
            </a:r>
            <a:r>
              <a:rPr lang="uk-UA" dirty="0" err="1" smtClean="0"/>
              <a:t>чуррігересько</a:t>
            </a:r>
            <a:r>
              <a:rPr lang="uk-UA" dirty="0" smtClean="0"/>
              <a:t>. </a:t>
            </a:r>
            <a:r>
              <a:rPr lang="uk-UA" dirty="0" err="1" smtClean="0"/>
              <a:t>Гауді</a:t>
            </a:r>
            <a:r>
              <a:rPr lang="uk-UA" dirty="0" smtClean="0"/>
              <a:t> став визнаним лідером іспанських архітекторів національно-романтичної течії Модерну, об'єднаних терміном «каталонський модернізм»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408714">
            <a:off x="299270" y="565912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n-lt"/>
              </a:rPr>
              <a:t>Будівля Каса де </a:t>
            </a:r>
            <a:r>
              <a:rPr lang="uk-UA" dirty="0" err="1" smtClean="0">
                <a:latin typeface="+mn-lt"/>
              </a:rPr>
              <a:t>лос</a:t>
            </a:r>
            <a:r>
              <a:rPr lang="uk-UA" dirty="0" smtClean="0">
                <a:latin typeface="+mn-lt"/>
              </a:rPr>
              <a:t> </a:t>
            </a:r>
            <a:r>
              <a:rPr lang="uk-UA" dirty="0" err="1" smtClean="0">
                <a:latin typeface="+mn-lt"/>
              </a:rPr>
              <a:t>Ботінес</a:t>
            </a:r>
            <a:r>
              <a:rPr lang="uk-UA" dirty="0" smtClean="0">
                <a:latin typeface="+mn-lt"/>
              </a:rPr>
              <a:t> відноситься </a:t>
            </a:r>
            <a:r>
              <a:rPr lang="uk-UA" dirty="0" smtClean="0">
                <a:latin typeface="+mn-lt"/>
              </a:rPr>
              <a:t>до будівель </a:t>
            </a:r>
            <a:r>
              <a:rPr lang="uk-UA" dirty="0" err="1" smtClean="0">
                <a:latin typeface="+mn-lt"/>
              </a:rPr>
              <a:t>Гауді</a:t>
            </a:r>
            <a:r>
              <a:rPr lang="uk-UA" dirty="0" smtClean="0">
                <a:latin typeface="+mn-lt"/>
              </a:rPr>
              <a:t> </a:t>
            </a:r>
            <a:r>
              <a:rPr lang="uk-UA" dirty="0" smtClean="0">
                <a:latin typeface="+mn-lt"/>
              </a:rPr>
              <a:t>підказаних готичної </a:t>
            </a:r>
            <a:r>
              <a:rPr lang="uk-UA" dirty="0" smtClean="0">
                <a:latin typeface="+mn-lt"/>
              </a:rPr>
              <a:t>архітектурою.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5106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Невелике місто </a:t>
            </a:r>
            <a:r>
              <a:rPr lang="uk-UA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Реус</a:t>
            </a:r>
            <a: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,знаходиться в 100 км від Барселони - столиці </a:t>
            </a:r>
            <a:r>
              <a:rPr lang="uk-UA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Каталонії.Місто</a:t>
            </a:r>
            <a: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народження </a:t>
            </a:r>
            <a:r>
              <a:rPr lang="uk-UA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Гауді</a:t>
            </a:r>
            <a: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Содержимое 4" descr="567926-gorod-eus-gaudi-shopping-i-modern-ispan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71612"/>
            <a:ext cx="4870772" cy="3643337"/>
          </a:xfrm>
          <a:prstGeom prst="rect">
            <a:avLst/>
          </a:prstGeom>
        </p:spPr>
      </p:pic>
      <p:pic>
        <p:nvPicPr>
          <p:cNvPr id="4" name="Рисунок 3" descr="5c075d03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75422"/>
            <a:ext cx="4476747" cy="335756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016_2481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14554"/>
            <a:ext cx="4353981" cy="295612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643438" cy="52149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На час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непогані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в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колах </a:t>
            </a:r>
            <a:r>
              <a:rPr lang="ru-RU" dirty="0" err="1" smtClean="0"/>
              <a:t>Барселони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дивовижні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божевільні</a:t>
            </a:r>
            <a:r>
              <a:rPr lang="ru-RU" dirty="0" smtClean="0"/>
              <a:t> та </a:t>
            </a:r>
            <a:r>
              <a:rPr lang="ru-RU" dirty="0" err="1" smtClean="0"/>
              <a:t>супервитратні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щедро </a:t>
            </a:r>
            <a:r>
              <a:rPr lang="ru-RU" dirty="0" err="1" smtClean="0"/>
              <a:t>фінансував</a:t>
            </a:r>
            <a:r>
              <a:rPr lang="ru-RU" dirty="0" smtClean="0"/>
              <a:t> </a:t>
            </a:r>
            <a:r>
              <a:rPr lang="ru-RU" dirty="0" err="1" smtClean="0"/>
              <a:t>багатий</a:t>
            </a:r>
            <a:r>
              <a:rPr lang="ru-RU" dirty="0" smtClean="0"/>
              <a:t> </a:t>
            </a:r>
            <a:r>
              <a:rPr lang="ru-RU" dirty="0" err="1" smtClean="0"/>
              <a:t>промисловець-бавовняр</a:t>
            </a:r>
            <a:r>
              <a:rPr lang="ru-RU" dirty="0" smtClean="0"/>
              <a:t> </a:t>
            </a:r>
            <a:r>
              <a:rPr lang="ru-RU" dirty="0" err="1" smtClean="0"/>
              <a:t>Аузебі</a:t>
            </a:r>
            <a:r>
              <a:rPr lang="ru-RU" dirty="0" smtClean="0"/>
              <a:t> </a:t>
            </a:r>
            <a:r>
              <a:rPr lang="ru-RU" dirty="0" err="1" smtClean="0"/>
              <a:t>Ґуель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Гауді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зосереджуватись</a:t>
            </a:r>
            <a:r>
              <a:rPr lang="ru-RU" dirty="0" smtClean="0"/>
              <a:t> на </a:t>
            </a:r>
            <a:r>
              <a:rPr lang="ru-RU" dirty="0" err="1" smtClean="0"/>
              <a:t>творчості</a:t>
            </a:r>
            <a:r>
              <a:rPr lang="ru-RU" dirty="0" smtClean="0"/>
              <a:t>, абсолютно не </a:t>
            </a:r>
            <a:r>
              <a:rPr lang="ru-RU" dirty="0" err="1" smtClean="0"/>
              <a:t>думаючи</a:t>
            </a:r>
            <a:r>
              <a:rPr lang="ru-RU" dirty="0" smtClean="0"/>
              <a:t> про </a:t>
            </a:r>
            <a:r>
              <a:rPr lang="ru-RU" dirty="0" err="1" smtClean="0"/>
              <a:t>гроші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53578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Палац </a:t>
            </a:r>
            <a:r>
              <a:rPr lang="ru-RU" dirty="0" err="1" smtClean="0"/>
              <a:t>Ґуель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261624_676813_Puerta_cementerio_187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396" r="6396"/>
          <a:stretch>
            <a:fillRect/>
          </a:stretch>
        </p:blipFill>
        <p:spPr>
          <a:xfrm>
            <a:off x="2928926" y="1500175"/>
            <a:ext cx="6215074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85992"/>
            <a:ext cx="2857488" cy="4714884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Прийнято</a:t>
            </a:r>
            <a:r>
              <a:rPr lang="ru-RU" sz="1800" dirty="0" smtClean="0"/>
              <a:t> </a:t>
            </a:r>
            <a:r>
              <a:rPr lang="ru-RU" sz="1800" dirty="0" err="1" smtClean="0"/>
              <a:t>вважати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першими роботами </a:t>
            </a:r>
            <a:r>
              <a:rPr lang="ru-RU" sz="1800" dirty="0" err="1" smtClean="0"/>
              <a:t>Антоніо</a:t>
            </a:r>
            <a:r>
              <a:rPr lang="ru-RU" sz="1800" dirty="0" smtClean="0"/>
              <a:t> </a:t>
            </a:r>
            <a:r>
              <a:rPr lang="ru-RU" sz="1800" dirty="0" err="1" smtClean="0"/>
              <a:t>Гауді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проекти</a:t>
            </a:r>
            <a:r>
              <a:rPr lang="ru-RU" sz="1800" dirty="0" smtClean="0"/>
              <a:t> канделябра </a:t>
            </a:r>
            <a:r>
              <a:rPr lang="ru-RU" sz="1800" dirty="0" err="1" smtClean="0"/>
              <a:t>і</a:t>
            </a:r>
            <a:r>
              <a:rPr lang="ru-RU" sz="1800" dirty="0" smtClean="0"/>
              <a:t> резервуар для води. </a:t>
            </a:r>
            <a:r>
              <a:rPr lang="ru-RU" sz="1800" dirty="0" err="1" smtClean="0"/>
              <a:t>Обидва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проекти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з'явилися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відповідно</a:t>
            </a:r>
            <a:r>
              <a:rPr lang="ru-RU" sz="1800" dirty="0" smtClean="0"/>
              <a:t> в 1874 </a:t>
            </a:r>
            <a:r>
              <a:rPr lang="ru-RU" sz="1800" dirty="0" err="1" smtClean="0"/>
              <a:t>і</a:t>
            </a:r>
            <a:r>
              <a:rPr lang="ru-RU" sz="1800" dirty="0" smtClean="0"/>
              <a:t> 1875 роках. Вони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загублені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збереглися</a:t>
            </a:r>
            <a:r>
              <a:rPr lang="ru-RU" sz="1800" dirty="0" smtClean="0"/>
              <a:t> до наших </a:t>
            </a:r>
            <a:r>
              <a:rPr lang="ru-RU" sz="1800" dirty="0" err="1" smtClean="0"/>
              <a:t>днів</a:t>
            </a:r>
            <a:r>
              <a:rPr lang="ru-RU" sz="1800" dirty="0" smtClean="0"/>
              <a:t>.</a:t>
            </a:r>
          </a:p>
          <a:p>
            <a:pPr algn="ctr"/>
            <a:r>
              <a:rPr lang="uk-UA" sz="1800" dirty="0" smtClean="0"/>
              <a:t>У тому ж році він розробив проект воріт для кладовища.</a:t>
            </a:r>
            <a:endParaRPr lang="ru-RU" sz="1800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6488668"/>
            <a:ext cx="32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Проект </a:t>
            </a:r>
            <a:r>
              <a:rPr lang="uk-UA" dirty="0" smtClean="0">
                <a:latin typeface="+mj-lt"/>
              </a:rPr>
              <a:t>воріт</a:t>
            </a:r>
            <a:r>
              <a:rPr lang="uk-UA" dirty="0" smtClean="0"/>
              <a:t> для кладовища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3786182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У 1877 р. </a:t>
            </a:r>
            <a:r>
              <a:rPr lang="uk-UA" dirty="0" err="1" smtClean="0"/>
              <a:t>Гауді</a:t>
            </a:r>
            <a:r>
              <a:rPr lang="uk-UA" dirty="0" smtClean="0"/>
              <a:t> спроектував монументальний фонтан для площі Каталонії ,проект  і дипломний проект актового залу університету. Проект був прийнятий більшістю голосів.</a:t>
            </a:r>
            <a:endParaRPr lang="ru-RU" dirty="0"/>
          </a:p>
        </p:txBody>
      </p:sp>
      <p:pic>
        <p:nvPicPr>
          <p:cNvPr id="5" name="Содержимое 4" descr="76247177_large_676813_Antonio_Gaudi033075072223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3786182" y="2000240"/>
            <a:ext cx="5186370" cy="3771906"/>
          </a:xfrm>
        </p:spPr>
      </p:pic>
      <p:sp>
        <p:nvSpPr>
          <p:cNvPr id="6" name="TextBox 5"/>
          <p:cNvSpPr txBox="1"/>
          <p:nvPr/>
        </p:nvSpPr>
        <p:spPr>
          <a:xfrm>
            <a:off x="4786314" y="5929330"/>
            <a:ext cx="383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+mn-lt"/>
              </a:rPr>
              <a:t>Монументальний фонтан для площі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714488"/>
            <a:ext cx="2468880" cy="4572000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/>
              <a:t>З 1870 по 1882 р. </a:t>
            </a:r>
            <a:r>
              <a:rPr lang="uk-UA" sz="1600" dirty="0" err="1" smtClean="0"/>
              <a:t>Гауді</a:t>
            </a:r>
            <a:r>
              <a:rPr lang="uk-UA" sz="1600" dirty="0" smtClean="0"/>
              <a:t> працював під початком архітекторів </a:t>
            </a:r>
            <a:r>
              <a:rPr lang="uk-UA" sz="1600" dirty="0" err="1" smtClean="0"/>
              <a:t>Еміліо</a:t>
            </a:r>
            <a:r>
              <a:rPr lang="uk-UA" sz="1600" dirty="0" smtClean="0"/>
              <a:t> Сала та </a:t>
            </a:r>
            <a:r>
              <a:rPr lang="uk-UA" sz="1600" dirty="0" err="1" smtClean="0"/>
              <a:t>Франциско</a:t>
            </a:r>
            <a:r>
              <a:rPr lang="uk-UA" sz="1600" dirty="0" smtClean="0"/>
              <a:t> </a:t>
            </a:r>
            <a:r>
              <a:rPr lang="uk-UA" sz="1600" dirty="0" err="1" smtClean="0"/>
              <a:t>Вільяра</a:t>
            </a:r>
            <a:r>
              <a:rPr lang="uk-UA" sz="1600" dirty="0" smtClean="0"/>
              <a:t>. Без успіху брав участь у конкурсі на малюнки для використання в промисловості, спроектував всі меблі для власного будинку, включаючи робочий стіл, яким він користувався до останнього дня (в 1936 р. згорів разом з архівом архітектора).</a:t>
            </a:r>
            <a:endParaRPr lang="ru-RU" sz="1600" dirty="0"/>
          </a:p>
        </p:txBody>
      </p:sp>
      <p:pic>
        <p:nvPicPr>
          <p:cNvPr id="9" name="Рисунок 8" descr="76247178_676813_i_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789" y="1857364"/>
            <a:ext cx="6244211" cy="428628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5286380" cy="185738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2900" dirty="0" smtClean="0"/>
          </a:p>
          <a:p>
            <a:pPr algn="ctr">
              <a:buNone/>
            </a:pPr>
            <a:r>
              <a:rPr lang="ru-RU" sz="2900" dirty="0" smtClean="0"/>
              <a:t>У 1887 р. </a:t>
            </a:r>
            <a:r>
              <a:rPr lang="ru-RU" sz="2900" dirty="0" err="1" smtClean="0"/>
              <a:t>Гауді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продовжує</a:t>
            </a:r>
            <a:r>
              <a:rPr lang="ru-RU" sz="2900" dirty="0" smtClean="0"/>
              <a:t> роботу в тому </a:t>
            </a:r>
            <a:r>
              <a:rPr lang="ru-RU" sz="2900" dirty="0" err="1" smtClean="0"/>
              <a:t>напрямку</a:t>
            </a:r>
            <a:r>
              <a:rPr lang="ru-RU" sz="2900" dirty="0" smtClean="0"/>
              <a:t>, </a:t>
            </a:r>
            <a:r>
              <a:rPr lang="ru-RU" sz="2900" dirty="0" err="1" smtClean="0"/>
              <a:t>який</a:t>
            </a:r>
            <a:r>
              <a:rPr lang="ru-RU" sz="2900" dirty="0" smtClean="0"/>
              <a:t> в </a:t>
            </a:r>
            <a:r>
              <a:rPr lang="ru-RU" sz="2900" dirty="0" err="1" smtClean="0"/>
              <a:t>наші</a:t>
            </a:r>
            <a:r>
              <a:rPr lang="ru-RU" sz="2900" dirty="0" smtClean="0"/>
              <a:t> </a:t>
            </a:r>
            <a:r>
              <a:rPr lang="ru-RU" sz="2900" dirty="0" err="1" smtClean="0"/>
              <a:t>дні</a:t>
            </a:r>
            <a:r>
              <a:rPr lang="ru-RU" sz="2900" dirty="0" smtClean="0"/>
              <a:t> </a:t>
            </a:r>
            <a:r>
              <a:rPr lang="ru-RU" sz="2900" dirty="0" err="1" smtClean="0"/>
              <a:t>іменується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міським</a:t>
            </a:r>
            <a:r>
              <a:rPr lang="ru-RU" sz="2900" dirty="0" smtClean="0"/>
              <a:t> дизайном: проект типового </a:t>
            </a:r>
            <a:r>
              <a:rPr lang="ru-RU" sz="2900" dirty="0" err="1" smtClean="0"/>
              <a:t>кіоску</a:t>
            </a:r>
            <a:r>
              <a:rPr lang="ru-RU" sz="2900" dirty="0" smtClean="0"/>
              <a:t> для продажу </a:t>
            </a:r>
            <a:r>
              <a:rPr lang="ru-RU" sz="2900" dirty="0" err="1" smtClean="0"/>
              <a:t>квітів</a:t>
            </a:r>
            <a:r>
              <a:rPr lang="ru-RU" sz="2900" dirty="0" smtClean="0"/>
              <a:t> </a:t>
            </a:r>
            <a:r>
              <a:rPr lang="ru-RU" sz="2900" dirty="0" err="1" smtClean="0"/>
              <a:t>із</a:t>
            </a:r>
            <a:r>
              <a:rPr lang="ru-RU" sz="2900" dirty="0" smtClean="0"/>
              <a:t> </a:t>
            </a:r>
            <a:r>
              <a:rPr lang="ru-RU" sz="2900" dirty="0" err="1" smtClean="0"/>
              <a:t>сталі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мармурових</a:t>
            </a:r>
            <a:r>
              <a:rPr lang="ru-RU" sz="2900" dirty="0" smtClean="0"/>
              <a:t> плит (не </a:t>
            </a:r>
            <a:r>
              <a:rPr lang="ru-RU" sz="2900" dirty="0" err="1" smtClean="0"/>
              <a:t>реалізований</a:t>
            </a:r>
            <a:r>
              <a:rPr lang="ru-RU" sz="2900" dirty="0" smtClean="0"/>
              <a:t>) та проект </a:t>
            </a:r>
            <a:r>
              <a:rPr lang="ru-RU" sz="2900" dirty="0" err="1" smtClean="0"/>
              <a:t>серії</a:t>
            </a:r>
            <a:r>
              <a:rPr lang="ru-RU" sz="2900" dirty="0" smtClean="0"/>
              <a:t> </a:t>
            </a:r>
            <a:r>
              <a:rPr lang="ru-RU" sz="2900" dirty="0" err="1" smtClean="0"/>
              <a:t>освітлювальних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стовпів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вулиць</a:t>
            </a:r>
            <a:r>
              <a:rPr lang="ru-RU" sz="2900" dirty="0" smtClean="0"/>
              <a:t> </a:t>
            </a:r>
            <a:r>
              <a:rPr lang="ru-RU" sz="2900" dirty="0" err="1" smtClean="0"/>
              <a:t>Барселони</a:t>
            </a:r>
            <a:r>
              <a:rPr lang="ru-RU" sz="2900" dirty="0" smtClean="0"/>
              <a:t>. Два </a:t>
            </a:r>
            <a:r>
              <a:rPr lang="ru-RU" sz="2900" dirty="0" err="1" smtClean="0"/>
              <a:t>стовпа</a:t>
            </a:r>
            <a:r>
              <a:rPr lang="ru-RU" sz="2900" dirty="0" smtClean="0"/>
              <a:t> </a:t>
            </a:r>
            <a:r>
              <a:rPr lang="ru-RU" sz="2900" dirty="0" err="1" smtClean="0"/>
              <a:t>із</a:t>
            </a:r>
            <a:r>
              <a:rPr lang="ru-RU" sz="2900" dirty="0" smtClean="0"/>
              <a:t> </a:t>
            </a:r>
            <a:r>
              <a:rPr lang="ru-RU" sz="2900" dirty="0" err="1" smtClean="0"/>
              <a:t>заліза</a:t>
            </a:r>
            <a:r>
              <a:rPr lang="ru-RU" sz="2900" dirty="0" smtClean="0"/>
              <a:t> на </a:t>
            </a:r>
            <a:r>
              <a:rPr lang="ru-RU" sz="2900" dirty="0" err="1" smtClean="0"/>
              <a:t>кам'яній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основі</a:t>
            </a:r>
            <a:r>
              <a:rPr lang="ru-RU" sz="2900" dirty="0" smtClean="0"/>
              <a:t> </a:t>
            </a:r>
            <a:r>
              <a:rPr lang="ru-RU" sz="2900" dirty="0" err="1" smtClean="0"/>
              <a:t>збереглися</a:t>
            </a:r>
            <a:r>
              <a:rPr lang="ru-RU" sz="2900" dirty="0" smtClean="0"/>
              <a:t> </a:t>
            </a:r>
            <a:r>
              <a:rPr lang="ru-RU" sz="2900" dirty="0" err="1" smtClean="0"/>
              <a:t>на</a:t>
            </a:r>
            <a:r>
              <a:rPr lang="ru-RU" sz="2900" dirty="0" smtClean="0"/>
              <a:t> Плацу </a:t>
            </a:r>
            <a:r>
              <a:rPr lang="ru-RU" sz="2900" dirty="0" smtClean="0"/>
              <a:t>Реал</a:t>
            </a:r>
            <a:r>
              <a:rPr lang="en-US" sz="2900" dirty="0" smtClean="0"/>
              <a:t>.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5" name="Содержимое 4" descr="76247184_676813_i_03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714488"/>
            <a:ext cx="3493025" cy="4798111"/>
          </a:xfrm>
        </p:spPr>
      </p:pic>
      <p:pic>
        <p:nvPicPr>
          <p:cNvPr id="6" name="Рисунок 5" descr="76247180_large_676813_Antonio_Gaudi013318075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357562"/>
            <a:ext cx="4571989" cy="3286116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Першим великим проектом став </a:t>
            </a:r>
            <a:r>
              <a:rPr lang="ru-RU" dirty="0" err="1" smtClean="0"/>
              <a:t>Каса</a:t>
            </a:r>
            <a:r>
              <a:rPr lang="ru-RU" dirty="0" smtClean="0"/>
              <a:t> </a:t>
            </a:r>
            <a:r>
              <a:rPr lang="ru-RU" dirty="0" err="1" smtClean="0"/>
              <a:t>Вісенс</a:t>
            </a:r>
            <a:r>
              <a:rPr lang="ru-RU" dirty="0" smtClean="0"/>
              <a:t>. У 1878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промисловець</a:t>
            </a:r>
            <a:r>
              <a:rPr lang="ru-RU" dirty="0" smtClean="0"/>
              <a:t> </a:t>
            </a:r>
            <a:r>
              <a:rPr lang="ru-RU" dirty="0" err="1" smtClean="0"/>
              <a:t>Мануель</a:t>
            </a:r>
            <a:r>
              <a:rPr lang="ru-RU" dirty="0" smtClean="0"/>
              <a:t> </a:t>
            </a:r>
            <a:r>
              <a:rPr lang="ru-RU" dirty="0" err="1" smtClean="0"/>
              <a:t>Вісенс-і-Монтанер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виробляв</a:t>
            </a:r>
            <a:r>
              <a:rPr lang="ru-RU" dirty="0" smtClean="0"/>
              <a:t> </a:t>
            </a:r>
            <a:r>
              <a:rPr lang="ru-RU" dirty="0" err="1" smtClean="0"/>
              <a:t>цеглу</a:t>
            </a:r>
            <a:r>
              <a:rPr lang="ru-RU" dirty="0" smtClean="0"/>
              <a:t> та </a:t>
            </a:r>
            <a:r>
              <a:rPr lang="ru-RU" dirty="0" err="1" smtClean="0"/>
              <a:t>керамічну</a:t>
            </a:r>
            <a:r>
              <a:rPr lang="ru-RU" dirty="0" smtClean="0"/>
              <a:t> плитку, </a:t>
            </a:r>
            <a:r>
              <a:rPr lang="ru-RU" dirty="0" err="1" smtClean="0"/>
              <a:t>підписав</a:t>
            </a:r>
            <a:r>
              <a:rPr lang="ru-RU" dirty="0" smtClean="0"/>
              <a:t> контракт на </a:t>
            </a:r>
            <a:r>
              <a:rPr lang="ru-RU" dirty="0" err="1" smtClean="0"/>
              <a:t>споруду</a:t>
            </a:r>
            <a:r>
              <a:rPr lang="ru-RU" dirty="0" smtClean="0"/>
              <a:t> </a:t>
            </a:r>
            <a:r>
              <a:rPr lang="ru-RU" dirty="0" err="1" smtClean="0"/>
              <a:t>житлового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.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зведений</a:t>
            </a:r>
            <a:r>
              <a:rPr lang="ru-RU" dirty="0" smtClean="0"/>
              <a:t> за 5 </a:t>
            </a:r>
            <a:r>
              <a:rPr lang="ru-RU" dirty="0" err="1" smtClean="0"/>
              <a:t>років</a:t>
            </a:r>
            <a:r>
              <a:rPr lang="ru-RU" dirty="0" smtClean="0"/>
              <a:t> на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Каролінес</a:t>
            </a:r>
            <a:r>
              <a:rPr lang="ru-RU" dirty="0" smtClean="0"/>
              <a:t>, в </a:t>
            </a:r>
            <a:r>
              <a:rPr lang="ru-RU" dirty="0" err="1" smtClean="0"/>
              <a:t>Барселоні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Casavicens_22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4786314" y="1714488"/>
            <a:ext cx="3941304" cy="5001782"/>
          </a:xfrm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оду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1128</Words>
  <Application>Microsoft Office PowerPoint</Application>
  <PresentationFormat>Экран (4:3)</PresentationFormat>
  <Paragraphs>51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Corinthian columns design template</vt:lpstr>
      <vt:lpstr>Модульная</vt:lpstr>
      <vt:lpstr> </vt:lpstr>
      <vt:lpstr>Антоніо Гауді</vt:lpstr>
      <vt:lpstr>Невелике місто Реус,знаходиться в 100 км від Барселони - столиці Каталонії.Місто народження Гауді 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Архітектурна спадщина       Антоніо Гауді </dc:title>
  <dc:subject/>
  <dc:creator>Admin</dc:creator>
  <cp:keywords/>
  <dc:description/>
  <cp:lastModifiedBy>Admin</cp:lastModifiedBy>
  <cp:revision>36</cp:revision>
  <dcterms:created xsi:type="dcterms:W3CDTF">2014-03-01T16:00:44Z</dcterms:created>
  <dcterms:modified xsi:type="dcterms:W3CDTF">2014-03-02T15:53:02Z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TC011594391049</vt:lpwstr>
  </property>
</Properties>
</file>