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0AD8-E48B-461D-A7FF-0629DFAA433E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E19992-0D93-4D3E-8F73-7346C73906F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0AD8-E48B-461D-A7FF-0629DFAA433E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19992-0D93-4D3E-8F73-7346C73906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0AD8-E48B-461D-A7FF-0629DFAA433E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19992-0D93-4D3E-8F73-7346C73906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CDB0AD8-E48B-461D-A7FF-0629DFAA433E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6E19992-0D93-4D3E-8F73-7346C73906F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0AD8-E48B-461D-A7FF-0629DFAA433E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19992-0D93-4D3E-8F73-7346C73906F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0AD8-E48B-461D-A7FF-0629DFAA433E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19992-0D93-4D3E-8F73-7346C73906F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19992-0D93-4D3E-8F73-7346C73906F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0AD8-E48B-461D-A7FF-0629DFAA433E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0AD8-E48B-461D-A7FF-0629DFAA433E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19992-0D93-4D3E-8F73-7346C73906F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0AD8-E48B-461D-A7FF-0629DFAA433E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19992-0D93-4D3E-8F73-7346C73906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CDB0AD8-E48B-461D-A7FF-0629DFAA433E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E19992-0D93-4D3E-8F73-7346C73906F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0AD8-E48B-461D-A7FF-0629DFAA433E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E19992-0D93-4D3E-8F73-7346C73906F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CDB0AD8-E48B-461D-A7FF-0629DFAA433E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6E19992-0D93-4D3E-8F73-7346C73906F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4572008"/>
            <a:ext cx="6400800" cy="1752600"/>
          </a:xfrm>
        </p:spPr>
        <p:txBody>
          <a:bodyPr/>
          <a:lstStyle/>
          <a:p>
            <a:pPr algn="r"/>
            <a:r>
              <a:rPr lang="uk-UA" dirty="0" smtClean="0">
                <a:solidFill>
                  <a:schemeClr val="bg1"/>
                </a:solidFill>
              </a:rPr>
              <a:t>Підготував студент ІІІ курсу 1 групи</a:t>
            </a:r>
          </a:p>
          <a:p>
            <a:pPr algn="r"/>
            <a:r>
              <a:rPr lang="uk-UA" dirty="0" smtClean="0">
                <a:solidFill>
                  <a:schemeClr val="bg1"/>
                </a:solidFill>
              </a:rPr>
              <a:t>Богдан Олександр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</a:t>
            </a:r>
            <a:r>
              <a:rPr lang="uk-U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ія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тему: </a:t>
            </a:r>
            <a:b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Поліграфія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396663">
            <a:off x="236787" y="2608441"/>
            <a:ext cx="2982836" cy="21007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Використання в рекламі</a:t>
            </a:r>
            <a:endParaRPr lang="ru-RU" dirty="0"/>
          </a:p>
        </p:txBody>
      </p:sp>
      <p:pic>
        <p:nvPicPr>
          <p:cNvPr id="5" name="Рисунок 4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438079">
            <a:off x="2729631" y="2045787"/>
            <a:ext cx="3264565" cy="23711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images (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903334">
            <a:off x="5569141" y="3501660"/>
            <a:ext cx="3062568" cy="25818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Содержимое 11" descr="загруженное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 rot="20424143">
            <a:off x="421220" y="466182"/>
            <a:ext cx="3312348" cy="3083728"/>
          </a:xfrm>
        </p:spPr>
      </p:pic>
      <p:sp>
        <p:nvSpPr>
          <p:cNvPr id="11" name="Текст 10"/>
          <p:cNvSpPr>
            <a:spLocks noGrp="1"/>
          </p:cNvSpPr>
          <p:nvPr>
            <p:ph type="body" idx="2"/>
          </p:nvPr>
        </p:nvSpPr>
        <p:spPr>
          <a:xfrm>
            <a:off x="5143504" y="1600200"/>
            <a:ext cx="3622544" cy="3733800"/>
          </a:xfrm>
        </p:spPr>
        <p:txBody>
          <a:bodyPr>
            <a:noAutofit/>
          </a:bodyPr>
          <a:lstStyle/>
          <a:p>
            <a:r>
              <a:rPr lang="ru-RU" sz="2400" b="1" dirty="0" err="1" smtClean="0"/>
              <a:t>Полігра́фія</a:t>
            </a:r>
            <a:r>
              <a:rPr lang="ru-RU" sz="2400" dirty="0" smtClean="0"/>
              <a:t> (</a:t>
            </a:r>
            <a:r>
              <a:rPr lang="ru-RU" sz="2400" dirty="0" err="1" smtClean="0"/>
              <a:t>від</a:t>
            </a:r>
            <a:r>
              <a:rPr lang="ru-RU" sz="2400" dirty="0" smtClean="0"/>
              <a:t> </a:t>
            </a:r>
            <a:r>
              <a:rPr lang="ru-RU" sz="2400" i="1" dirty="0" err="1" smtClean="0"/>
              <a:t>полі</a:t>
            </a:r>
            <a:r>
              <a:rPr lang="ru-RU" sz="2400" dirty="0" smtClean="0"/>
              <a:t> — </a:t>
            </a:r>
            <a:r>
              <a:rPr lang="ru-RU" sz="2400" dirty="0" err="1" smtClean="0"/>
              <a:t>багато</a:t>
            </a:r>
            <a:r>
              <a:rPr lang="ru-RU" sz="2400" dirty="0" smtClean="0"/>
              <a:t>; </a:t>
            </a:r>
            <a:r>
              <a:rPr lang="ru-RU" sz="2400" i="1" dirty="0" smtClean="0"/>
              <a:t>графо</a:t>
            </a:r>
            <a:r>
              <a:rPr lang="ru-RU" sz="2400" dirty="0" smtClean="0"/>
              <a:t> — пишу), — </a:t>
            </a:r>
            <a:r>
              <a:rPr lang="ru-RU" sz="2400" dirty="0" err="1" smtClean="0"/>
              <a:t>галузь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техніки</a:t>
            </a:r>
            <a:r>
              <a:rPr lang="ru-RU" sz="2400" dirty="0" smtClean="0"/>
              <a:t>, </a:t>
            </a:r>
            <a:r>
              <a:rPr lang="ru-RU" sz="2400" dirty="0" err="1" smtClean="0"/>
              <a:t>сукупність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засобів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множинного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репродукування</a:t>
            </a:r>
            <a:r>
              <a:rPr lang="ru-RU" sz="2400" dirty="0" smtClean="0"/>
              <a:t> текстового </a:t>
            </a:r>
            <a:r>
              <a:rPr lang="ru-RU" sz="2400" dirty="0" err="1" smtClean="0"/>
              <a:t>матеріалу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графічних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зображень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143504" y="457200"/>
            <a:ext cx="3619496" cy="1185850"/>
          </a:xfrm>
        </p:spPr>
        <p:txBody>
          <a:bodyPr/>
          <a:lstStyle/>
          <a:p>
            <a: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Поліграфія</a:t>
            </a:r>
            <a:r>
              <a:rPr lang="uk-UA" b="0" dirty="0" smtClean="0"/>
              <a:t/>
            </a:r>
            <a:br>
              <a:rPr lang="uk-UA" b="0" dirty="0" smtClean="0"/>
            </a:br>
            <a:endParaRPr lang="ru-RU" dirty="0"/>
          </a:p>
        </p:txBody>
      </p:sp>
      <p:pic>
        <p:nvPicPr>
          <p:cNvPr id="14" name="Рисунок 13" descr="images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19545">
            <a:off x="752844" y="3753499"/>
            <a:ext cx="3357586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s (6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20" y="1643050"/>
            <a:ext cx="3214710" cy="3714776"/>
          </a:xfrm>
        </p:spPr>
      </p:pic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868" y="1285860"/>
            <a:ext cx="5194180" cy="5286412"/>
          </a:xfrm>
        </p:spPr>
        <p:txBody>
          <a:bodyPr>
            <a:normAutofit fontScale="70000" lnSpcReduction="20000"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відміну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способів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множинного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репродукування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світлокопіювання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поліграфічні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характеризуються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переносом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фарбового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шару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деякого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резервуара на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сприймаючу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поверхню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найчастіше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папір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 та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друкарських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форм,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причому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шару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заздалегідь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даного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оригіналу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підлягає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репродукуванню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поліграфією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розуміти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галузь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поліграфічну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промисловість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поєднує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промислові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виготовляють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друковану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продукцію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(книги,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газети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журнали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плакати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географічні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карти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Поліграфія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поліграфічна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промисловість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матеріально-технічною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базою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видавничої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00496" y="457200"/>
            <a:ext cx="4762504" cy="1066800"/>
          </a:xfrm>
        </p:spPr>
        <p:txBody>
          <a:bodyPr/>
          <a:lstStyle/>
          <a:p>
            <a:r>
              <a:rPr lang="ru-RU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Визначення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11-5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 rot="676277">
            <a:off x="477098" y="494851"/>
            <a:ext cx="2428892" cy="29289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286116" y="1357298"/>
            <a:ext cx="5479932" cy="5143536"/>
          </a:xfrm>
        </p:spPr>
        <p:txBody>
          <a:bodyPr>
            <a:noAutofit/>
          </a:bodyPr>
          <a:lstStyle/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Поліграфія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пройшла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тривалий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складний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шлях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технічною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основою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винайдення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1440 Й.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Гутенбергом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книгодрукування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Уже в 16 ст.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поліграфія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набула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характеру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розвиненої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мануфактури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В 19 ст.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винаходом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друкарської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машини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поліграфії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промислова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революція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ознаменована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створенням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поліграфічного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машинобудування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середині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20 ст. 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ході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науково-технічної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революції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поліграфія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розвивається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 такими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напрямками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перехід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електронних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способів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виготовлення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друкарських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форм для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способів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друку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комп'ютера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кольороподілу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та фотонабору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широке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рольового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офсетного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друку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високошвидкісних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машинах,</a:t>
            </a:r>
          </a:p>
          <a:p>
            <a:pPr>
              <a:lnSpc>
                <a:spcPct val="10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автоматичних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потокових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ліній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оздоблювальних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цехах,</a:t>
            </a:r>
          </a:p>
          <a:p>
            <a:pPr>
              <a:lnSpc>
                <a:spcPct val="10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комплексна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механізація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автоматизація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всього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lnSpc>
                <a:spcPct val="10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локальних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глобальних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комп'ютерних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мереж для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передачі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86116" y="457200"/>
            <a:ext cx="5476884" cy="1066800"/>
          </a:xfrm>
        </p:spPr>
        <p:txBody>
          <a:bodyPr/>
          <a:lstStyle/>
          <a:p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Історія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розвитку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pic>
        <p:nvPicPr>
          <p:cNvPr id="6" name="Рисунок 5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31337">
            <a:off x="510616" y="3439929"/>
            <a:ext cx="2428892" cy="24241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Технологія</a:t>
            </a:r>
            <a:r>
              <a:rPr lang="ru-RU" dirty="0" smtClean="0"/>
              <a:t> </a:t>
            </a:r>
            <a:r>
              <a:rPr lang="ru-RU" dirty="0" err="1" smtClean="0"/>
              <a:t>поліграфії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три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виробничих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додрукарські</a:t>
            </a:r>
            <a:r>
              <a:rPr lang="ru-RU" dirty="0" smtClean="0"/>
              <a:t> (</a:t>
            </a:r>
            <a:r>
              <a:rPr lang="ru-RU" dirty="0" err="1" smtClean="0"/>
              <a:t>підготовчі</a:t>
            </a:r>
            <a:r>
              <a:rPr lang="ru-RU" dirty="0" smtClean="0"/>
              <a:t>),</a:t>
            </a:r>
          </a:p>
          <a:p>
            <a:r>
              <a:rPr lang="ru-RU" dirty="0" err="1" smtClean="0"/>
              <a:t>друкарські</a:t>
            </a:r>
            <a:r>
              <a:rPr lang="ru-RU" dirty="0" smtClean="0"/>
              <a:t> (</a:t>
            </a:r>
            <a:r>
              <a:rPr lang="ru-RU" dirty="0" err="1" smtClean="0"/>
              <a:t>власне</a:t>
            </a:r>
            <a:r>
              <a:rPr lang="ru-RU" dirty="0" smtClean="0"/>
              <a:t> сам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друку</a:t>
            </a:r>
            <a:r>
              <a:rPr lang="ru-RU" dirty="0" smtClean="0"/>
              <a:t>),</a:t>
            </a:r>
          </a:p>
          <a:p>
            <a:r>
              <a:rPr lang="ru-RU" dirty="0" err="1" smtClean="0"/>
              <a:t>післядрукарські</a:t>
            </a:r>
            <a:r>
              <a:rPr lang="ru-RU" dirty="0" smtClean="0"/>
              <a:t> (</a:t>
            </a:r>
            <a:r>
              <a:rPr lang="ru-RU" dirty="0" err="1" smtClean="0"/>
              <a:t>оздоблювальні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21920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Технологічні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mages (7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20" y="1571612"/>
            <a:ext cx="1928826" cy="3786214"/>
          </a:xfrm>
        </p:spPr>
      </p:pic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2357422" y="1600200"/>
            <a:ext cx="6408626" cy="5043510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Додрукарські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спрямовані</a:t>
            </a:r>
            <a:r>
              <a:rPr lang="ru-RU" dirty="0" smtClean="0"/>
              <a:t> на </a:t>
            </a: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 smtClean="0"/>
              <a:t>оригінал-макету</a:t>
            </a:r>
            <a:r>
              <a:rPr lang="ru-RU" dirty="0" smtClean="0"/>
              <a:t>, </a:t>
            </a:r>
            <a:r>
              <a:rPr lang="ru-RU" dirty="0" err="1" smtClean="0"/>
              <a:t>друкарської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.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друкарських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—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тиражних</a:t>
            </a:r>
            <a:r>
              <a:rPr lang="ru-RU" dirty="0" smtClean="0"/>
              <a:t> </a:t>
            </a:r>
            <a:r>
              <a:rPr lang="ru-RU" dirty="0" err="1" smtClean="0"/>
              <a:t>відбитків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відтворюють</a:t>
            </a:r>
            <a:r>
              <a:rPr lang="ru-RU" dirty="0" smtClean="0"/>
              <a:t> </a:t>
            </a:r>
            <a:r>
              <a:rPr lang="ru-RU" dirty="0" err="1" smtClean="0"/>
              <a:t>оригінал</a:t>
            </a:r>
            <a:r>
              <a:rPr lang="ru-RU" dirty="0" smtClean="0"/>
              <a:t>. </a:t>
            </a:r>
            <a:r>
              <a:rPr lang="ru-RU" dirty="0" err="1" smtClean="0"/>
              <a:t>Оздоблювальні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завершують</a:t>
            </a:r>
            <a:r>
              <a:rPr lang="ru-RU" dirty="0" smtClean="0"/>
              <a:t> </a:t>
            </a: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 smtClean="0"/>
              <a:t>друкованої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Додрукарські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включають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до </a:t>
            </a:r>
            <a:r>
              <a:rPr lang="ru-RU" dirty="0" err="1" smtClean="0"/>
              <a:t>стадії</a:t>
            </a:r>
            <a:r>
              <a:rPr lang="ru-RU" dirty="0" smtClean="0"/>
              <a:t> </a:t>
            </a: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 smtClean="0"/>
              <a:t>друкарських</a:t>
            </a:r>
            <a:r>
              <a:rPr lang="ru-RU" dirty="0" smtClean="0"/>
              <a:t> форм.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комп'ютерів</a:t>
            </a:r>
            <a:r>
              <a:rPr lang="ru-RU" dirty="0" smtClean="0"/>
              <a:t> </a:t>
            </a:r>
            <a:r>
              <a:rPr lang="ru-RU" dirty="0" err="1" smtClean="0"/>
              <a:t>виготовляють</a:t>
            </a:r>
            <a:r>
              <a:rPr lang="ru-RU" dirty="0" smtClean="0"/>
              <a:t> </a:t>
            </a:r>
            <a:r>
              <a:rPr lang="ru-RU" dirty="0" err="1" smtClean="0"/>
              <a:t>оригінал-макет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,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переносять</a:t>
            </a:r>
            <a:r>
              <a:rPr lang="ru-RU" dirty="0" smtClean="0"/>
              <a:t> на </a:t>
            </a:r>
            <a:r>
              <a:rPr lang="ru-RU" dirty="0" err="1" smtClean="0"/>
              <a:t>друкарську</a:t>
            </a:r>
            <a:r>
              <a:rPr lang="ru-RU" dirty="0" smtClean="0"/>
              <a:t> форму. </a:t>
            </a:r>
            <a:r>
              <a:rPr lang="ru-RU" dirty="0" err="1" smtClean="0"/>
              <a:t>Текстова</a:t>
            </a:r>
            <a:r>
              <a:rPr lang="ru-RU" dirty="0" smtClean="0"/>
              <a:t> форма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отримана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типографського</a:t>
            </a:r>
            <a:r>
              <a:rPr lang="ru-RU" dirty="0" smtClean="0"/>
              <a:t> шрифтового методу ручного набору </a:t>
            </a:r>
            <a:r>
              <a:rPr lang="ru-RU" dirty="0" err="1" smtClean="0"/>
              <a:t>або</a:t>
            </a:r>
            <a:r>
              <a:rPr lang="ru-RU" dirty="0" smtClean="0"/>
              <a:t> ж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набірних</a:t>
            </a:r>
            <a:r>
              <a:rPr lang="ru-RU" dirty="0" smtClean="0"/>
              <a:t> машин (</a:t>
            </a:r>
            <a:r>
              <a:rPr lang="ru-RU" dirty="0" err="1" smtClean="0"/>
              <a:t>застарілий</a:t>
            </a:r>
            <a:r>
              <a:rPr lang="ru-RU" dirty="0" smtClean="0"/>
              <a:t> метод, зараз не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), </a:t>
            </a:r>
            <a:r>
              <a:rPr lang="ru-RU" dirty="0" err="1" smtClean="0"/>
              <a:t>комплектуючі</a:t>
            </a:r>
            <a:r>
              <a:rPr lang="ru-RU" dirty="0" smtClean="0"/>
              <a:t> </a:t>
            </a:r>
            <a:r>
              <a:rPr lang="ru-RU" dirty="0" err="1" smtClean="0"/>
              <a:t>літери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виготовляючи</a:t>
            </a:r>
            <a:r>
              <a:rPr lang="ru-RU" dirty="0" smtClean="0"/>
              <a:t> форму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напівфабрикат</a:t>
            </a:r>
            <a:r>
              <a:rPr lang="ru-RU" dirty="0" smtClean="0"/>
              <a:t> (у </a:t>
            </a:r>
            <a:r>
              <a:rPr lang="ru-RU" dirty="0" err="1" smtClean="0"/>
              <a:t>вигляді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фотокопії</a:t>
            </a:r>
            <a:r>
              <a:rPr lang="ru-RU" dirty="0" smtClean="0"/>
              <a:t>). </a:t>
            </a:r>
            <a:r>
              <a:rPr lang="ru-RU" dirty="0" err="1" smtClean="0"/>
              <a:t>Широке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 одержали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автоматизованого</a:t>
            </a:r>
            <a:r>
              <a:rPr lang="ru-RU" dirty="0" smtClean="0"/>
              <a:t> набору. </a:t>
            </a:r>
            <a:r>
              <a:rPr lang="ru-RU" dirty="0" err="1" smtClean="0"/>
              <a:t>Ручні</a:t>
            </a:r>
            <a:r>
              <a:rPr lang="ru-RU" dirty="0" smtClean="0"/>
              <a:t>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 smtClean="0"/>
              <a:t>ілюстрованої</a:t>
            </a:r>
            <a:r>
              <a:rPr lang="ru-RU" dirty="0" smtClean="0"/>
              <a:t> </a:t>
            </a:r>
            <a:r>
              <a:rPr lang="ru-RU" dirty="0" err="1" smtClean="0"/>
              <a:t>друкарської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в </a:t>
            </a:r>
            <a:r>
              <a:rPr lang="ru-RU" dirty="0" err="1" smtClean="0"/>
              <a:t>сучасній</a:t>
            </a:r>
            <a:r>
              <a:rPr lang="ru-RU" dirty="0" smtClean="0"/>
              <a:t> </a:t>
            </a:r>
            <a:r>
              <a:rPr lang="ru-RU" dirty="0" err="1" smtClean="0"/>
              <a:t>поліграфії</a:t>
            </a:r>
            <a:r>
              <a:rPr lang="ru-RU" dirty="0" smtClean="0"/>
              <a:t> </a:t>
            </a:r>
            <a:r>
              <a:rPr lang="ru-RU" dirty="0" err="1" smtClean="0"/>
              <a:t>використаються</a:t>
            </a:r>
            <a:r>
              <a:rPr lang="ru-RU" dirty="0" smtClean="0"/>
              <a:t> як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станкової</a:t>
            </a:r>
            <a:r>
              <a:rPr lang="ru-RU" dirty="0" smtClean="0"/>
              <a:t> </a:t>
            </a:r>
            <a:r>
              <a:rPr lang="ru-RU" dirty="0" err="1" smtClean="0"/>
              <a:t>графіки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для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оригіналів</a:t>
            </a:r>
            <a:r>
              <a:rPr lang="ru-RU" dirty="0" smtClean="0"/>
              <a:t>,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відтворених</a:t>
            </a:r>
            <a:r>
              <a:rPr lang="ru-RU" dirty="0" smtClean="0"/>
              <a:t> </a:t>
            </a:r>
            <a:r>
              <a:rPr lang="ru-RU" dirty="0" err="1" smtClean="0"/>
              <a:t>фотомеханічним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іншим</a:t>
            </a:r>
            <a:r>
              <a:rPr lang="ru-RU" dirty="0" smtClean="0"/>
              <a:t> шляхом.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868" y="457200"/>
            <a:ext cx="5191132" cy="1066800"/>
          </a:xfrm>
        </p:spPr>
        <p:txBody>
          <a:bodyPr>
            <a:normAutofit/>
          </a:bodyPr>
          <a:lstStyle/>
          <a:p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Додрукарські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процеси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Розрізняють</a:t>
            </a:r>
            <a:r>
              <a:rPr lang="ru-RU" dirty="0" smtClean="0"/>
              <a:t> 3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друкарських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друкування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формуванням</a:t>
            </a:r>
            <a:r>
              <a:rPr lang="ru-RU" dirty="0" smtClean="0"/>
              <a:t> </a:t>
            </a:r>
            <a:r>
              <a:rPr lang="ru-RU" dirty="0" err="1" smtClean="0"/>
              <a:t>зображення</a:t>
            </a:r>
            <a:r>
              <a:rPr lang="ru-RU" dirty="0" smtClean="0"/>
              <a:t> в </a:t>
            </a:r>
            <a:r>
              <a:rPr lang="ru-RU" dirty="0" err="1" smtClean="0"/>
              <a:t>фарбовому</a:t>
            </a:r>
            <a:r>
              <a:rPr lang="ru-RU" dirty="0" smtClean="0"/>
              <a:t> </a:t>
            </a:r>
            <a:r>
              <a:rPr lang="ru-RU" dirty="0" err="1" smtClean="0"/>
              <a:t>резервуарі</a:t>
            </a:r>
            <a:r>
              <a:rPr lang="ru-RU" dirty="0" smtClean="0"/>
              <a:t> (</a:t>
            </a:r>
            <a:r>
              <a:rPr lang="ru-RU" dirty="0" err="1" smtClean="0"/>
              <a:t>гектографія</a:t>
            </a:r>
            <a:r>
              <a:rPr lang="ru-RU" dirty="0" smtClean="0"/>
              <a:t>, </a:t>
            </a:r>
            <a:r>
              <a:rPr lang="ru-RU" dirty="0" err="1" smtClean="0"/>
              <a:t>туркинотипія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друкування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формуванням</a:t>
            </a:r>
            <a:r>
              <a:rPr lang="ru-RU" dirty="0" smtClean="0"/>
              <a:t> </a:t>
            </a:r>
            <a:r>
              <a:rPr lang="ru-RU" dirty="0" err="1" smtClean="0"/>
              <a:t>зображення</a:t>
            </a:r>
            <a:r>
              <a:rPr lang="ru-RU" dirty="0" smtClean="0"/>
              <a:t> на </a:t>
            </a:r>
            <a:r>
              <a:rPr lang="ru-RU" dirty="0" err="1" smtClean="0"/>
              <a:t>проміжній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 — </a:t>
            </a:r>
            <a:r>
              <a:rPr lang="ru-RU" dirty="0" err="1" smtClean="0"/>
              <a:t>формі</a:t>
            </a:r>
            <a:r>
              <a:rPr lang="ru-RU" dirty="0" smtClean="0"/>
              <a:t> (так </a:t>
            </a:r>
            <a:r>
              <a:rPr lang="ru-RU" dirty="0" err="1" smtClean="0"/>
              <a:t>звані</a:t>
            </a:r>
            <a:r>
              <a:rPr lang="ru-RU" dirty="0" smtClean="0"/>
              <a:t> </a:t>
            </a:r>
            <a:r>
              <a:rPr lang="ru-RU" dirty="0" err="1" smtClean="0"/>
              <a:t>класичні</a:t>
            </a:r>
            <a:r>
              <a:rPr lang="ru-RU" dirty="0" smtClean="0"/>
              <a:t>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друку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друкування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формуванням</a:t>
            </a:r>
            <a:r>
              <a:rPr lang="ru-RU" dirty="0" smtClean="0"/>
              <a:t> </a:t>
            </a:r>
            <a:r>
              <a:rPr lang="ru-RU" dirty="0" err="1" smtClean="0"/>
              <a:t>зображення</a:t>
            </a:r>
            <a:r>
              <a:rPr lang="ru-RU" dirty="0" smtClean="0"/>
              <a:t> на </a:t>
            </a:r>
            <a:r>
              <a:rPr lang="ru-RU" dirty="0" err="1" smtClean="0"/>
              <a:t>сприймаючій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 (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електростатичним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електромагнітним</a:t>
            </a:r>
            <a:r>
              <a:rPr lang="ru-RU" dirty="0" smtClean="0"/>
              <a:t> переносом </a:t>
            </a:r>
            <a:r>
              <a:rPr lang="ru-RU" dirty="0" err="1" smtClean="0"/>
              <a:t>фарбового</a:t>
            </a:r>
            <a:r>
              <a:rPr lang="ru-RU" dirty="0" smtClean="0"/>
              <a:t> шару).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Друкарський процес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550619" cy="2857496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285984" y="1428736"/>
            <a:ext cx="6400816" cy="5143536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Класичні</a:t>
            </a:r>
            <a:r>
              <a:rPr lang="ru-RU" dirty="0" smtClean="0"/>
              <a:t>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друку</a:t>
            </a:r>
            <a:r>
              <a:rPr lang="ru-RU" dirty="0" smtClean="0"/>
              <a:t> </a:t>
            </a:r>
            <a:r>
              <a:rPr lang="ru-RU" dirty="0" err="1" smtClean="0"/>
              <a:t>розрізняються</a:t>
            </a:r>
            <a:r>
              <a:rPr lang="ru-RU" dirty="0" smtClean="0"/>
              <a:t>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методу </a:t>
            </a:r>
            <a:r>
              <a:rPr lang="ru-RU" dirty="0" err="1" smtClean="0"/>
              <a:t>поділу</a:t>
            </a:r>
            <a:r>
              <a:rPr lang="ru-RU" dirty="0" smtClean="0"/>
              <a:t> </a:t>
            </a:r>
            <a:r>
              <a:rPr lang="ru-RU" dirty="0" err="1" smtClean="0"/>
              <a:t>друкуючих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пробільних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.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фарбового</a:t>
            </a:r>
            <a:r>
              <a:rPr lang="ru-RU" dirty="0" smtClean="0"/>
              <a:t> шару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здійснюватися</a:t>
            </a:r>
            <a:r>
              <a:rPr lang="ru-RU" dirty="0" smtClean="0"/>
              <a:t> як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переміщення</a:t>
            </a:r>
            <a:r>
              <a:rPr lang="ru-RU" dirty="0" smtClean="0"/>
              <a:t> </a:t>
            </a:r>
            <a:r>
              <a:rPr lang="ru-RU" dirty="0" err="1" smtClean="0"/>
              <a:t>фарби</a:t>
            </a:r>
            <a:r>
              <a:rPr lang="ru-RU" dirty="0" smtClean="0"/>
              <a:t> </a:t>
            </a:r>
            <a:r>
              <a:rPr lang="ru-RU" dirty="0" err="1" smtClean="0"/>
              <a:t>крізь</a:t>
            </a:r>
            <a:r>
              <a:rPr lang="ru-RU" dirty="0" smtClean="0"/>
              <a:t> форму (</a:t>
            </a:r>
            <a:r>
              <a:rPr lang="ru-RU" dirty="0" err="1" smtClean="0"/>
              <a:t>трафаретний</a:t>
            </a:r>
            <a:r>
              <a:rPr lang="ru-RU" dirty="0" smtClean="0"/>
              <a:t> </a:t>
            </a:r>
            <a:r>
              <a:rPr lang="ru-RU" dirty="0" err="1" smtClean="0"/>
              <a:t>друк</a:t>
            </a:r>
            <a:r>
              <a:rPr lang="ru-RU" dirty="0" smtClean="0"/>
              <a:t>, ротатор), так </a:t>
            </a:r>
            <a:r>
              <a:rPr lang="ru-RU" dirty="0" err="1" smtClean="0"/>
              <a:t>і</a:t>
            </a:r>
            <a:r>
              <a:rPr lang="ru-RU" dirty="0" smtClean="0"/>
              <a:t> шляхом </a:t>
            </a:r>
            <a:r>
              <a:rPr lang="ru-RU" dirty="0" err="1" smtClean="0"/>
              <a:t>нанесення</a:t>
            </a:r>
            <a:r>
              <a:rPr lang="ru-RU" dirty="0" smtClean="0"/>
              <a:t> </a:t>
            </a:r>
            <a:r>
              <a:rPr lang="ru-RU" dirty="0" err="1" smtClean="0"/>
              <a:t>фарби</a:t>
            </a:r>
            <a:r>
              <a:rPr lang="ru-RU" dirty="0" smtClean="0"/>
              <a:t> на </a:t>
            </a:r>
            <a:r>
              <a:rPr lang="ru-RU" dirty="0" err="1" smtClean="0"/>
              <a:t>поверхню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. В </a:t>
            </a:r>
            <a:r>
              <a:rPr lang="ru-RU" dirty="0" err="1" smtClean="0"/>
              <a:t>останньому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</a:t>
            </a:r>
            <a:r>
              <a:rPr lang="ru-RU" dirty="0" err="1" smtClean="0"/>
              <a:t>просторова</a:t>
            </a:r>
            <a:r>
              <a:rPr lang="ru-RU" dirty="0" smtClean="0"/>
              <a:t> (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глибокий</a:t>
            </a:r>
            <a:r>
              <a:rPr lang="ru-RU" dirty="0" smtClean="0"/>
              <a:t> </a:t>
            </a:r>
            <a:r>
              <a:rPr lang="ru-RU" dirty="0" err="1" smtClean="0"/>
              <a:t>друк</a:t>
            </a:r>
            <a:r>
              <a:rPr lang="ru-RU" dirty="0" smtClean="0"/>
              <a:t>)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фізико-хімічна</a:t>
            </a:r>
            <a:r>
              <a:rPr lang="ru-RU" dirty="0" smtClean="0"/>
              <a:t> (плоский </a:t>
            </a:r>
            <a:r>
              <a:rPr lang="ru-RU" dirty="0" err="1" smtClean="0"/>
              <a:t>друк</a:t>
            </a:r>
            <a:r>
              <a:rPr lang="ru-RU" dirty="0" smtClean="0"/>
              <a:t>) </a:t>
            </a:r>
            <a:r>
              <a:rPr lang="ru-RU" dirty="0" err="1" smtClean="0"/>
              <a:t>поділ</a:t>
            </a:r>
            <a:r>
              <a:rPr lang="ru-RU" dirty="0" smtClean="0"/>
              <a:t> </a:t>
            </a:r>
            <a:r>
              <a:rPr lang="ru-RU" dirty="0" err="1" smtClean="0"/>
              <a:t>друкуючих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пробільних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. У </a:t>
            </a:r>
            <a:r>
              <a:rPr lang="ru-RU" dirty="0" err="1" smtClean="0"/>
              <a:t>друкарських</a:t>
            </a:r>
            <a:r>
              <a:rPr lang="ru-RU" dirty="0" smtClean="0"/>
              <a:t> </a:t>
            </a:r>
            <a:r>
              <a:rPr lang="ru-RU" dirty="0" err="1" smtClean="0"/>
              <a:t>процесах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використаються</a:t>
            </a:r>
            <a:r>
              <a:rPr lang="ru-RU" dirty="0" smtClean="0"/>
              <a:t> в </a:t>
            </a:r>
            <a:r>
              <a:rPr lang="ru-RU" dirty="0" err="1" smtClean="0"/>
              <a:t>сучасній</a:t>
            </a:r>
            <a:r>
              <a:rPr lang="ru-RU" dirty="0" smtClean="0"/>
              <a:t> </a:t>
            </a:r>
            <a:r>
              <a:rPr lang="ru-RU" dirty="0" err="1" smtClean="0"/>
              <a:t>поліграфії</a:t>
            </a:r>
            <a:r>
              <a:rPr lang="ru-RU" dirty="0" smtClean="0"/>
              <a:t> </a:t>
            </a:r>
            <a:r>
              <a:rPr lang="ru-RU" dirty="0" err="1" smtClean="0"/>
              <a:t>фарбове</a:t>
            </a:r>
            <a:r>
              <a:rPr lang="ru-RU" dirty="0" smtClean="0"/>
              <a:t> </a:t>
            </a:r>
            <a:r>
              <a:rPr lang="ru-RU" dirty="0" err="1" smtClean="0"/>
              <a:t>зображення</a:t>
            </a:r>
            <a:r>
              <a:rPr lang="ru-RU" dirty="0" smtClean="0"/>
              <a:t> </a:t>
            </a:r>
            <a:r>
              <a:rPr lang="ru-RU" dirty="0" err="1" smtClean="0"/>
              <a:t>переносять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на </a:t>
            </a:r>
            <a:r>
              <a:rPr lang="ru-RU" dirty="0" err="1" smtClean="0"/>
              <a:t>сприймаючу</a:t>
            </a:r>
            <a:r>
              <a:rPr lang="ru-RU" dirty="0" smtClean="0"/>
              <a:t> </a:t>
            </a:r>
            <a:r>
              <a:rPr lang="ru-RU" dirty="0" err="1" smtClean="0"/>
              <a:t>поверхню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ж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(</a:t>
            </a:r>
            <a:r>
              <a:rPr lang="ru-RU" dirty="0" err="1" smtClean="0"/>
              <a:t>офсетний</a:t>
            </a:r>
            <a:r>
              <a:rPr lang="ru-RU" dirty="0" smtClean="0"/>
              <a:t> </a:t>
            </a:r>
            <a:r>
              <a:rPr lang="ru-RU" dirty="0" err="1" smtClean="0"/>
              <a:t>друк</a:t>
            </a:r>
            <a:r>
              <a:rPr lang="ru-RU" dirty="0" smtClean="0"/>
              <a:t>)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(</a:t>
            </a:r>
            <a:r>
              <a:rPr lang="ru-RU" dirty="0" err="1" smtClean="0"/>
              <a:t>орловський</a:t>
            </a:r>
            <a:r>
              <a:rPr lang="ru-RU" dirty="0" smtClean="0"/>
              <a:t> </a:t>
            </a:r>
            <a:r>
              <a:rPr lang="ru-RU" dirty="0" err="1" smtClean="0"/>
              <a:t>друк</a:t>
            </a:r>
            <a:r>
              <a:rPr lang="ru-RU" dirty="0" smtClean="0"/>
              <a:t>) </a:t>
            </a:r>
            <a:r>
              <a:rPr lang="ru-RU" dirty="0" err="1" smtClean="0"/>
              <a:t>проміжних</a:t>
            </a:r>
            <a:r>
              <a:rPr lang="ru-RU" dirty="0" smtClean="0"/>
              <a:t> </a:t>
            </a:r>
            <a:r>
              <a:rPr lang="ru-RU" dirty="0" err="1" smtClean="0"/>
              <a:t>поверхонь</a:t>
            </a:r>
            <a:r>
              <a:rPr lang="ru-RU" dirty="0" smtClean="0"/>
              <a:t>. </a:t>
            </a:r>
            <a:r>
              <a:rPr lang="ru-RU" dirty="0" err="1" smtClean="0"/>
              <a:t>Друкування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на </a:t>
            </a:r>
            <a:r>
              <a:rPr lang="ru-RU" dirty="0" err="1" smtClean="0"/>
              <a:t>друкарських</a:t>
            </a:r>
            <a:r>
              <a:rPr lang="ru-RU" dirty="0" smtClean="0"/>
              <a:t> машинах,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розрізняються</a:t>
            </a:r>
            <a:r>
              <a:rPr lang="ru-RU" dirty="0" smtClean="0"/>
              <a:t> за способом </a:t>
            </a:r>
            <a:r>
              <a:rPr lang="ru-RU" dirty="0" err="1" smtClean="0"/>
              <a:t>друку</a:t>
            </a:r>
            <a:r>
              <a:rPr lang="ru-RU" dirty="0" smtClean="0"/>
              <a:t>, за схемою </a:t>
            </a:r>
            <a:r>
              <a:rPr lang="ru-RU" dirty="0" err="1" smtClean="0"/>
              <a:t>побудови</a:t>
            </a:r>
            <a:r>
              <a:rPr lang="ru-RU" dirty="0" smtClean="0"/>
              <a:t> </a:t>
            </a:r>
            <a:r>
              <a:rPr lang="ru-RU" dirty="0" err="1" smtClean="0"/>
              <a:t>друкарського</a:t>
            </a:r>
            <a:r>
              <a:rPr lang="ru-RU" dirty="0" smtClean="0"/>
              <a:t> пристрою, за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переносів</a:t>
            </a:r>
            <a:r>
              <a:rPr lang="ru-RU" dirty="0" smtClean="0"/>
              <a:t> </a:t>
            </a:r>
            <a:r>
              <a:rPr lang="ru-RU" dirty="0" err="1" smtClean="0"/>
              <a:t>фарбового</a:t>
            </a:r>
            <a:r>
              <a:rPr lang="ru-RU" dirty="0" smtClean="0"/>
              <a:t> шару, за типовою подачею </a:t>
            </a:r>
            <a:r>
              <a:rPr lang="ru-RU" dirty="0" err="1" smtClean="0"/>
              <a:t>сприймаючих</a:t>
            </a:r>
            <a:r>
              <a:rPr lang="ru-RU" dirty="0" smtClean="0"/>
              <a:t> </a:t>
            </a:r>
            <a:r>
              <a:rPr lang="ru-RU" dirty="0" err="1" smtClean="0"/>
              <a:t>поверхонь</a:t>
            </a:r>
            <a:r>
              <a:rPr lang="ru-RU" dirty="0" smtClean="0"/>
              <a:t>. Перед </a:t>
            </a:r>
            <a:r>
              <a:rPr lang="ru-RU" dirty="0" err="1" smtClean="0"/>
              <a:t>друкуванням</a:t>
            </a:r>
            <a:r>
              <a:rPr lang="ru-RU" dirty="0" smtClean="0"/>
              <a:t> проводиться ряд </a:t>
            </a:r>
            <a:r>
              <a:rPr lang="ru-RU" dirty="0" err="1" smtClean="0"/>
              <a:t>підготовчих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: </a:t>
            </a:r>
            <a:r>
              <a:rPr lang="ru-RU" dirty="0" err="1" smtClean="0"/>
              <a:t>розміщення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спуск </a:t>
            </a:r>
            <a:r>
              <a:rPr lang="ru-RU" dirty="0" err="1" smtClean="0"/>
              <a:t>смуг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закріплення</a:t>
            </a:r>
            <a:r>
              <a:rPr lang="ru-RU" dirty="0" smtClean="0"/>
              <a:t>, приводка, приправка.</a:t>
            </a:r>
          </a:p>
          <a:p>
            <a:r>
              <a:rPr lang="ru-RU" dirty="0" smtClean="0"/>
              <a:t>Характер </a:t>
            </a:r>
            <a:r>
              <a:rPr lang="ru-RU" dirty="0" err="1" smtClean="0"/>
              <a:t>оздоблювальних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виду </a:t>
            </a:r>
            <a:r>
              <a:rPr lang="ru-RU" dirty="0" err="1" smtClean="0"/>
              <a:t>друкованої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. </a:t>
            </a:r>
            <a:r>
              <a:rPr lang="ru-RU" dirty="0" err="1" smtClean="0"/>
              <a:t>Найскладніші</a:t>
            </a:r>
            <a:r>
              <a:rPr lang="ru-RU" dirty="0" smtClean="0"/>
              <a:t> </a:t>
            </a:r>
            <a:r>
              <a:rPr lang="ru-RU" dirty="0" err="1" smtClean="0"/>
              <a:t>брошурувальні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, </a:t>
            </a:r>
            <a:r>
              <a:rPr lang="ru-RU" dirty="0" err="1" smtClean="0"/>
              <a:t>застосовувані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виготовлення</a:t>
            </a:r>
            <a:r>
              <a:rPr lang="ru-RU" dirty="0" smtClean="0"/>
              <a:t> книг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журналів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набуло</a:t>
            </a:r>
            <a:r>
              <a:rPr lang="ru-RU" dirty="0" smtClean="0"/>
              <a:t> </a:t>
            </a:r>
            <a:r>
              <a:rPr lang="ru-RU" dirty="0" err="1" smtClean="0"/>
              <a:t>ламінування</a:t>
            </a:r>
            <a:r>
              <a:rPr lang="ru-RU" dirty="0" smtClean="0"/>
              <a:t> </a:t>
            </a:r>
            <a:r>
              <a:rPr lang="ru-RU" dirty="0" err="1" smtClean="0"/>
              <a:t>обкладинок</a:t>
            </a:r>
            <a:r>
              <a:rPr lang="ru-RU" dirty="0" smtClean="0"/>
              <a:t> книг.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dirty="0" smtClean="0"/>
              <a:t>Способи друку</a:t>
            </a:r>
            <a:endParaRPr lang="ru-RU" dirty="0"/>
          </a:p>
        </p:txBody>
      </p:sp>
      <p:pic>
        <p:nvPicPr>
          <p:cNvPr id="5" name="Рисунок 4" descr="images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57496"/>
            <a:ext cx="2571736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 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друкованої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в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чотирьох</a:t>
            </a:r>
            <a:r>
              <a:rPr lang="ru-RU" dirty="0" smtClean="0"/>
              <a:t> </a:t>
            </a:r>
            <a:r>
              <a:rPr lang="ru-RU" dirty="0" err="1" smtClean="0"/>
              <a:t>роздільних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взаємозалежних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обробка</a:t>
            </a:r>
            <a:r>
              <a:rPr lang="ru-RU" dirty="0" smtClean="0"/>
              <a:t> </a:t>
            </a:r>
            <a:r>
              <a:rPr lang="ru-RU" dirty="0" err="1" smtClean="0"/>
              <a:t>текстової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образотворчої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– </a:t>
            </a:r>
            <a:r>
              <a:rPr lang="ru-RU" dirty="0" err="1" smtClean="0"/>
              <a:t>оригіналів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підлягають</a:t>
            </a:r>
            <a:r>
              <a:rPr lang="ru-RU" dirty="0" smtClean="0"/>
              <a:t> </a:t>
            </a:r>
            <a:r>
              <a:rPr lang="ru-RU" dirty="0" err="1" smtClean="0"/>
              <a:t>поліграфічному</a:t>
            </a:r>
            <a:r>
              <a:rPr lang="ru-RU" dirty="0" smtClean="0"/>
              <a:t> </a:t>
            </a:r>
            <a:r>
              <a:rPr lang="ru-RU" dirty="0" err="1" smtClean="0"/>
              <a:t>відтворенню</a:t>
            </a:r>
            <a:r>
              <a:rPr lang="ru-RU" dirty="0" smtClean="0"/>
              <a:t>. У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одержують</a:t>
            </a:r>
            <a:r>
              <a:rPr lang="ru-RU" dirty="0" smtClean="0"/>
              <a:t> </a:t>
            </a:r>
            <a:r>
              <a:rPr lang="ru-RU" dirty="0" err="1" smtClean="0"/>
              <a:t>негативи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діапозитиви</a:t>
            </a:r>
            <a:r>
              <a:rPr lang="ru-RU" dirty="0" smtClean="0"/>
              <a:t> на </a:t>
            </a:r>
            <a:r>
              <a:rPr lang="ru-RU" dirty="0" err="1" smtClean="0"/>
              <a:t>прозорій</a:t>
            </a:r>
            <a:r>
              <a:rPr lang="ru-RU" dirty="0" smtClean="0"/>
              <a:t> </a:t>
            </a:r>
            <a:r>
              <a:rPr lang="ru-RU" dirty="0" err="1" smtClean="0"/>
              <a:t>плівці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</a:t>
            </a:r>
            <a:r>
              <a:rPr lang="ru-RU" dirty="0" err="1" smtClean="0"/>
              <a:t>друкарських</a:t>
            </a:r>
            <a:r>
              <a:rPr lang="ru-RU" dirty="0" smtClean="0"/>
              <a:t> форм;</a:t>
            </a:r>
          </a:p>
          <a:p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негативів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діапозитивів</a:t>
            </a:r>
            <a:r>
              <a:rPr lang="ru-RU" dirty="0" smtClean="0"/>
              <a:t> комплекту </a:t>
            </a:r>
            <a:r>
              <a:rPr lang="ru-RU" dirty="0" err="1" smtClean="0"/>
              <a:t>друкарських</a:t>
            </a:r>
            <a:r>
              <a:rPr lang="ru-RU" dirty="0" smtClean="0"/>
              <a:t> форм, </a:t>
            </a:r>
            <a:r>
              <a:rPr lang="ru-RU" dirty="0" err="1" smtClean="0"/>
              <a:t>необхідних</a:t>
            </a:r>
            <a:r>
              <a:rPr lang="ru-RU" dirty="0" smtClean="0"/>
              <a:t> для </a:t>
            </a:r>
            <a:r>
              <a:rPr lang="ru-RU" dirty="0" err="1" smtClean="0"/>
              <a:t>розмноження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друкування</a:t>
            </a:r>
            <a:r>
              <a:rPr lang="ru-RU" dirty="0" smtClean="0"/>
              <a:t> тиражу – </a:t>
            </a:r>
            <a:r>
              <a:rPr lang="ru-RU" dirty="0" err="1" smtClean="0"/>
              <a:t>одержання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друкарських</a:t>
            </a:r>
            <a:r>
              <a:rPr lang="ru-RU" dirty="0" smtClean="0"/>
              <a:t> форм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ідентичних</a:t>
            </a:r>
            <a:r>
              <a:rPr lang="ru-RU" dirty="0" smtClean="0"/>
              <a:t> </a:t>
            </a:r>
            <a:r>
              <a:rPr lang="ru-RU" dirty="0" err="1" smtClean="0"/>
              <a:t>видрукуваних</a:t>
            </a:r>
            <a:r>
              <a:rPr lang="ru-RU" dirty="0" smtClean="0"/>
              <a:t> </a:t>
            </a:r>
            <a:r>
              <a:rPr lang="ru-RU" dirty="0" err="1" smtClean="0"/>
              <a:t>аркушів</a:t>
            </a:r>
            <a:r>
              <a:rPr lang="ru-RU" dirty="0" smtClean="0"/>
              <a:t>, </a:t>
            </a:r>
            <a:r>
              <a:rPr lang="ru-RU" dirty="0" err="1" smtClean="0"/>
              <a:t>зошитів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т.ін</a:t>
            </a:r>
            <a:r>
              <a:rPr lang="ru-RU" dirty="0" smtClean="0"/>
              <a:t>. (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розмноження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брошурувальних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брошурувально-палітурних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, </a:t>
            </a:r>
            <a:r>
              <a:rPr lang="ru-RU" dirty="0" err="1" smtClean="0"/>
              <a:t>оздоблювальних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/>
              <a:t>Виготовлення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друкованої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продукції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79</TotalTime>
  <Words>628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Презентація на тему:  Поліграфія</vt:lpstr>
      <vt:lpstr>Поліграфія </vt:lpstr>
      <vt:lpstr>Визначення </vt:lpstr>
      <vt:lpstr>Історія розвитку </vt:lpstr>
      <vt:lpstr>Технологічні процеси </vt:lpstr>
      <vt:lpstr>Додрукарські процеси</vt:lpstr>
      <vt:lpstr>Друкарський процес</vt:lpstr>
      <vt:lpstr>Способи друку</vt:lpstr>
      <vt:lpstr>Виготовлення друкованої продукції</vt:lpstr>
      <vt:lpstr>Використання в рекламі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 Поліграфія</dc:title>
  <dc:creator>Саша</dc:creator>
  <cp:lastModifiedBy>Саша</cp:lastModifiedBy>
  <cp:revision>2</cp:revision>
  <dcterms:created xsi:type="dcterms:W3CDTF">2013-10-22T20:46:00Z</dcterms:created>
  <dcterms:modified xsi:type="dcterms:W3CDTF">2013-10-22T22:05:13Z</dcterms:modified>
</cp:coreProperties>
</file>