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42D4B8F-DB1F-4D29-AA05-E6F797E6B52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D57651-15F7-4177-B267-1DC21014DA6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err="1">
                <a:effectLst/>
              </a:rPr>
              <a:t>Іранське</a:t>
            </a:r>
            <a:r>
              <a:rPr lang="ru-RU" b="1" i="1" dirty="0">
                <a:effectLst/>
              </a:rPr>
              <a:t> </a:t>
            </a:r>
            <a:r>
              <a:rPr lang="ru-RU" b="1" i="1" dirty="0" err="1" smtClean="0">
                <a:effectLst/>
              </a:rPr>
              <a:t>килимарство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effectLst/>
              </a:rPr>
              <a:t>Килимарство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стародавній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художній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промисел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4297174" cy="403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404664"/>
            <a:ext cx="3177480" cy="604867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effectLst/>
              </a:rPr>
              <a:t>Мистецтво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килимарства</a:t>
            </a:r>
            <a:r>
              <a:rPr lang="ru-RU" dirty="0">
                <a:effectLst/>
              </a:rPr>
              <a:t> широко </a:t>
            </a:r>
            <a:r>
              <a:rPr lang="ru-RU" dirty="0" err="1">
                <a:effectLst/>
              </a:rPr>
              <a:t>розвинене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усьому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Фахівцям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достатньо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лише</a:t>
            </a:r>
            <a:r>
              <a:rPr lang="ru-RU" dirty="0">
                <a:effectLst/>
              </a:rPr>
              <a:t> одного </a:t>
            </a:r>
            <a:r>
              <a:rPr lang="ru-RU" dirty="0" err="1">
                <a:effectLst/>
              </a:rPr>
              <a:t>погляду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визначити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національність</a:t>
            </a:r>
            <a:r>
              <a:rPr lang="ru-RU" dirty="0">
                <a:effectLst/>
              </a:rPr>
              <a:t>» килима, але й </a:t>
            </a:r>
            <a:r>
              <a:rPr lang="ru-RU" dirty="0" err="1">
                <a:effectLst/>
              </a:rPr>
              <a:t>точне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виготовлення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кольори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орнаменти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основа і </a:t>
            </a:r>
            <a:r>
              <a:rPr lang="ru-RU" dirty="0" err="1">
                <a:effectLst/>
              </a:rPr>
              <a:t>вовна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щільність</a:t>
            </a:r>
            <a:r>
              <a:rPr lang="ru-RU" dirty="0">
                <a:effectLst/>
              </a:rPr>
              <a:t> килима і тип </a:t>
            </a:r>
            <a:r>
              <a:rPr lang="ru-RU" dirty="0" err="1">
                <a:effectLst/>
              </a:rPr>
              <a:t>вузлів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Килимарство</a:t>
            </a:r>
            <a:r>
              <a:rPr lang="ru-RU" dirty="0">
                <a:effectLst/>
              </a:rPr>
              <a:t> — один з </a:t>
            </a:r>
            <a:r>
              <a:rPr lang="ru-RU" dirty="0" err="1">
                <a:effectLst/>
              </a:rPr>
              <a:t>найважливіших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видів</a:t>
            </a:r>
            <a:r>
              <a:rPr lang="ru-RU" dirty="0">
                <a:effectLst/>
              </a:rPr>
              <a:t> декоративно-прикладного </a:t>
            </a:r>
            <a:r>
              <a:rPr lang="ru-RU" dirty="0" err="1">
                <a:effectLst/>
              </a:rPr>
              <a:t>мистецтва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мусульманського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світу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Воно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популярним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серед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східних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кочових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народів</a:t>
            </a:r>
            <a:r>
              <a:rPr lang="ru-RU" dirty="0">
                <a:effectLst/>
              </a:rPr>
              <a:t>. Тканина </a:t>
            </a:r>
            <a:r>
              <a:rPr lang="ru-RU" dirty="0" err="1">
                <a:effectLst/>
              </a:rPr>
              <a:t>килимових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єдиним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матеріалом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придатним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захисту</a:t>
            </a:r>
            <a:r>
              <a:rPr lang="ru-RU" dirty="0">
                <a:effectLst/>
              </a:rPr>
              <a:t> кибитки </a:t>
            </a:r>
            <a:r>
              <a:rPr lang="ru-RU" dirty="0" err="1">
                <a:effectLst/>
              </a:rPr>
              <a:t>кочівника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коливань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температури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умовах</a:t>
            </a:r>
            <a:r>
              <a:rPr lang="ru-RU" dirty="0">
                <a:effectLst/>
              </a:rPr>
              <a:t> континентального </a:t>
            </a:r>
            <a:r>
              <a:rPr lang="ru-RU" dirty="0" err="1">
                <a:effectLst/>
              </a:rPr>
              <a:t>клімату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Килимовою</a:t>
            </a:r>
            <a:r>
              <a:rPr lang="ru-RU" dirty="0">
                <a:effectLst/>
              </a:rPr>
              <a:t> тканиною </a:t>
            </a:r>
            <a:r>
              <a:rPr lang="ru-RU" dirty="0" err="1">
                <a:effectLst/>
              </a:rPr>
              <a:t>стягували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зміцнювали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кістяк</a:t>
            </a:r>
            <a:r>
              <a:rPr lang="ru-RU" dirty="0">
                <a:effectLst/>
              </a:rPr>
              <a:t> кибитки. Вона служила для </a:t>
            </a:r>
            <a:r>
              <a:rPr lang="ru-RU" dirty="0" err="1">
                <a:effectLst/>
              </a:rPr>
              <a:t>зовнішнього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внутрішнього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оздоблення</a:t>
            </a:r>
            <a:r>
              <a:rPr lang="ru-RU" dirty="0">
                <a:effectLst/>
              </a:rPr>
              <a:t>. З </a:t>
            </a:r>
            <a:r>
              <a:rPr lang="ru-RU" dirty="0" err="1">
                <a:effectLst/>
              </a:rPr>
              <a:t>килимової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тканини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робилася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фіранка</a:t>
            </a:r>
            <a:r>
              <a:rPr lang="ru-RU" dirty="0">
                <a:effectLst/>
              </a:rPr>
              <a:t> для входу. Килимом </a:t>
            </a:r>
            <a:r>
              <a:rPr lang="ru-RU" dirty="0" err="1">
                <a:effectLst/>
              </a:rPr>
              <a:t>встеляли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підлогу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служив ложем. </a:t>
            </a:r>
            <a:r>
              <a:rPr lang="ru-RU" dirty="0" err="1">
                <a:effectLst/>
              </a:rPr>
              <a:t>Особливі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килимки</a:t>
            </a:r>
            <a:r>
              <a:rPr lang="ru-RU" dirty="0">
                <a:effectLst/>
              </a:rPr>
              <a:t> стелили і </a:t>
            </a:r>
            <a:r>
              <a:rPr lang="ru-RU" dirty="0" err="1">
                <a:effectLst/>
              </a:rPr>
              <a:t>стелять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молитви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895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25"/>
            <a:ext cx="4930080" cy="369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260648"/>
            <a:ext cx="3177480" cy="633670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На перших килимах </a:t>
            </a:r>
            <a:r>
              <a:rPr lang="ru-RU" dirty="0" err="1">
                <a:effectLst/>
              </a:rPr>
              <a:t>зображувалися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примітивні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малюнки</a:t>
            </a:r>
            <a:r>
              <a:rPr lang="ru-RU" dirty="0">
                <a:effectLst/>
              </a:rPr>
              <a:t>, але </a:t>
            </a:r>
            <a:r>
              <a:rPr lang="ru-RU" dirty="0" err="1">
                <a:effectLst/>
              </a:rPr>
              <a:t>згодом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перетворилися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витвори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мистецтва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Персидські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створені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давніми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майстрами</a:t>
            </a:r>
            <a:r>
              <a:rPr lang="ru-RU" dirty="0">
                <a:effectLst/>
              </a:rPr>
              <a:t>, і </a:t>
            </a:r>
            <a:r>
              <a:rPr lang="ru-RU" dirty="0" err="1">
                <a:effectLst/>
              </a:rPr>
              <a:t>сьогодні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цінуються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високо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Надзвичайно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витончені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зразки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ісламськими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килимарями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для мусульманина килим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священним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місцем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якому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молився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Оздоблені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складними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візерунками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килими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Ірану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зараховані</a:t>
            </a:r>
            <a:r>
              <a:rPr lang="ru-RU" dirty="0">
                <a:effectLst/>
              </a:rPr>
              <a:t> до 47 </a:t>
            </a:r>
            <a:r>
              <a:rPr lang="ru-RU" dirty="0" err="1">
                <a:effectLst/>
              </a:rPr>
              <a:t>номінантів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можуть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потрапити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переліку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перлин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світу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Композиція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візерунка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більшості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складалася</a:t>
            </a:r>
            <a:r>
              <a:rPr lang="ru-RU" dirty="0">
                <a:effectLst/>
              </a:rPr>
              <a:t> з центрального поля, яке </a:t>
            </a:r>
            <a:r>
              <a:rPr lang="ru-RU" dirty="0" err="1">
                <a:effectLst/>
              </a:rPr>
              <a:t>займало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більшу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частину</a:t>
            </a:r>
            <a:r>
              <a:rPr lang="ru-RU" dirty="0">
                <a:effectLst/>
              </a:rPr>
              <a:t> килима, і </a:t>
            </a:r>
            <a:r>
              <a:rPr lang="ru-RU" dirty="0" err="1">
                <a:effectLst/>
              </a:rPr>
              <a:t>своєрідної</a:t>
            </a:r>
            <a:r>
              <a:rPr lang="ru-RU" dirty="0">
                <a:effectLst/>
              </a:rPr>
              <a:t> рамки </a:t>
            </a:r>
            <a:r>
              <a:rPr lang="ru-RU" dirty="0" err="1">
                <a:effectLst/>
              </a:rPr>
              <a:t>навколо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нього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численними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орнаментальними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смугами</a:t>
            </a:r>
            <a:r>
              <a:rPr lang="ru-RU" dirty="0">
                <a:effectLst/>
              </a:rPr>
              <a:t>. Як правило, </a:t>
            </a:r>
            <a:r>
              <a:rPr lang="ru-RU" dirty="0" err="1">
                <a:effectLst/>
              </a:rPr>
              <a:t>такі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візерунки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симетричними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відносно</a:t>
            </a:r>
            <a:r>
              <a:rPr lang="ru-RU" dirty="0">
                <a:effectLst/>
              </a:rPr>
              <a:t> центру. </a:t>
            </a:r>
            <a:r>
              <a:rPr lang="ru-RU" dirty="0" err="1">
                <a:effectLst/>
              </a:rPr>
              <a:t>Геометричні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орнаменти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створювалися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персидських</a:t>
            </a:r>
            <a:r>
              <a:rPr lang="ru-RU" dirty="0">
                <a:effectLst/>
              </a:rPr>
              <a:t> килимах, </a:t>
            </a:r>
            <a:r>
              <a:rPr lang="ru-RU" dirty="0" err="1">
                <a:effectLst/>
              </a:rPr>
              <a:t>передавалися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майстрами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покоління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покоління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Не </a:t>
            </a:r>
            <a:r>
              <a:rPr lang="ru-RU" dirty="0" err="1">
                <a:effectLst/>
              </a:rPr>
              <a:t>прийнято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зображувати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конкретні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життєві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сюжети</a:t>
            </a:r>
            <a:r>
              <a:rPr lang="ru-RU" dirty="0">
                <a:effectLst/>
              </a:rPr>
              <a:t> через </a:t>
            </a:r>
            <a:r>
              <a:rPr lang="ru-RU" dirty="0" err="1">
                <a:effectLst/>
              </a:rPr>
              <a:t>заборону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ісламу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змалювання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створінь</a:t>
            </a:r>
            <a:r>
              <a:rPr lang="ru-RU" dirty="0">
                <a:effectLst/>
              </a:rPr>
              <a:t>. Але на </a:t>
            </a:r>
            <a:r>
              <a:rPr lang="ru-RU" dirty="0" err="1">
                <a:effectLst/>
              </a:rPr>
              <a:t>найдавніших</a:t>
            </a:r>
            <a:r>
              <a:rPr lang="ru-RU" dirty="0">
                <a:effectLst/>
              </a:rPr>
              <a:t> килимах </a:t>
            </a:r>
            <a:r>
              <a:rPr lang="ru-RU" dirty="0" err="1">
                <a:effectLst/>
              </a:rPr>
              <a:t>популярним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зображенням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сцена </a:t>
            </a:r>
            <a:r>
              <a:rPr lang="ru-RU" dirty="0" err="1">
                <a:effectLst/>
              </a:rPr>
              <a:t>полювання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різноманітних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тварин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114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3385844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5000" y="404664"/>
            <a:ext cx="3105472" cy="6120679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effectLst/>
              </a:rPr>
              <a:t>Центральне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місце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мистецтві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східного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килимарства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відводилося</a:t>
            </a:r>
            <a:r>
              <a:rPr lang="ru-RU" dirty="0">
                <a:effectLst/>
              </a:rPr>
              <a:t> абстрактному символу. </a:t>
            </a:r>
            <a:r>
              <a:rPr lang="ru-RU" dirty="0" err="1">
                <a:effectLst/>
              </a:rPr>
              <a:t>Кожний</a:t>
            </a:r>
            <a:r>
              <a:rPr lang="ru-RU" dirty="0">
                <a:effectLst/>
              </a:rPr>
              <a:t> завиток на </a:t>
            </a:r>
            <a:r>
              <a:rPr lang="ru-RU" dirty="0" err="1">
                <a:effectLst/>
              </a:rPr>
              <a:t>килимі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особливе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символічне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значення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поширеним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зображення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фігури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вигляді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великої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краплі</a:t>
            </a:r>
            <a:r>
              <a:rPr lang="ru-RU" dirty="0">
                <a:effectLst/>
              </a:rPr>
              <a:t>, яке </a:t>
            </a:r>
            <a:r>
              <a:rPr lang="ru-RU" dirty="0" err="1">
                <a:effectLst/>
              </a:rPr>
              <a:t>символізувало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вогонь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втілення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божественної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справедливості</a:t>
            </a:r>
            <a:r>
              <a:rPr lang="ru-RU" dirty="0">
                <a:effectLst/>
              </a:rPr>
              <a:t>. На </a:t>
            </a:r>
            <a:r>
              <a:rPr lang="ru-RU" dirty="0" err="1">
                <a:effectLst/>
              </a:rPr>
              <a:t>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пізніх</a:t>
            </a:r>
            <a:r>
              <a:rPr lang="ru-RU" dirty="0">
                <a:effectLst/>
              </a:rPr>
              <a:t> килимах символом </a:t>
            </a:r>
            <a:r>
              <a:rPr lang="ru-RU" dirty="0" err="1">
                <a:effectLst/>
              </a:rPr>
              <a:t>вогню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олійна</a:t>
            </a:r>
            <a:r>
              <a:rPr lang="ru-RU" dirty="0">
                <a:effectLst/>
              </a:rPr>
              <a:t> лампа. На </a:t>
            </a:r>
            <a:r>
              <a:rPr lang="ru-RU" dirty="0" err="1">
                <a:effectLst/>
              </a:rPr>
              <a:t>весільних</a:t>
            </a:r>
            <a:r>
              <a:rPr lang="ru-RU" dirty="0">
                <a:effectLst/>
              </a:rPr>
              <a:t> килимах часто </a:t>
            </a:r>
            <a:r>
              <a:rPr lang="ru-RU" dirty="0" err="1">
                <a:effectLst/>
              </a:rPr>
              <a:t>зображували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листя</a:t>
            </a:r>
            <a:r>
              <a:rPr lang="ru-RU" dirty="0">
                <a:effectLst/>
              </a:rPr>
              <a:t> винограду </a:t>
            </a:r>
            <a:r>
              <a:rPr lang="ru-RU" dirty="0" err="1">
                <a:effectLst/>
              </a:rPr>
              <a:t>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інжиру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означали </a:t>
            </a:r>
            <a:r>
              <a:rPr lang="ru-RU" dirty="0" err="1">
                <a:effectLst/>
              </a:rPr>
              <a:t>побажання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щастя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благополуччя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часто </a:t>
            </a:r>
            <a:r>
              <a:rPr lang="ru-RU" dirty="0" err="1">
                <a:effectLst/>
              </a:rPr>
              <a:t>майстри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створювали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орнаменти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свастик — </a:t>
            </a:r>
            <a:r>
              <a:rPr lang="ru-RU" dirty="0" err="1">
                <a:effectLst/>
              </a:rPr>
              <a:t>символів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сонця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Основні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елементи</a:t>
            </a:r>
            <a:r>
              <a:rPr lang="ru-RU" dirty="0">
                <a:effectLst/>
              </a:rPr>
              <a:t> на центральному </a:t>
            </a:r>
            <a:r>
              <a:rPr lang="ru-RU" dirty="0" err="1">
                <a:effectLst/>
              </a:rPr>
              <a:t>полі</a:t>
            </a:r>
            <a:r>
              <a:rPr lang="ru-RU" dirty="0">
                <a:effectLst/>
              </a:rPr>
              <a:t> килиму, </a:t>
            </a:r>
            <a:r>
              <a:rPr lang="ru-RU" dirty="0" err="1">
                <a:effectLst/>
              </a:rPr>
              <a:t>розташовані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формі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трикутника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п’ятикутника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арки, </a:t>
            </a:r>
            <a:r>
              <a:rPr lang="ru-RU" dirty="0" err="1">
                <a:effectLst/>
              </a:rPr>
              <a:t>вказували</a:t>
            </a:r>
            <a:r>
              <a:rPr lang="ru-RU" dirty="0">
                <a:effectLst/>
              </a:rPr>
              <a:t> на те,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цей</a:t>
            </a:r>
            <a:r>
              <a:rPr lang="ru-RU" dirty="0">
                <a:effectLst/>
              </a:rPr>
              <a:t> килим </a:t>
            </a:r>
            <a:r>
              <a:rPr lang="ru-RU" dirty="0" err="1">
                <a:effectLst/>
              </a:rPr>
              <a:t>використовувався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молитви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Причому</a:t>
            </a:r>
            <a:r>
              <a:rPr lang="ru-RU" dirty="0">
                <a:effectLst/>
              </a:rPr>
              <a:t> клали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таким чином,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вістря</a:t>
            </a:r>
            <a:r>
              <a:rPr lang="ru-RU" dirty="0">
                <a:effectLst/>
              </a:rPr>
              <a:t> основного орнаменту </a:t>
            </a:r>
            <a:r>
              <a:rPr lang="ru-RU" dirty="0" err="1">
                <a:effectLst/>
              </a:rPr>
              <a:t>вказувало</a:t>
            </a:r>
            <a:r>
              <a:rPr lang="ru-RU" dirty="0">
                <a:effectLst/>
              </a:rPr>
              <a:t> на Мекку. </a:t>
            </a:r>
            <a:r>
              <a:rPr lang="ru-RU" dirty="0" err="1">
                <a:effectLst/>
              </a:rPr>
              <a:t>Релігійне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забарвлення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вибір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кольору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червоний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найпопулярнішим</a:t>
            </a:r>
            <a:r>
              <a:rPr lang="ru-RU" dirty="0">
                <a:effectLst/>
              </a:rPr>
              <a:t> і означав </a:t>
            </a:r>
            <a:r>
              <a:rPr lang="ru-RU" dirty="0" err="1">
                <a:effectLst/>
              </a:rPr>
              <a:t>щастя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зелений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давнину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використовувався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вважався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кольором</a:t>
            </a:r>
            <a:r>
              <a:rPr lang="ru-RU" dirty="0">
                <a:effectLst/>
              </a:rPr>
              <a:t> великого пророка </a:t>
            </a:r>
            <a:r>
              <a:rPr lang="ru-RU" dirty="0" err="1">
                <a:effectLst/>
              </a:rPr>
              <a:t>ісламу</a:t>
            </a:r>
            <a:r>
              <a:rPr lang="ru-RU" dirty="0">
                <a:effectLst/>
              </a:rPr>
              <a:t>, і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жодному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випадку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топтати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9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972768" cy="3729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404664"/>
            <a:ext cx="3105472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effectLst/>
              </a:rPr>
              <a:t>Розміри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персидських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іноді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сягали</a:t>
            </a:r>
            <a:r>
              <a:rPr lang="ru-RU" dirty="0">
                <a:effectLst/>
              </a:rPr>
              <a:t> 60 м</a:t>
            </a:r>
            <a:r>
              <a:rPr lang="ru-RU" baseline="30000" dirty="0">
                <a:effectLst/>
              </a:rPr>
              <a:t>2</a:t>
            </a:r>
            <a:r>
              <a:rPr lang="ru-RU" dirty="0">
                <a:effectLst/>
              </a:rPr>
              <a:t>, вони </a:t>
            </a:r>
            <a:r>
              <a:rPr lang="ru-RU" dirty="0" err="1">
                <a:effectLst/>
              </a:rPr>
              <a:t>виготовлялися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використанням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шовкових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золотих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срібних</a:t>
            </a:r>
            <a:r>
              <a:rPr lang="ru-RU" dirty="0">
                <a:effectLst/>
              </a:rPr>
              <a:t> ниток і часто </a:t>
            </a:r>
            <a:r>
              <a:rPr lang="ru-RU" dirty="0" err="1">
                <a:effectLst/>
              </a:rPr>
              <a:t>підносилися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дарунок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східним</a:t>
            </a:r>
            <a:r>
              <a:rPr lang="ru-RU" dirty="0">
                <a:effectLst/>
              </a:rPr>
              <a:t> правителям. </a:t>
            </a:r>
            <a:r>
              <a:rPr lang="ru-RU" dirty="0" err="1">
                <a:effectLst/>
              </a:rPr>
              <a:t>Такі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подарункові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поважних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осіб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відрізнити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композицією</a:t>
            </a:r>
            <a:r>
              <a:rPr lang="ru-RU" dirty="0">
                <a:effectLst/>
              </a:rPr>
              <a:t>: у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центрі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розташовувався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своєрідний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медальйон</a:t>
            </a:r>
            <a:r>
              <a:rPr lang="ru-RU" dirty="0">
                <a:effectLst/>
              </a:rPr>
              <a:t>. Часто </a:t>
            </a:r>
            <a:r>
              <a:rPr lang="ru-RU" dirty="0" err="1">
                <a:effectLst/>
              </a:rPr>
              <a:t>такі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називали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квітковими</a:t>
            </a:r>
            <a:r>
              <a:rPr lang="ru-RU" dirty="0">
                <a:effectLst/>
              </a:rPr>
              <a:t>»,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чотирьох</a:t>
            </a:r>
            <a:r>
              <a:rPr lang="ru-RU" dirty="0">
                <a:effectLst/>
              </a:rPr>
              <a:t> боках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медальйону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розташовані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розділені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символічними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річками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квіткові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рослинні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орнаменти</a:t>
            </a:r>
            <a:r>
              <a:rPr lang="ru-RU" dirty="0">
                <a:effectLst/>
              </a:rPr>
              <a:t> — </a:t>
            </a:r>
            <a:r>
              <a:rPr lang="ru-RU" dirty="0" err="1">
                <a:effectLst/>
              </a:rPr>
              <a:t>трилисники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в’юнкі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спіралеподібні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рослини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У кустарно-</a:t>
            </a:r>
            <a:r>
              <a:rPr lang="ru-RU" dirty="0" err="1">
                <a:effectLst/>
              </a:rPr>
              <a:t>ремісничому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виробництві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країни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сьогодні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особливе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займає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килимарство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Іранські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килими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високо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цінуються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усьому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світі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725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240360" cy="431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8680"/>
            <a:ext cx="5026769" cy="3770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1401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</TotalTime>
  <Words>536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Іранське килимарство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Іранське килимарство</dc:title>
  <dc:creator>Кристина</dc:creator>
  <cp:lastModifiedBy>Кристина</cp:lastModifiedBy>
  <cp:revision>4</cp:revision>
  <dcterms:created xsi:type="dcterms:W3CDTF">2014-10-22T18:18:23Z</dcterms:created>
  <dcterms:modified xsi:type="dcterms:W3CDTF">2014-10-22T18:35:36Z</dcterms:modified>
</cp:coreProperties>
</file>