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0" r:id="rId4"/>
    <p:sldId id="259" r:id="rId5"/>
    <p:sldId id="261" r:id="rId6"/>
    <p:sldId id="263" r:id="rId7"/>
    <p:sldId id="264"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34"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24.04.2013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14357"/>
            <a:ext cx="8643998" cy="1714511"/>
          </a:xfrm>
          <a:effectLst>
            <a:glow rad="228600">
              <a:schemeClr val="accent2">
                <a:satMod val="175000"/>
                <a:alpha val="40000"/>
              </a:schemeClr>
            </a:glow>
            <a:outerShdw blurRad="76200" dist="50800" dir="5400000" rotWithShape="0">
              <a:srgbClr val="4E3B30">
                <a:alpha val="60000"/>
              </a:srgbClr>
            </a:outerShdw>
          </a:effectLst>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uk-UA" sz="4000" dirty="0" smtClean="0">
                <a:solidFill>
                  <a:schemeClr val="bg2">
                    <a:lumMod val="50000"/>
                  </a:schemeClr>
                </a:solidFill>
              </a:rPr>
              <a:t>Презентація</a:t>
            </a:r>
            <a:br>
              <a:rPr lang="uk-UA" sz="4000" dirty="0" smtClean="0">
                <a:solidFill>
                  <a:schemeClr val="bg2">
                    <a:lumMod val="50000"/>
                  </a:schemeClr>
                </a:solidFill>
              </a:rPr>
            </a:br>
            <a:r>
              <a:rPr lang="uk-UA" dirty="0" smtClean="0"/>
              <a:t> на тему:</a:t>
            </a:r>
            <a:br>
              <a:rPr lang="uk-UA" dirty="0" smtClean="0"/>
            </a:br>
            <a:r>
              <a:rPr lang="uk-UA" dirty="0" smtClean="0"/>
              <a:t>Український живопис 19 століття</a:t>
            </a:r>
            <a:endParaRPr lang="ru-RU" dirty="0"/>
          </a:p>
        </p:txBody>
      </p:sp>
      <p:sp>
        <p:nvSpPr>
          <p:cNvPr id="3" name="Подзаголовок 2"/>
          <p:cNvSpPr>
            <a:spLocks noGrp="1"/>
          </p:cNvSpPr>
          <p:nvPr>
            <p:ph type="subTitle" idx="1"/>
          </p:nvPr>
        </p:nvSpPr>
        <p:spPr>
          <a:xfrm>
            <a:off x="285720" y="2571744"/>
            <a:ext cx="8501122" cy="3714776"/>
          </a:xfrm>
        </p:spPr>
        <p:txBody>
          <a:bodyPr/>
          <a:lstStyle/>
          <a:p>
            <a:endParaRPr lang="ru-RU" dirty="0"/>
          </a:p>
        </p:txBody>
      </p:sp>
      <p:sp>
        <p:nvSpPr>
          <p:cNvPr id="7" name="Прямоугольник 6"/>
          <p:cNvSpPr/>
          <p:nvPr/>
        </p:nvSpPr>
        <p:spPr>
          <a:xfrm>
            <a:off x="6143636" y="4286256"/>
            <a:ext cx="2845651" cy="2677656"/>
          </a:xfrm>
          <a:prstGeom prst="rect">
            <a:avLst/>
          </a:prstGeom>
          <a:noFill/>
          <a:ln>
            <a:solidFill>
              <a:schemeClr val="tx1">
                <a:lumMod val="95000"/>
                <a:lumOff val="5000"/>
              </a:schemeClr>
            </a:solidFill>
          </a:ln>
        </p:spPr>
        <p:txBody>
          <a:bodyPr wrap="square" lIns="91440" tIns="45720" rIns="91440" bIns="45720">
            <a:spAutoFit/>
          </a:bodyPr>
          <a:lstStyle/>
          <a:p>
            <a:pPr algn="ct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Підготув</a:t>
            </a: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ав </a:t>
            </a: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учень </a:t>
            </a:r>
          </a:p>
          <a:p>
            <a:pPr algn="ct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9-А класу </a:t>
            </a:r>
          </a:p>
          <a:p>
            <a:pPr algn="ct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Воловецької ЗОШ</a:t>
            </a:r>
          </a:p>
          <a:p>
            <a:pPr algn="ct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І-ІІІ ступенів</a:t>
            </a:r>
          </a:p>
          <a:p>
            <a:pPr algn="ctr"/>
            <a:r>
              <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Пітьовка Максим</a:t>
            </a:r>
            <a:endParaRPr lang="uk-UA"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a:p>
            <a:pPr algn="ctr"/>
            <a:endParaRPr lang="uk-UA"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ru-RU"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D:\_Картинки\Abstraction\3d_470.jpg"/>
          <p:cNvPicPr>
            <a:picLocks noChangeAspect="1" noChangeArrowheads="1"/>
          </p:cNvPicPr>
          <p:nvPr/>
        </p:nvPicPr>
        <p:blipFill>
          <a:blip r:embed="rId3" cstate="print"/>
          <a:srcRect/>
          <a:stretch>
            <a:fillRect/>
          </a:stretch>
        </p:blipFill>
        <p:spPr bwMode="auto">
          <a:xfrm>
            <a:off x="0" y="2500306"/>
            <a:ext cx="3929090" cy="1857388"/>
          </a:xfrm>
          <a:prstGeom prst="rect">
            <a:avLst/>
          </a:prstGeom>
          <a:noFill/>
        </p:spPr>
      </p:pic>
      <p:pic>
        <p:nvPicPr>
          <p:cNvPr id="1027" name="Picture 3" descr="D:\_Картинки\Abstraction\3d_471.jpg"/>
          <p:cNvPicPr>
            <a:picLocks noChangeAspect="1" noChangeArrowheads="1"/>
          </p:cNvPicPr>
          <p:nvPr/>
        </p:nvPicPr>
        <p:blipFill>
          <a:blip r:embed="rId4" cstate="print"/>
          <a:srcRect/>
          <a:stretch>
            <a:fillRect/>
          </a:stretch>
        </p:blipFill>
        <p:spPr bwMode="auto">
          <a:xfrm>
            <a:off x="3005129" y="2500306"/>
            <a:ext cx="6138871" cy="1871650"/>
          </a:xfrm>
          <a:prstGeom prst="rect">
            <a:avLst/>
          </a:prstGeom>
          <a:noFill/>
        </p:spPr>
      </p:pic>
      <p:pic>
        <p:nvPicPr>
          <p:cNvPr id="11" name="Picture 5" descr="D:\_Картинки\Abstraction\0514.jpg"/>
          <p:cNvPicPr>
            <a:picLocks noGrp="1" noChangeAspect="1" noChangeArrowheads="1"/>
          </p:cNvPicPr>
          <p:nvPr>
            <p:ph idx="1"/>
          </p:nvPr>
        </p:nvPicPr>
        <p:blipFill>
          <a:blip r:embed="rId5" cstate="print"/>
          <a:srcRect/>
          <a:stretch>
            <a:fillRect/>
          </a:stretch>
        </p:blipFill>
        <p:spPr bwMode="auto">
          <a:xfrm>
            <a:off x="142844" y="0"/>
            <a:ext cx="1500198" cy="1143009"/>
          </a:xfrm>
          <a:prstGeom prst="rect">
            <a:avLst/>
          </a:prstGeom>
          <a:noFill/>
        </p:spPr>
      </p:pic>
      <p:pic>
        <p:nvPicPr>
          <p:cNvPr id="1029" name="Picture 5" descr="D:\_Картинки\Abstraction\yellowreflection.jpg"/>
          <p:cNvPicPr>
            <a:picLocks noChangeAspect="1" noChangeArrowheads="1"/>
          </p:cNvPicPr>
          <p:nvPr/>
        </p:nvPicPr>
        <p:blipFill>
          <a:blip r:embed="rId6" cstate="print"/>
          <a:srcRect/>
          <a:stretch>
            <a:fillRect/>
          </a:stretch>
        </p:blipFill>
        <p:spPr bwMode="auto">
          <a:xfrm>
            <a:off x="7749415" y="142852"/>
            <a:ext cx="1394585" cy="1214446"/>
          </a:xfrm>
          <a:prstGeom prst="rect">
            <a:avLst/>
          </a:prstGeom>
          <a:noFill/>
        </p:spPr>
      </p:pic>
    </p:spTree>
  </p:cSld>
  <p:clrMapOvr>
    <a:masterClrMapping/>
  </p:clrMapOvr>
  <p:transition>
    <p:wedg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40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Живопис – живо писати</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62500" lnSpcReduction="20000"/>
          </a:bodyPr>
          <a:lstStyle/>
          <a:p>
            <a:r>
              <a:rPr lang="ru-RU" dirty="0" smtClean="0"/>
              <a:t> </a:t>
            </a:r>
          </a:p>
          <a:p>
            <a:r>
              <a:rPr lang="ru-RU" dirty="0" smtClean="0"/>
              <a:t>В </a:t>
            </a:r>
            <a:r>
              <a:rPr lang="ru-RU" dirty="0" err="1" smtClean="0"/>
              <a:t>українському</a:t>
            </a:r>
            <a:r>
              <a:rPr lang="ru-RU" dirty="0" smtClean="0"/>
              <a:t> </a:t>
            </a:r>
            <a:r>
              <a:rPr lang="ru-RU" dirty="0" err="1" smtClean="0"/>
              <a:t>живопису</a:t>
            </a:r>
            <a:r>
              <a:rPr lang="ru-RU" dirty="0" smtClean="0"/>
              <a:t> </a:t>
            </a:r>
            <a:r>
              <a:rPr lang="ru-RU" dirty="0" err="1" smtClean="0"/>
              <a:t>чітко</a:t>
            </a:r>
            <a:r>
              <a:rPr lang="ru-RU" dirty="0" smtClean="0"/>
              <a:t> </a:t>
            </a:r>
            <a:r>
              <a:rPr lang="ru-RU" dirty="0" err="1" smtClean="0"/>
              <a:t>окреслились</a:t>
            </a:r>
            <a:r>
              <a:rPr lang="ru-RU" dirty="0" smtClean="0"/>
              <a:t> </a:t>
            </a:r>
            <a:r>
              <a:rPr lang="ru-RU" dirty="0" err="1" smtClean="0"/>
              <a:t>і</a:t>
            </a:r>
            <a:r>
              <a:rPr lang="ru-RU" dirty="0" smtClean="0"/>
              <a:t> </a:t>
            </a:r>
            <a:r>
              <a:rPr lang="ru-RU" dirty="0" err="1" smtClean="0"/>
              <a:t>набули</a:t>
            </a:r>
            <a:r>
              <a:rPr lang="ru-RU" dirty="0" smtClean="0"/>
              <a:t> </a:t>
            </a:r>
            <a:r>
              <a:rPr lang="ru-RU" dirty="0" err="1" smtClean="0"/>
              <a:t>специфічних</a:t>
            </a:r>
            <a:r>
              <a:rPr lang="ru-RU" dirty="0" smtClean="0"/>
              <a:t> </a:t>
            </a:r>
            <a:r>
              <a:rPr lang="ru-RU" dirty="0" err="1" smtClean="0"/>
              <a:t>ознак</a:t>
            </a:r>
            <a:r>
              <a:rPr lang="ru-RU" dirty="0" smtClean="0"/>
              <a:t> </a:t>
            </a:r>
            <a:r>
              <a:rPr lang="ru-RU" dirty="0" err="1" smtClean="0"/>
              <a:t>усі</a:t>
            </a:r>
            <a:r>
              <a:rPr lang="ru-RU" dirty="0" smtClean="0"/>
              <a:t> </a:t>
            </a:r>
            <a:r>
              <a:rPr lang="ru-RU" dirty="0" err="1" smtClean="0"/>
              <a:t>жанри</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демократичних</a:t>
            </a:r>
            <a:r>
              <a:rPr lang="ru-RU" dirty="0" smtClean="0"/>
              <a:t> </a:t>
            </a:r>
            <a:r>
              <a:rPr lang="ru-RU" dirty="0" err="1" smtClean="0"/>
              <a:t>тенденцій</a:t>
            </a:r>
            <a:r>
              <a:rPr lang="ru-RU" dirty="0" smtClean="0"/>
              <a:t> у </a:t>
            </a:r>
            <a:r>
              <a:rPr lang="ru-RU" dirty="0" err="1" smtClean="0"/>
              <a:t>розвитку</a:t>
            </a:r>
            <a:r>
              <a:rPr lang="ru-RU" dirty="0" smtClean="0"/>
              <a:t> </a:t>
            </a:r>
            <a:r>
              <a:rPr lang="ru-RU" dirty="0" err="1" smtClean="0"/>
              <a:t>всієї</a:t>
            </a:r>
            <a:r>
              <a:rPr lang="ru-RU" dirty="0" smtClean="0"/>
              <a:t> </a:t>
            </a:r>
            <a:r>
              <a:rPr lang="ru-RU" dirty="0" err="1" smtClean="0"/>
              <a:t>культури</a:t>
            </a:r>
            <a:r>
              <a:rPr lang="ru-RU" dirty="0" smtClean="0"/>
              <a:t> на перше </a:t>
            </a:r>
            <a:r>
              <a:rPr lang="ru-RU" dirty="0" err="1" smtClean="0"/>
              <a:t>місце</a:t>
            </a:r>
            <a:r>
              <a:rPr lang="ru-RU" dirty="0" smtClean="0"/>
              <a:t> </a:t>
            </a:r>
            <a:r>
              <a:rPr lang="ru-RU" dirty="0" err="1" smtClean="0"/>
              <a:t>висувається</a:t>
            </a:r>
            <a:r>
              <a:rPr lang="ru-RU" dirty="0" smtClean="0"/>
              <a:t> </a:t>
            </a:r>
            <a:r>
              <a:rPr lang="ru-RU" dirty="0" err="1" smtClean="0"/>
              <a:t>побутовий</a:t>
            </a:r>
            <a:r>
              <a:rPr lang="ru-RU" dirty="0" smtClean="0"/>
              <a:t> жанр, </a:t>
            </a:r>
            <a:r>
              <a:rPr lang="ru-RU" dirty="0" err="1" smtClean="0"/>
              <a:t>який</a:t>
            </a:r>
            <a:r>
              <a:rPr lang="ru-RU" dirty="0" smtClean="0"/>
              <a:t> </a:t>
            </a:r>
            <a:r>
              <a:rPr lang="ru-RU" dirty="0" err="1" smtClean="0"/>
              <a:t>безпосередньо</a:t>
            </a:r>
            <a:r>
              <a:rPr lang="ru-RU" dirty="0" smtClean="0"/>
              <a:t> </a:t>
            </a:r>
            <a:r>
              <a:rPr lang="ru-RU" dirty="0" err="1" smtClean="0"/>
              <a:t>відображає</a:t>
            </a:r>
            <a:r>
              <a:rPr lang="ru-RU" dirty="0" smtClean="0"/>
              <a:t> </a:t>
            </a:r>
            <a:r>
              <a:rPr lang="ru-RU" dirty="0" err="1" smtClean="0"/>
              <a:t>життя</a:t>
            </a:r>
            <a:r>
              <a:rPr lang="ru-RU" dirty="0" smtClean="0"/>
              <a:t> народу. </a:t>
            </a:r>
          </a:p>
          <a:p>
            <a:r>
              <a:rPr lang="ru-RU" dirty="0" err="1" smtClean="0"/>
              <a:t>Тематичні</a:t>
            </a:r>
            <a:r>
              <a:rPr lang="ru-RU" dirty="0" smtClean="0"/>
              <a:t> рамки </a:t>
            </a:r>
            <a:r>
              <a:rPr lang="ru-RU" dirty="0" err="1" smtClean="0"/>
              <a:t>цього</a:t>
            </a:r>
            <a:r>
              <a:rPr lang="ru-RU" dirty="0" smtClean="0"/>
              <a:t> жанру </a:t>
            </a:r>
            <a:r>
              <a:rPr lang="ru-RU" dirty="0" err="1" smtClean="0"/>
              <a:t>розширюються</a:t>
            </a:r>
            <a:r>
              <a:rPr lang="ru-RU" dirty="0" smtClean="0"/>
              <a:t>, </a:t>
            </a:r>
            <a:r>
              <a:rPr lang="ru-RU" dirty="0" err="1" smtClean="0"/>
              <a:t>він</a:t>
            </a:r>
            <a:r>
              <a:rPr lang="ru-RU" dirty="0" smtClean="0"/>
              <a:t> </a:t>
            </a:r>
            <a:r>
              <a:rPr lang="ru-RU" dirty="0" err="1" smtClean="0"/>
              <a:t>збагачується</a:t>
            </a:r>
            <a:r>
              <a:rPr lang="ru-RU" dirty="0" smtClean="0"/>
              <a:t> на </a:t>
            </a:r>
            <a:r>
              <a:rPr lang="ru-RU" dirty="0" err="1" smtClean="0"/>
              <a:t>нові</a:t>
            </a:r>
            <a:r>
              <a:rPr lang="ru-RU" dirty="0" smtClean="0"/>
              <a:t> </a:t>
            </a:r>
            <a:r>
              <a:rPr lang="ru-RU" dirty="0" err="1" smtClean="0"/>
              <a:t>сюжети</a:t>
            </a:r>
            <a:r>
              <a:rPr lang="ru-RU" dirty="0" smtClean="0"/>
              <a:t> </a:t>
            </a:r>
            <a:r>
              <a:rPr lang="ru-RU" dirty="0" err="1" smtClean="0"/>
              <a:t>і</a:t>
            </a:r>
            <a:r>
              <a:rPr lang="ru-RU" dirty="0" smtClean="0"/>
              <a:t> </a:t>
            </a:r>
            <a:r>
              <a:rPr lang="ru-RU" dirty="0" err="1" smtClean="0"/>
              <a:t>міцніше</a:t>
            </a:r>
            <a:r>
              <a:rPr lang="ru-RU" dirty="0" smtClean="0"/>
              <a:t> </a:t>
            </a:r>
            <a:r>
              <a:rPr lang="ru-RU" dirty="0" err="1" smtClean="0"/>
              <a:t>пов'язується</a:t>
            </a:r>
            <a:r>
              <a:rPr lang="ru-RU" dirty="0" smtClean="0"/>
              <a:t> </a:t>
            </a:r>
            <a:r>
              <a:rPr lang="ru-RU" dirty="0" err="1" smtClean="0"/>
              <a:t>зі</a:t>
            </a:r>
            <a:r>
              <a:rPr lang="ru-RU" dirty="0" smtClean="0"/>
              <a:t> </a:t>
            </a:r>
            <a:r>
              <a:rPr lang="ru-RU" dirty="0" err="1" smtClean="0"/>
              <a:t>суспільною</a:t>
            </a:r>
            <a:r>
              <a:rPr lang="ru-RU" dirty="0" smtClean="0"/>
              <a:t> проблематикою. Художники </a:t>
            </a:r>
            <a:r>
              <a:rPr lang="ru-RU" dirty="0" err="1" smtClean="0"/>
              <a:t>прагнуть</a:t>
            </a:r>
            <a:r>
              <a:rPr lang="ru-RU" dirty="0" smtClean="0"/>
              <a:t> </a:t>
            </a:r>
            <a:r>
              <a:rPr lang="ru-RU" dirty="0" err="1" smtClean="0"/>
              <a:t>осмислити</a:t>
            </a:r>
            <a:r>
              <a:rPr lang="ru-RU" dirty="0" smtClean="0"/>
              <a:t> нового героя часу, </a:t>
            </a:r>
            <a:r>
              <a:rPr lang="ru-RU" dirty="0" err="1" smtClean="0"/>
              <a:t>нові</a:t>
            </a:r>
            <a:r>
              <a:rPr lang="ru-RU" dirty="0" smtClean="0"/>
              <a:t> </a:t>
            </a:r>
            <a:r>
              <a:rPr lang="ru-RU" dirty="0" err="1" smtClean="0"/>
              <a:t>відносини</a:t>
            </a:r>
            <a:r>
              <a:rPr lang="ru-RU" dirty="0" smtClean="0"/>
              <a:t>, </a:t>
            </a:r>
            <a:r>
              <a:rPr lang="ru-RU" dirty="0" err="1" smtClean="0"/>
              <a:t>що</a:t>
            </a:r>
            <a:r>
              <a:rPr lang="ru-RU" dirty="0" smtClean="0"/>
              <a:t> </a:t>
            </a:r>
            <a:r>
              <a:rPr lang="ru-RU" dirty="0" err="1" smtClean="0"/>
              <a:t>складаються</a:t>
            </a:r>
            <a:r>
              <a:rPr lang="ru-RU" dirty="0" smtClean="0"/>
              <a:t> в </a:t>
            </a:r>
            <a:r>
              <a:rPr lang="ru-RU" dirty="0" err="1" smtClean="0"/>
              <a:t>суспільстві</a:t>
            </a:r>
            <a:r>
              <a:rPr lang="ru-RU" dirty="0" smtClean="0"/>
              <a:t>, </a:t>
            </a:r>
            <a:r>
              <a:rPr lang="ru-RU" dirty="0" err="1" smtClean="0"/>
              <a:t>знайти</a:t>
            </a:r>
            <a:r>
              <a:rPr lang="ru-RU" dirty="0" smtClean="0"/>
              <a:t> </a:t>
            </a:r>
            <a:r>
              <a:rPr lang="ru-RU" dirty="0" err="1" smtClean="0"/>
              <a:t>й</a:t>
            </a:r>
            <a:r>
              <a:rPr lang="ru-RU" dirty="0" smtClean="0"/>
              <a:t> </a:t>
            </a:r>
            <a:r>
              <a:rPr lang="ru-RU" dirty="0" err="1" smtClean="0"/>
              <a:t>утвердити</a:t>
            </a:r>
            <a:r>
              <a:rPr lang="ru-RU" dirty="0" smtClean="0"/>
              <a:t> </a:t>
            </a:r>
            <a:r>
              <a:rPr lang="ru-RU" dirty="0" err="1" smtClean="0"/>
              <a:t>нові</a:t>
            </a:r>
            <a:r>
              <a:rPr lang="ru-RU" dirty="0" smtClean="0"/>
              <a:t> </a:t>
            </a:r>
            <a:r>
              <a:rPr lang="ru-RU" dirty="0" err="1" smtClean="0"/>
              <a:t>мистецькі</a:t>
            </a:r>
            <a:r>
              <a:rPr lang="ru-RU" dirty="0" smtClean="0"/>
              <a:t> </a:t>
            </a:r>
            <a:r>
              <a:rPr lang="ru-RU" dirty="0" err="1" smtClean="0"/>
              <a:t>цінності</a:t>
            </a:r>
            <a:r>
              <a:rPr lang="ru-RU" dirty="0" smtClean="0"/>
              <a:t>. </a:t>
            </a:r>
            <a:r>
              <a:rPr lang="ru-RU" dirty="0" err="1" smtClean="0"/>
              <a:t>Зростання</a:t>
            </a:r>
            <a:r>
              <a:rPr lang="ru-RU" dirty="0" smtClean="0"/>
              <a:t> </a:t>
            </a:r>
            <a:r>
              <a:rPr lang="ru-RU" dirty="0" err="1" smtClean="0"/>
              <a:t>інтересу</a:t>
            </a:r>
            <a:r>
              <a:rPr lang="ru-RU" dirty="0" smtClean="0"/>
              <a:t> до </a:t>
            </a:r>
            <a:r>
              <a:rPr lang="ru-RU" dirty="0" err="1" smtClean="0"/>
              <a:t>минулого</a:t>
            </a:r>
            <a:r>
              <a:rPr lang="ru-RU" dirty="0" smtClean="0"/>
              <a:t> </a:t>
            </a:r>
            <a:r>
              <a:rPr lang="ru-RU" dirty="0" err="1" smtClean="0"/>
              <a:t>України</a:t>
            </a:r>
            <a:r>
              <a:rPr lang="ru-RU" dirty="0" smtClean="0"/>
              <a:t>, </a:t>
            </a:r>
            <a:r>
              <a:rPr lang="ru-RU" dirty="0" err="1" smtClean="0"/>
              <a:t>до</a:t>
            </a:r>
            <a:r>
              <a:rPr lang="ru-RU" dirty="0" smtClean="0"/>
              <a:t> </a:t>
            </a:r>
            <a:r>
              <a:rPr lang="ru-RU" dirty="0" err="1" smtClean="0"/>
              <a:t>національно-визвольної</a:t>
            </a:r>
            <a:r>
              <a:rPr lang="ru-RU" dirty="0" smtClean="0"/>
              <a:t> тематики </a:t>
            </a:r>
            <a:r>
              <a:rPr lang="ru-RU" dirty="0" err="1" smtClean="0"/>
              <a:t>зумовило</a:t>
            </a:r>
            <a:r>
              <a:rPr lang="ru-RU" dirty="0" smtClean="0"/>
              <a:t> </a:t>
            </a:r>
            <a:r>
              <a:rPr lang="ru-RU" dirty="0" err="1" smtClean="0"/>
              <a:t>піднесення</a:t>
            </a:r>
            <a:r>
              <a:rPr lang="ru-RU" dirty="0" smtClean="0"/>
              <a:t> </a:t>
            </a:r>
            <a:r>
              <a:rPr lang="ru-RU" dirty="0" err="1" smtClean="0"/>
              <a:t>історичного</a:t>
            </a:r>
            <a:r>
              <a:rPr lang="ru-RU" dirty="0" smtClean="0"/>
              <a:t> жанру. </a:t>
            </a:r>
          </a:p>
          <a:p>
            <a:r>
              <a:rPr lang="ru-RU" dirty="0" err="1" smtClean="0"/>
              <a:t>Любов</a:t>
            </a:r>
            <a:r>
              <a:rPr lang="ru-RU" dirty="0" smtClean="0"/>
              <a:t> до </a:t>
            </a:r>
            <a:r>
              <a:rPr lang="ru-RU" dirty="0" err="1" smtClean="0"/>
              <a:t>рідного</a:t>
            </a:r>
            <a:r>
              <a:rPr lang="ru-RU" dirty="0" smtClean="0"/>
              <a:t> краю, </a:t>
            </a:r>
            <a:r>
              <a:rPr lang="ru-RU" dirty="0" err="1" smtClean="0"/>
              <a:t>відчуття</a:t>
            </a:r>
            <a:r>
              <a:rPr lang="ru-RU" dirty="0" smtClean="0"/>
              <a:t> </a:t>
            </a:r>
            <a:r>
              <a:rPr lang="ru-RU" dirty="0" err="1" smtClean="0"/>
              <a:t>природи</a:t>
            </a:r>
            <a:r>
              <a:rPr lang="ru-RU" dirty="0" smtClean="0"/>
              <a:t> як </a:t>
            </a:r>
            <a:r>
              <a:rPr lang="ru-RU" dirty="0" err="1" smtClean="0"/>
              <a:t>суттєвого</a:t>
            </a:r>
            <a:r>
              <a:rPr lang="ru-RU" dirty="0" smtClean="0"/>
              <a:t> </a:t>
            </a:r>
            <a:r>
              <a:rPr lang="ru-RU" dirty="0" err="1" smtClean="0"/>
              <a:t>чинника</a:t>
            </a:r>
            <a:r>
              <a:rPr lang="ru-RU" dirty="0" smtClean="0"/>
              <a:t> в </a:t>
            </a:r>
            <a:r>
              <a:rPr lang="ru-RU" dirty="0" err="1" smtClean="0"/>
              <a:t>понятті</a:t>
            </a:r>
            <a:r>
              <a:rPr lang="ru-RU" dirty="0" smtClean="0"/>
              <a:t> «</a:t>
            </a:r>
            <a:r>
              <a:rPr lang="ru-RU" dirty="0" err="1" smtClean="0"/>
              <a:t>батьківщина</a:t>
            </a:r>
            <a:r>
              <a:rPr lang="ru-RU" dirty="0" smtClean="0"/>
              <a:t>» </a:t>
            </a:r>
            <a:r>
              <a:rPr lang="ru-RU" dirty="0" err="1" smtClean="0"/>
              <a:t>було</a:t>
            </a:r>
            <a:r>
              <a:rPr lang="ru-RU" dirty="0" smtClean="0"/>
              <a:t> основою </a:t>
            </a:r>
            <a:r>
              <a:rPr lang="ru-RU" dirty="0" err="1" smtClean="0"/>
              <a:t>формування</a:t>
            </a:r>
            <a:r>
              <a:rPr lang="ru-RU" dirty="0" smtClean="0"/>
              <a:t> пейзажного жанру, </a:t>
            </a:r>
            <a:r>
              <a:rPr lang="ru-RU" dirty="0" err="1" smtClean="0"/>
              <a:t>що</a:t>
            </a:r>
            <a:r>
              <a:rPr lang="ru-RU" dirty="0" smtClean="0"/>
              <a:t> </a:t>
            </a:r>
            <a:r>
              <a:rPr lang="ru-RU" dirty="0" err="1" smtClean="0"/>
              <a:t>набуває</a:t>
            </a:r>
            <a:r>
              <a:rPr lang="ru-RU" dirty="0" smtClean="0"/>
              <a:t> </a:t>
            </a:r>
            <a:r>
              <a:rPr lang="ru-RU" dirty="0" err="1" smtClean="0"/>
              <a:t>самостійного</a:t>
            </a:r>
            <a:r>
              <a:rPr lang="ru-RU" dirty="0" smtClean="0"/>
              <a:t> </a:t>
            </a:r>
            <a:r>
              <a:rPr lang="ru-RU" dirty="0" err="1" smtClean="0"/>
              <a:t>ідейно-естетичного</a:t>
            </a:r>
            <a:r>
              <a:rPr lang="ru-RU" dirty="0" smtClean="0"/>
              <a:t> </a:t>
            </a:r>
            <a:r>
              <a:rPr lang="ru-RU" dirty="0" err="1" smtClean="0"/>
              <a:t>значення</a:t>
            </a:r>
            <a:r>
              <a:rPr lang="ru-RU" dirty="0" smtClean="0"/>
              <a:t>. </a:t>
            </a:r>
            <a:r>
              <a:rPr lang="ru-RU" dirty="0" err="1" smtClean="0"/>
              <a:t>Взагалі</a:t>
            </a:r>
            <a:r>
              <a:rPr lang="ru-RU" dirty="0" smtClean="0"/>
              <a:t> </a:t>
            </a:r>
            <a:r>
              <a:rPr lang="ru-RU" dirty="0" err="1" smtClean="0"/>
              <a:t>переважна</a:t>
            </a:r>
            <a:r>
              <a:rPr lang="ru-RU" dirty="0" smtClean="0"/>
              <a:t> </a:t>
            </a:r>
            <a:r>
              <a:rPr lang="ru-RU" dirty="0" err="1" smtClean="0"/>
              <a:t>більшість</a:t>
            </a:r>
            <a:r>
              <a:rPr lang="ru-RU" dirty="0" smtClean="0"/>
              <a:t> </a:t>
            </a:r>
            <a:r>
              <a:rPr lang="ru-RU" dirty="0" err="1" smtClean="0"/>
              <a:t>українських</a:t>
            </a:r>
            <a:r>
              <a:rPr lang="ru-RU" dirty="0" smtClean="0"/>
              <a:t> </a:t>
            </a:r>
            <a:r>
              <a:rPr lang="ru-RU" dirty="0" err="1" smtClean="0"/>
              <a:t>митців</a:t>
            </a:r>
            <a:r>
              <a:rPr lang="ru-RU" dirty="0" smtClean="0"/>
              <a:t> не </a:t>
            </a:r>
            <a:r>
              <a:rPr lang="ru-RU" dirty="0" err="1" smtClean="0"/>
              <a:t>були</a:t>
            </a:r>
            <a:r>
              <a:rPr lang="ru-RU" dirty="0" smtClean="0"/>
              <a:t> </a:t>
            </a:r>
            <a:r>
              <a:rPr lang="ru-RU" dirty="0" err="1" smtClean="0"/>
              <a:t>майстрами</a:t>
            </a:r>
            <a:r>
              <a:rPr lang="ru-RU" dirty="0" smtClean="0"/>
              <a:t> </a:t>
            </a:r>
            <a:r>
              <a:rPr lang="ru-RU" dirty="0" err="1" smtClean="0"/>
              <a:t>якогось</a:t>
            </a:r>
            <a:r>
              <a:rPr lang="ru-RU" dirty="0" smtClean="0"/>
              <a:t> одного жанру, а </a:t>
            </a:r>
            <a:r>
              <a:rPr lang="ru-RU" dirty="0" err="1" smtClean="0"/>
              <a:t>володіли</a:t>
            </a:r>
            <a:r>
              <a:rPr lang="ru-RU" dirty="0" smtClean="0"/>
              <a:t> </a:t>
            </a:r>
            <a:r>
              <a:rPr lang="ru-RU" dirty="0" err="1" smtClean="0"/>
              <a:t>багатьма</a:t>
            </a:r>
            <a:r>
              <a:rPr lang="ru-RU" dirty="0" smtClean="0"/>
              <a:t> </a:t>
            </a:r>
            <a:r>
              <a:rPr lang="ru-RU" dirty="0" err="1" smtClean="0"/>
              <a:t>із</a:t>
            </a:r>
            <a:r>
              <a:rPr lang="ru-RU" dirty="0" smtClean="0"/>
              <a:t> них.</a:t>
            </a:r>
          </a:p>
          <a:p>
            <a:endParaRPr lang="ru-RU" dirty="0"/>
          </a:p>
        </p:txBody>
      </p:sp>
      <p:pic>
        <p:nvPicPr>
          <p:cNvPr id="18435" name="Picture 3" descr="D:\Наталочка\документи\vid-1-6b079.jpg"/>
          <p:cNvPicPr>
            <a:picLocks noChangeAspect="1" noChangeArrowheads="1"/>
          </p:cNvPicPr>
          <p:nvPr/>
        </p:nvPicPr>
        <p:blipFill>
          <a:blip r:embed="rId2" cstate="print"/>
          <a:srcRect/>
          <a:stretch>
            <a:fillRect/>
          </a:stretch>
        </p:blipFill>
        <p:spPr bwMode="auto">
          <a:xfrm>
            <a:off x="7429520" y="500042"/>
            <a:ext cx="1285876" cy="12858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Види живопису </a:t>
            </a:r>
            <a:endParaRPr lang="ru-RU" dirty="0"/>
          </a:p>
        </p:txBody>
      </p:sp>
      <p:sp>
        <p:nvSpPr>
          <p:cNvPr id="3" name="Содержимое 2"/>
          <p:cNvSpPr>
            <a:spLocks noGrp="1"/>
          </p:cNvSpPr>
          <p:nvPr>
            <p:ph idx="1"/>
          </p:nvPr>
        </p:nvSpPr>
        <p:spPr>
          <a:xfrm>
            <a:off x="304800" y="1554162"/>
            <a:ext cx="8686800" cy="4803796"/>
          </a:xfrm>
        </p:spPr>
        <p:txBody>
          <a:bodyPr>
            <a:normAutofit fontScale="25000" lnSpcReduction="20000"/>
          </a:bodyPr>
          <a:lstStyle/>
          <a:p>
            <a:pPr algn="ctr"/>
            <a:r>
              <a:rPr lang="ru-RU" sz="4800" dirty="0" smtClean="0"/>
              <a:t>В </a:t>
            </a:r>
            <a:r>
              <a:rPr lang="ru-RU" sz="4800" dirty="0" err="1" smtClean="0"/>
              <a:t>українському</a:t>
            </a:r>
            <a:r>
              <a:rPr lang="ru-RU" sz="4800" dirty="0" smtClean="0"/>
              <a:t> </a:t>
            </a:r>
            <a:r>
              <a:rPr lang="ru-RU" sz="4800" dirty="0" err="1" smtClean="0"/>
              <a:t>живопису</a:t>
            </a:r>
            <a:r>
              <a:rPr lang="ru-RU" sz="4800" dirty="0" smtClean="0"/>
              <a:t> </a:t>
            </a:r>
            <a:r>
              <a:rPr lang="ru-RU" sz="4800" dirty="0" err="1" smtClean="0"/>
              <a:t>чітко</a:t>
            </a:r>
            <a:r>
              <a:rPr lang="ru-RU" sz="4800" dirty="0" smtClean="0"/>
              <a:t> </a:t>
            </a:r>
            <a:r>
              <a:rPr lang="ru-RU" sz="4800" dirty="0" err="1" smtClean="0"/>
              <a:t>окреслились</a:t>
            </a:r>
            <a:r>
              <a:rPr lang="ru-RU" sz="4800" dirty="0" smtClean="0"/>
              <a:t> </a:t>
            </a:r>
            <a:r>
              <a:rPr lang="ru-RU" sz="4800" dirty="0" err="1" smtClean="0"/>
              <a:t>і</a:t>
            </a:r>
            <a:r>
              <a:rPr lang="ru-RU" sz="4800" dirty="0" smtClean="0"/>
              <a:t> </a:t>
            </a:r>
            <a:r>
              <a:rPr lang="ru-RU" sz="4800" dirty="0" err="1" smtClean="0"/>
              <a:t>набули</a:t>
            </a:r>
            <a:r>
              <a:rPr lang="ru-RU" sz="4800" dirty="0" smtClean="0"/>
              <a:t> </a:t>
            </a:r>
            <a:r>
              <a:rPr lang="ru-RU" sz="4800" dirty="0" err="1" smtClean="0"/>
              <a:t>специфічних</a:t>
            </a:r>
            <a:r>
              <a:rPr lang="ru-RU" sz="4800" dirty="0" smtClean="0"/>
              <a:t> </a:t>
            </a:r>
            <a:r>
              <a:rPr lang="ru-RU" sz="4800" dirty="0" err="1" smtClean="0"/>
              <a:t>ознак</a:t>
            </a:r>
            <a:r>
              <a:rPr lang="ru-RU" sz="4800" dirty="0" smtClean="0"/>
              <a:t> </a:t>
            </a:r>
            <a:r>
              <a:rPr lang="ru-RU" sz="4800" dirty="0" err="1" smtClean="0"/>
              <a:t>усі</a:t>
            </a:r>
            <a:r>
              <a:rPr lang="ru-RU" sz="4800" dirty="0" smtClean="0"/>
              <a:t> </a:t>
            </a:r>
            <a:r>
              <a:rPr lang="ru-RU" sz="4800" dirty="0" err="1" smtClean="0"/>
              <a:t>жанри</a:t>
            </a:r>
            <a:r>
              <a:rPr lang="ru-RU" sz="4800" dirty="0" smtClean="0"/>
              <a:t>.</a:t>
            </a:r>
          </a:p>
          <a:p>
            <a:r>
              <a:rPr lang="ru-RU" sz="7200" dirty="0" smtClean="0"/>
              <a:t>Живопись</a:t>
            </a:r>
          </a:p>
          <a:p>
            <a:endParaRPr lang="ru-RU" dirty="0" smtClean="0"/>
          </a:p>
          <a:p>
            <a:r>
              <a:rPr lang="ru-RU" sz="3600" dirty="0" smtClean="0"/>
              <a:t>Натюрморт</a:t>
            </a:r>
          </a:p>
          <a:p>
            <a:endParaRPr lang="ru-RU" sz="3600" dirty="0" smtClean="0"/>
          </a:p>
          <a:p>
            <a:r>
              <a:rPr lang="ru-RU" sz="3600" dirty="0" smtClean="0"/>
              <a:t>Пейзаж</a:t>
            </a:r>
          </a:p>
          <a:p>
            <a:endParaRPr lang="ru-RU" sz="3600" dirty="0" smtClean="0"/>
          </a:p>
          <a:p>
            <a:r>
              <a:rPr lang="ru-RU" sz="3600" dirty="0" smtClean="0"/>
              <a:t>Абстракция</a:t>
            </a:r>
          </a:p>
          <a:p>
            <a:endParaRPr lang="ru-RU" sz="3600" dirty="0" smtClean="0"/>
          </a:p>
          <a:p>
            <a:r>
              <a:rPr lang="ru-RU" sz="3600" dirty="0" smtClean="0"/>
              <a:t>Портрет</a:t>
            </a:r>
          </a:p>
          <a:p>
            <a:endParaRPr lang="ru-RU" sz="3600" dirty="0" smtClean="0"/>
          </a:p>
          <a:p>
            <a:r>
              <a:rPr lang="ru-RU" sz="3600" dirty="0" smtClean="0"/>
              <a:t>Ню</a:t>
            </a:r>
          </a:p>
          <a:p>
            <a:endParaRPr lang="ru-RU" sz="3600" dirty="0" smtClean="0"/>
          </a:p>
          <a:p>
            <a:r>
              <a:rPr lang="ru-RU" sz="3600" dirty="0" smtClean="0"/>
              <a:t>Жанровая живопись</a:t>
            </a:r>
          </a:p>
          <a:p>
            <a:endParaRPr lang="ru-RU" sz="3600" dirty="0" smtClean="0"/>
          </a:p>
          <a:p>
            <a:r>
              <a:rPr lang="ru-RU" sz="3600" dirty="0" smtClean="0"/>
              <a:t>Графика</a:t>
            </a:r>
          </a:p>
          <a:p>
            <a:endParaRPr lang="ru-RU" sz="3600" dirty="0" smtClean="0"/>
          </a:p>
          <a:p>
            <a:r>
              <a:rPr lang="ru-RU" sz="3600" dirty="0" smtClean="0"/>
              <a:t>Фотография</a:t>
            </a:r>
          </a:p>
          <a:p>
            <a:endParaRPr lang="ru-RU" sz="3600" dirty="0" smtClean="0"/>
          </a:p>
          <a:p>
            <a:r>
              <a:rPr lang="ru-RU" sz="3600" dirty="0" smtClean="0"/>
              <a:t>Скульптура</a:t>
            </a:r>
          </a:p>
          <a:p>
            <a:endParaRPr lang="ru-RU" sz="3600" dirty="0" smtClean="0"/>
          </a:p>
          <a:p>
            <a:r>
              <a:rPr lang="ru-RU" sz="3600" dirty="0" smtClean="0"/>
              <a:t>Иллюстрация</a:t>
            </a:r>
          </a:p>
          <a:p>
            <a:endParaRPr lang="ru-RU" sz="3600" dirty="0" smtClean="0"/>
          </a:p>
          <a:p>
            <a:r>
              <a:rPr lang="ru-RU" sz="3600" dirty="0" err="1" smtClean="0"/>
              <a:t>Digital</a:t>
            </a:r>
            <a:r>
              <a:rPr lang="ru-RU" sz="3600" dirty="0" smtClean="0"/>
              <a:t> </a:t>
            </a:r>
            <a:r>
              <a:rPr lang="ru-RU" sz="3600" dirty="0" err="1" smtClean="0"/>
              <a:t>art</a:t>
            </a:r>
            <a:endParaRPr lang="ru-RU" sz="3600" dirty="0" smtClean="0"/>
          </a:p>
          <a:p>
            <a:endParaRPr lang="ru-RU" sz="3600" dirty="0" smtClean="0"/>
          </a:p>
          <a:p>
            <a:r>
              <a:rPr lang="ru-RU" sz="3600" dirty="0" smtClean="0"/>
              <a:t>Декоративно прикладное </a:t>
            </a:r>
            <a:r>
              <a:rPr lang="ru-RU" sz="3600" dirty="0" err="1" smtClean="0"/>
              <a:t>мистецтво</a:t>
            </a:r>
            <a:endParaRPr lang="ru-RU" sz="3600" dirty="0" smtClean="0"/>
          </a:p>
          <a:p>
            <a:r>
              <a:rPr lang="ru-RU" sz="3600" dirty="0" smtClean="0"/>
              <a:t>Текстиль</a:t>
            </a:r>
          </a:p>
          <a:p>
            <a:endParaRPr lang="ru-RU" sz="3600" dirty="0" smtClean="0"/>
          </a:p>
          <a:p>
            <a:r>
              <a:rPr lang="ru-RU" sz="3600" dirty="0" smtClean="0"/>
              <a:t>Керамика</a:t>
            </a:r>
          </a:p>
          <a:p>
            <a:endParaRPr lang="ru-RU" sz="3600" dirty="0" smtClean="0"/>
          </a:p>
          <a:p>
            <a:r>
              <a:rPr lang="ru-RU" sz="3600" dirty="0" smtClean="0"/>
              <a:t>Кукла</a:t>
            </a:r>
          </a:p>
          <a:p>
            <a:pPr algn="ctr"/>
            <a:endParaRPr lang="ru-RU" sz="3600" dirty="0" smtClean="0"/>
          </a:p>
          <a:p>
            <a:pPr>
              <a:buNone/>
            </a:pPr>
            <a:r>
              <a:rPr lang="ru-RU" sz="3600" dirty="0" smtClean="0"/>
              <a:t>            Коллаж</a:t>
            </a:r>
          </a:p>
          <a:p>
            <a:pPr algn="ctr"/>
            <a:r>
              <a:rPr lang="uk-UA" dirty="0" smtClean="0"/>
              <a:t> </a:t>
            </a:r>
          </a:p>
          <a:p>
            <a:pPr algn="ctr"/>
            <a:r>
              <a:rPr lang="uk-UA" sz="4800" dirty="0" smtClean="0"/>
              <a:t>В  Україні був найбільше розвинений побутовий жанр</a:t>
            </a:r>
            <a:endParaRPr lang="ru-RU" sz="4800" dirty="0"/>
          </a:p>
        </p:txBody>
      </p:sp>
      <p:pic>
        <p:nvPicPr>
          <p:cNvPr id="5" name="Picture 2" descr="D:\Наталочка\документи\oil14-93945.jpg"/>
          <p:cNvPicPr>
            <a:picLocks noChangeAspect="1" noChangeArrowheads="1"/>
          </p:cNvPicPr>
          <p:nvPr/>
        </p:nvPicPr>
        <p:blipFill>
          <a:blip r:embed="rId2" cstate="print"/>
          <a:srcRect/>
          <a:stretch>
            <a:fillRect/>
          </a:stretch>
        </p:blipFill>
        <p:spPr bwMode="auto">
          <a:xfrm>
            <a:off x="3714744" y="2571744"/>
            <a:ext cx="4286280" cy="12144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wipe(down)">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wipe(down)">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wipe(down)">
                                      <p:cBhvr>
                                        <p:cTn id="52" dur="500"/>
                                        <p:tgtEl>
                                          <p:spTgt spid="3">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animEffect transition="in" filter="wipe(down)">
                                      <p:cBhvr>
                                        <p:cTn id="57" dur="500"/>
                                        <p:tgtEl>
                                          <p:spTgt spid="3">
                                            <p:txEl>
                                              <p:pRg st="19" end="1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21" end="21"/>
                                            </p:txEl>
                                          </p:spTgt>
                                        </p:tgtEl>
                                        <p:attrNameLst>
                                          <p:attrName>style.visibility</p:attrName>
                                        </p:attrNameLst>
                                      </p:cBhvr>
                                      <p:to>
                                        <p:strVal val="visible"/>
                                      </p:to>
                                    </p:set>
                                    <p:animEffect transition="in" filter="wipe(down)">
                                      <p:cBhvr>
                                        <p:cTn id="62" dur="500"/>
                                        <p:tgtEl>
                                          <p:spTgt spid="3">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23" end="23"/>
                                            </p:txEl>
                                          </p:spTgt>
                                        </p:tgtEl>
                                        <p:attrNameLst>
                                          <p:attrName>style.visibility</p:attrName>
                                        </p:attrNameLst>
                                      </p:cBhvr>
                                      <p:to>
                                        <p:strVal val="visible"/>
                                      </p:to>
                                    </p:set>
                                    <p:animEffect transition="in" filter="wipe(down)">
                                      <p:cBhvr>
                                        <p:cTn id="67" dur="500"/>
                                        <p:tgtEl>
                                          <p:spTgt spid="3">
                                            <p:txEl>
                                              <p:pRg st="23" end="2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25" end="25"/>
                                            </p:txEl>
                                          </p:spTgt>
                                        </p:tgtEl>
                                        <p:attrNameLst>
                                          <p:attrName>style.visibility</p:attrName>
                                        </p:attrNameLst>
                                      </p:cBhvr>
                                      <p:to>
                                        <p:strVal val="visible"/>
                                      </p:to>
                                    </p:set>
                                    <p:animEffect transition="in" filter="wipe(down)">
                                      <p:cBhvr>
                                        <p:cTn id="72" dur="500"/>
                                        <p:tgtEl>
                                          <p:spTgt spid="3">
                                            <p:txEl>
                                              <p:pRg st="25" end="2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26" end="26"/>
                                            </p:txEl>
                                          </p:spTgt>
                                        </p:tgtEl>
                                        <p:attrNameLst>
                                          <p:attrName>style.visibility</p:attrName>
                                        </p:attrNameLst>
                                      </p:cBhvr>
                                      <p:to>
                                        <p:strVal val="visible"/>
                                      </p:to>
                                    </p:set>
                                    <p:animEffect transition="in" filter="wipe(down)">
                                      <p:cBhvr>
                                        <p:cTn id="77" dur="500"/>
                                        <p:tgtEl>
                                          <p:spTgt spid="3">
                                            <p:txEl>
                                              <p:pRg st="26" end="2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28" end="28"/>
                                            </p:txEl>
                                          </p:spTgt>
                                        </p:tgtEl>
                                        <p:attrNameLst>
                                          <p:attrName>style.visibility</p:attrName>
                                        </p:attrNameLst>
                                      </p:cBhvr>
                                      <p:to>
                                        <p:strVal val="visible"/>
                                      </p:to>
                                    </p:set>
                                    <p:animEffect transition="in" filter="wipe(down)">
                                      <p:cBhvr>
                                        <p:cTn id="82" dur="500"/>
                                        <p:tgtEl>
                                          <p:spTgt spid="3">
                                            <p:txEl>
                                              <p:pRg st="28" end="2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30" end="30"/>
                                            </p:txEl>
                                          </p:spTgt>
                                        </p:tgtEl>
                                        <p:attrNameLst>
                                          <p:attrName>style.visibility</p:attrName>
                                        </p:attrNameLst>
                                      </p:cBhvr>
                                      <p:to>
                                        <p:strVal val="visible"/>
                                      </p:to>
                                    </p:set>
                                    <p:animEffect transition="in" filter="wipe(down)">
                                      <p:cBhvr>
                                        <p:cTn id="87" dur="500"/>
                                        <p:tgtEl>
                                          <p:spTgt spid="3">
                                            <p:txEl>
                                              <p:pRg st="30" end="3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
                                            <p:txEl>
                                              <p:pRg st="32" end="32"/>
                                            </p:txEl>
                                          </p:spTgt>
                                        </p:tgtEl>
                                        <p:attrNameLst>
                                          <p:attrName>style.visibility</p:attrName>
                                        </p:attrNameLst>
                                      </p:cBhvr>
                                      <p:to>
                                        <p:strVal val="visible"/>
                                      </p:to>
                                    </p:set>
                                    <p:animEffect transition="in" filter="wipe(down)">
                                      <p:cBhvr>
                                        <p:cTn id="92" dur="500"/>
                                        <p:tgtEl>
                                          <p:spTgt spid="3">
                                            <p:txEl>
                                              <p:pRg st="32" end="3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xEl>
                                              <p:pRg st="33" end="33"/>
                                            </p:txEl>
                                          </p:spTgt>
                                        </p:tgtEl>
                                        <p:attrNameLst>
                                          <p:attrName>style.visibility</p:attrName>
                                        </p:attrNameLst>
                                      </p:cBhvr>
                                      <p:to>
                                        <p:strVal val="visible"/>
                                      </p:to>
                                    </p:set>
                                    <p:animEffect transition="in" filter="wipe(down)">
                                      <p:cBhvr>
                                        <p:cTn id="97" dur="500"/>
                                        <p:tgtEl>
                                          <p:spTgt spid="3">
                                            <p:txEl>
                                              <p:pRg st="33" end="3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
                                            <p:txEl>
                                              <p:pRg st="34" end="34"/>
                                            </p:txEl>
                                          </p:spTgt>
                                        </p:tgtEl>
                                        <p:attrNameLst>
                                          <p:attrName>style.visibility</p:attrName>
                                        </p:attrNameLst>
                                      </p:cBhvr>
                                      <p:to>
                                        <p:strVal val="visible"/>
                                      </p:to>
                                    </p:set>
                                    <p:animEffect transition="in" filter="wipe(down)">
                                      <p:cBhvr>
                                        <p:cTn id="102" dur="500"/>
                                        <p:tgtEl>
                                          <p:spTgt spid="3">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Наталочка\документи\10-ad02e.jpg"/>
          <p:cNvPicPr>
            <a:picLocks noChangeAspect="1" noChangeArrowheads="1"/>
          </p:cNvPicPr>
          <p:nvPr/>
        </p:nvPicPr>
        <p:blipFill>
          <a:blip r:embed="rId2" cstate="print"/>
          <a:srcRect/>
          <a:stretch>
            <a:fillRect/>
          </a:stretch>
        </p:blipFill>
        <p:spPr bwMode="auto">
          <a:xfrm>
            <a:off x="7072330" y="4714884"/>
            <a:ext cx="1107899" cy="1428760"/>
          </a:xfrm>
          <a:prstGeom prst="rect">
            <a:avLst/>
          </a:prstGeom>
          <a:noFill/>
        </p:spPr>
      </p:pic>
      <p:pic>
        <p:nvPicPr>
          <p:cNvPr id="1030" name="Picture 6" descr="D:\Наталочка\документи\13-0822f.jpg"/>
          <p:cNvPicPr>
            <a:picLocks noChangeAspect="1" noChangeArrowheads="1"/>
          </p:cNvPicPr>
          <p:nvPr/>
        </p:nvPicPr>
        <p:blipFill>
          <a:blip r:embed="rId3" cstate="print"/>
          <a:srcRect/>
          <a:stretch>
            <a:fillRect/>
          </a:stretch>
        </p:blipFill>
        <p:spPr bwMode="auto">
          <a:xfrm>
            <a:off x="5500694" y="3500438"/>
            <a:ext cx="1157289" cy="1428760"/>
          </a:xfrm>
          <a:prstGeom prst="rect">
            <a:avLst/>
          </a:prstGeom>
          <a:noFill/>
        </p:spPr>
      </p:pic>
      <p:pic>
        <p:nvPicPr>
          <p:cNvPr id="1027" name="Picture 3" descr="D:\Наталочка\документи\14-7bc87.jpg"/>
          <p:cNvPicPr>
            <a:picLocks noChangeAspect="1" noChangeArrowheads="1"/>
          </p:cNvPicPr>
          <p:nvPr/>
        </p:nvPicPr>
        <p:blipFill>
          <a:blip r:embed="rId4" cstate="print"/>
          <a:srcRect/>
          <a:stretch>
            <a:fillRect/>
          </a:stretch>
        </p:blipFill>
        <p:spPr bwMode="auto">
          <a:xfrm>
            <a:off x="4286248" y="2428868"/>
            <a:ext cx="1030446" cy="1274195"/>
          </a:xfrm>
          <a:prstGeom prst="rect">
            <a:avLst/>
          </a:prstGeom>
          <a:noFill/>
        </p:spPr>
      </p:pic>
      <p:pic>
        <p:nvPicPr>
          <p:cNvPr id="1026" name="Picture 2" descr="D:\Наталочка\документи\1-15569.jpg"/>
          <p:cNvPicPr>
            <a:picLocks noChangeAspect="1" noChangeArrowheads="1"/>
          </p:cNvPicPr>
          <p:nvPr/>
        </p:nvPicPr>
        <p:blipFill>
          <a:blip r:embed="rId5" cstate="print"/>
          <a:srcRect/>
          <a:stretch>
            <a:fillRect/>
          </a:stretch>
        </p:blipFill>
        <p:spPr bwMode="auto">
          <a:xfrm>
            <a:off x="3143240" y="1214422"/>
            <a:ext cx="1000132" cy="1214446"/>
          </a:xfrm>
          <a:prstGeom prst="rect">
            <a:avLst/>
          </a:prstGeom>
          <a:noFill/>
        </p:spPr>
      </p:pic>
      <p:sp>
        <p:nvSpPr>
          <p:cNvPr id="2" name="Заголовок 1"/>
          <p:cNvSpPr>
            <a:spLocks noGrp="1"/>
          </p:cNvSpPr>
          <p:nvPr>
            <p:ph type="title"/>
          </p:nvPr>
        </p:nvSpPr>
        <p:spPr/>
        <p:txBody>
          <a:bodyPr>
            <a:normAutofit fontScale="90000"/>
          </a:bodyPr>
          <a:lstStyle/>
          <a:p>
            <a:r>
              <a:rPr lang="uk-UA" dirty="0" smtClean="0">
                <a:solidFill>
                  <a:schemeClr val="tx2">
                    <a:lumMod val="60000"/>
                    <a:lumOff val="40000"/>
                  </a:schemeClr>
                </a:solidFill>
              </a:rPr>
              <a:t>Відомі  знавці  українського мистецтва</a:t>
            </a:r>
            <a:endParaRPr lang="ru-RU" dirty="0">
              <a:solidFill>
                <a:schemeClr val="tx2">
                  <a:lumMod val="60000"/>
                  <a:lumOff val="40000"/>
                </a:schemeClr>
              </a:solidFill>
            </a:endParaRPr>
          </a:p>
        </p:txBody>
      </p:sp>
      <p:sp>
        <p:nvSpPr>
          <p:cNvPr id="3" name="Содержимое 2"/>
          <p:cNvSpPr>
            <a:spLocks noGrp="1"/>
          </p:cNvSpPr>
          <p:nvPr>
            <p:ph idx="1"/>
          </p:nvPr>
        </p:nvSpPr>
        <p:spPr>
          <a:xfrm>
            <a:off x="304800" y="1554162"/>
            <a:ext cx="8686800" cy="5089548"/>
          </a:xfrm>
        </p:spPr>
        <p:txBody>
          <a:bodyPr>
            <a:normAutofit/>
          </a:bodyPr>
          <a:lstStyle/>
          <a:p>
            <a:pPr>
              <a:buNone/>
            </a:pPr>
            <a:r>
              <a:rPr lang="ru-RU" sz="2000" dirty="0" smtClean="0"/>
              <a:t>Л. М. Жемчужников, </a:t>
            </a:r>
          </a:p>
          <a:p>
            <a:pPr>
              <a:buNone/>
            </a:pPr>
            <a:r>
              <a:rPr lang="uk-UA" sz="1000" dirty="0" smtClean="0"/>
              <a:t> Наслідник побутового жанру, продовжувач </a:t>
            </a:r>
          </a:p>
          <a:p>
            <a:pPr>
              <a:buNone/>
            </a:pPr>
            <a:r>
              <a:rPr lang="uk-UA" sz="1000" dirty="0" smtClean="0"/>
              <a:t>демократичних традицій Т. Г. Шевченка</a:t>
            </a:r>
          </a:p>
          <a:p>
            <a:pPr>
              <a:buNone/>
            </a:pPr>
            <a:r>
              <a:rPr lang="uk-UA" sz="1000" dirty="0" smtClean="0"/>
              <a:t> Знавець кращих  абстракцій та пейзажів. </a:t>
            </a:r>
          </a:p>
          <a:p>
            <a:pPr>
              <a:buNone/>
            </a:pPr>
            <a:r>
              <a:rPr lang="uk-UA" sz="1000" dirty="0" smtClean="0"/>
              <a:t>Була ув’язнена за </a:t>
            </a:r>
            <a:r>
              <a:rPr lang="uk-UA" sz="1000" dirty="0" err="1" smtClean="0"/>
              <a:t>некорекне</a:t>
            </a:r>
            <a:r>
              <a:rPr lang="uk-UA" sz="1000" dirty="0" smtClean="0"/>
              <a:t> писання </a:t>
            </a:r>
            <a:r>
              <a:rPr lang="uk-UA" sz="1000" dirty="0" err="1" smtClean="0"/>
              <a:t>ілюст</a:t>
            </a:r>
            <a:r>
              <a:rPr lang="uk-UA" sz="1000" dirty="0" smtClean="0"/>
              <a:t> -</a:t>
            </a:r>
          </a:p>
          <a:p>
            <a:pPr>
              <a:buNone/>
            </a:pPr>
            <a:r>
              <a:rPr lang="uk-UA" sz="1000" dirty="0" smtClean="0"/>
              <a:t>рацій про свободу думки </a:t>
            </a:r>
            <a:endParaRPr lang="ru-RU" sz="2000" dirty="0" smtClean="0"/>
          </a:p>
          <a:p>
            <a:pPr>
              <a:buNone/>
            </a:pPr>
            <a:r>
              <a:rPr lang="ru-RU" sz="1000" dirty="0" smtClean="0"/>
              <a:t> </a:t>
            </a:r>
            <a:r>
              <a:rPr lang="ru-RU" sz="2000" dirty="0" smtClean="0"/>
              <a:t>П. Д. Мартинович </a:t>
            </a:r>
          </a:p>
          <a:p>
            <a:pPr>
              <a:buNone/>
            </a:pPr>
            <a:r>
              <a:rPr lang="ru-RU" sz="1000" dirty="0" smtClean="0"/>
              <a:t>(1856—1933) У </a:t>
            </a:r>
            <a:r>
              <a:rPr lang="ru-RU" sz="1000" dirty="0" err="1" smtClean="0"/>
              <a:t>дусі</a:t>
            </a:r>
            <a:r>
              <a:rPr lang="ru-RU" sz="1000" dirty="0" smtClean="0"/>
              <a:t> </a:t>
            </a:r>
            <a:r>
              <a:rPr lang="ru-RU" sz="1000" dirty="0" err="1" smtClean="0"/>
              <a:t>ідейних</a:t>
            </a:r>
            <a:r>
              <a:rPr lang="ru-RU" sz="1000" dirty="0" smtClean="0"/>
              <a:t> </a:t>
            </a:r>
            <a:r>
              <a:rPr lang="ru-RU" sz="1000" dirty="0" err="1" smtClean="0"/>
              <a:t>настанов</a:t>
            </a:r>
            <a:r>
              <a:rPr lang="ru-RU" sz="1000" dirty="0" smtClean="0"/>
              <a:t> </a:t>
            </a:r>
            <a:r>
              <a:rPr lang="ru-RU" sz="1000" dirty="0" err="1" smtClean="0"/>
              <a:t>передвижників</a:t>
            </a:r>
            <a:r>
              <a:rPr lang="ru-RU" sz="1000" dirty="0" smtClean="0"/>
              <a:t> </a:t>
            </a:r>
          </a:p>
          <a:p>
            <a:pPr>
              <a:buNone/>
            </a:pPr>
            <a:r>
              <a:rPr lang="ru-RU" sz="1000" dirty="0" err="1" smtClean="0"/>
              <a:t>і</a:t>
            </a:r>
            <a:r>
              <a:rPr lang="ru-RU" sz="1000" dirty="0" smtClean="0"/>
              <a:t> </a:t>
            </a:r>
            <a:r>
              <a:rPr lang="ru-RU" sz="1000" dirty="0" err="1" smtClean="0"/>
              <a:t>графік</a:t>
            </a:r>
            <a:r>
              <a:rPr lang="ru-RU" sz="1000" dirty="0" smtClean="0"/>
              <a:t> творив </a:t>
            </a:r>
            <a:r>
              <a:rPr lang="ru-RU" sz="1000" dirty="0" err="1" smtClean="0"/>
              <a:t>живописець</a:t>
            </a:r>
            <a:r>
              <a:rPr lang="ru-RU" sz="1000" dirty="0" smtClean="0"/>
              <a:t> </a:t>
            </a:r>
            <a:r>
              <a:rPr lang="uk-UA" sz="1000" dirty="0" smtClean="0"/>
              <a:t>на початку 19 століття.</a:t>
            </a:r>
          </a:p>
          <a:p>
            <a:pPr>
              <a:buNone/>
            </a:pPr>
            <a:r>
              <a:rPr lang="uk-UA" sz="1000" dirty="0" smtClean="0"/>
              <a:t>Перша людина, яка на території сучасної</a:t>
            </a:r>
          </a:p>
          <a:p>
            <a:pPr>
              <a:buNone/>
            </a:pPr>
            <a:r>
              <a:rPr lang="uk-UA" sz="1000" dirty="0" smtClean="0"/>
              <a:t> України запровадив вільне  писання картин </a:t>
            </a:r>
          </a:p>
          <a:p>
            <a:pPr>
              <a:buNone/>
            </a:pPr>
            <a:r>
              <a:rPr lang="uk-UA" sz="1000" dirty="0" smtClean="0"/>
              <a:t>у стилі портрета.</a:t>
            </a:r>
            <a:endParaRPr lang="ru-RU" dirty="0" smtClean="0"/>
          </a:p>
          <a:p>
            <a:pPr>
              <a:buNone/>
            </a:pPr>
            <a:r>
              <a:rPr lang="ru-RU" sz="2000" dirty="0" smtClean="0"/>
              <a:t>М. Д. Кузнецов </a:t>
            </a:r>
            <a:r>
              <a:rPr lang="ru-RU" sz="1000" dirty="0" smtClean="0"/>
              <a:t>(1850—1929) </a:t>
            </a:r>
            <a:r>
              <a:rPr lang="uk-UA" sz="1000" dirty="0" smtClean="0"/>
              <a:t>Ілюзіоніст 19 століття,</a:t>
            </a:r>
          </a:p>
          <a:p>
            <a:pPr>
              <a:buNone/>
            </a:pPr>
            <a:r>
              <a:rPr lang="uk-UA" sz="1000" dirty="0" smtClean="0"/>
              <a:t>уславлений на той час своїми дивовижними витворами сплеску </a:t>
            </a:r>
            <a:r>
              <a:rPr lang="uk-UA" sz="1000" dirty="0" err="1" smtClean="0"/>
              <a:t>фан</a:t>
            </a:r>
            <a:r>
              <a:rPr lang="uk-UA" sz="1000" dirty="0" smtClean="0"/>
              <a:t> -</a:t>
            </a:r>
          </a:p>
          <a:p>
            <a:pPr>
              <a:buNone/>
            </a:pPr>
            <a:r>
              <a:rPr lang="uk-UA" sz="1000" dirty="0" err="1" smtClean="0"/>
              <a:t>Тазій</a:t>
            </a:r>
            <a:r>
              <a:rPr lang="uk-UA" sz="1000" dirty="0" smtClean="0"/>
              <a:t>. Спирався на станковий вид живопису.</a:t>
            </a:r>
            <a:r>
              <a:rPr lang="ru-RU" sz="1000" dirty="0" smtClean="0"/>
              <a:t>Та </a:t>
            </a:r>
            <a:r>
              <a:rPr lang="ru-RU" sz="1000" dirty="0" err="1" smtClean="0"/>
              <a:t>ще</a:t>
            </a:r>
            <a:r>
              <a:rPr lang="ru-RU" sz="1000" dirty="0" smtClean="0"/>
              <a:t> </a:t>
            </a:r>
            <a:r>
              <a:rPr lang="ru-RU" sz="1000" dirty="0" err="1" smtClean="0"/>
              <a:t>неабиякі</a:t>
            </a:r>
            <a:r>
              <a:rPr lang="ru-RU" sz="1000" dirty="0" smtClean="0"/>
              <a:t> </a:t>
            </a:r>
            <a:r>
              <a:rPr lang="ru-RU" sz="1000" dirty="0" err="1" smtClean="0"/>
              <a:t>здібності</a:t>
            </a:r>
            <a:r>
              <a:rPr lang="ru-RU" sz="1000" dirty="0" smtClean="0"/>
              <a:t> </a:t>
            </a:r>
          </a:p>
          <a:p>
            <a:pPr>
              <a:buNone/>
            </a:pPr>
            <a:r>
              <a:rPr lang="ru-RU" sz="1000" dirty="0" err="1" smtClean="0"/>
              <a:t>виявив</a:t>
            </a:r>
            <a:r>
              <a:rPr lang="ru-RU" sz="1000" dirty="0" smtClean="0"/>
              <a:t> Кузнецов у портретному </a:t>
            </a:r>
            <a:r>
              <a:rPr lang="ru-RU" sz="1000" dirty="0" err="1" smtClean="0"/>
              <a:t>жанрі</a:t>
            </a:r>
            <a:r>
              <a:rPr lang="ru-RU" sz="1000" dirty="0" smtClean="0"/>
              <a:t>.</a:t>
            </a:r>
            <a:endParaRPr lang="uk-UA" sz="1000" dirty="0" smtClean="0"/>
          </a:p>
          <a:p>
            <a:pPr>
              <a:buNone/>
            </a:pPr>
            <a:r>
              <a:rPr lang="ru-RU" sz="2000" dirty="0" smtClean="0"/>
              <a:t>К. К. </a:t>
            </a:r>
            <a:r>
              <a:rPr lang="ru-RU" sz="2000" dirty="0" err="1" smtClean="0"/>
              <a:t>Костанді</a:t>
            </a:r>
            <a:r>
              <a:rPr lang="ru-RU" sz="2000" dirty="0" smtClean="0"/>
              <a:t> </a:t>
            </a:r>
          </a:p>
          <a:p>
            <a:pPr>
              <a:buNone/>
            </a:pPr>
            <a:r>
              <a:rPr lang="ru-RU" sz="1000" dirty="0" smtClean="0"/>
              <a:t>(1852— 1921) </a:t>
            </a:r>
            <a:r>
              <a:rPr lang="uk-UA" sz="1000" dirty="0" smtClean="0"/>
              <a:t>Талановитий художник у стилі портрет, </a:t>
            </a:r>
            <a:r>
              <a:rPr lang="uk-UA" sz="1000" dirty="0" err="1" smtClean="0"/>
              <a:t>автопор-</a:t>
            </a:r>
            <a:endParaRPr lang="uk-UA" sz="1000" dirty="0" smtClean="0"/>
          </a:p>
          <a:p>
            <a:pPr>
              <a:buNone/>
            </a:pPr>
            <a:r>
              <a:rPr lang="uk-UA" sz="1000" dirty="0" err="1" smtClean="0"/>
              <a:t>трет</a:t>
            </a:r>
            <a:r>
              <a:rPr lang="uk-UA" sz="1000" dirty="0" smtClean="0"/>
              <a:t>, мініатюра, історично краєзнавчі роботи та</a:t>
            </a:r>
          </a:p>
          <a:p>
            <a:pPr>
              <a:buNone/>
            </a:pPr>
            <a:r>
              <a:rPr lang="uk-UA" sz="1000" dirty="0" smtClean="0"/>
              <a:t> багато </a:t>
            </a:r>
            <a:r>
              <a:rPr lang="uk-UA" sz="1000" dirty="0" err="1" smtClean="0"/>
              <a:t>іншогоНайбільше</a:t>
            </a:r>
            <a:r>
              <a:rPr lang="uk-UA" sz="1000" dirty="0" smtClean="0"/>
              <a:t> прославився своїми роботами у побутовому жанрі.</a:t>
            </a:r>
          </a:p>
          <a:p>
            <a:pPr>
              <a:buNone/>
            </a:pPr>
            <a:r>
              <a:rPr lang="uk-UA" sz="1000" dirty="0" smtClean="0"/>
              <a:t> Використовував на той час, як ніхто, кольорійність та різнобарвство у 19 столітті</a:t>
            </a:r>
            <a:endParaRPr lang="ru-RU" sz="1000" dirty="0" smtClean="0"/>
          </a:p>
          <a:p>
            <a:pPr>
              <a:buNone/>
            </a:pPr>
            <a:endParaRPr lang="ru-RU" dirty="0" smtClean="0"/>
          </a:p>
          <a:p>
            <a:endParaRPr lang="ru-RU" dirty="0" smtClean="0"/>
          </a:p>
          <a:p>
            <a:endParaRPr lang="ru-RU" dirty="0" smtClean="0"/>
          </a:p>
          <a:p>
            <a:endParaRPr lang="ru-RU"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wipe(down)">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wipe(down)">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wipe(down)">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wipe(down)">
                                      <p:cBhvr>
                                        <p:cTn id="107"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D:\_Картинки\SYPER CLASS\Nature\02.jpg"/>
          <p:cNvPicPr>
            <a:picLocks noChangeAspect="1" noChangeArrowheads="1"/>
          </p:cNvPicPr>
          <p:nvPr/>
        </p:nvPicPr>
        <p:blipFill>
          <a:blip r:embed="rId2" cstate="print"/>
          <a:srcRect/>
          <a:stretch>
            <a:fillRect/>
          </a:stretch>
        </p:blipFill>
        <p:spPr bwMode="auto">
          <a:xfrm>
            <a:off x="285720" y="1320367"/>
            <a:ext cx="8572560" cy="5323342"/>
          </a:xfrm>
          <a:prstGeom prst="rect">
            <a:avLst/>
          </a:prstGeom>
          <a:noFill/>
        </p:spPr>
      </p:pic>
      <p:sp>
        <p:nvSpPr>
          <p:cNvPr id="2" name="Заголовок 1"/>
          <p:cNvSpPr>
            <a:spLocks noGrp="1"/>
          </p:cNvSpPr>
          <p:nvPr>
            <p:ph type="title"/>
          </p:nvPr>
        </p:nvSpPr>
        <p:spPr/>
        <p:txBody>
          <a:bodyPr>
            <a:noAutofit/>
          </a:bodyPr>
          <a:lstStyle/>
          <a:p>
            <a:pPr algn="ctr"/>
            <a:r>
              <a:rPr lang="uk-UA" sz="4000" b="1"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Об’єднання та розвиток живопису на Україні</a:t>
            </a:r>
            <a:endParaRPr lang="ru-RU" sz="4000" b="1"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Содержимое 2"/>
          <p:cNvSpPr>
            <a:spLocks noGrp="1"/>
          </p:cNvSpPr>
          <p:nvPr>
            <p:ph idx="1"/>
          </p:nvPr>
        </p:nvSpPr>
        <p:spPr>
          <a:xfrm>
            <a:off x="214282" y="1571612"/>
            <a:ext cx="8686800" cy="4786345"/>
          </a:xfrm>
        </p:spPr>
        <p:txBody>
          <a:bodyPr>
            <a:normAutofit fontScale="70000" lnSpcReduction="20000"/>
          </a:bodyPr>
          <a:lstStyle/>
          <a:p>
            <a:r>
              <a:rPr lang="ru-RU" dirty="0" smtClean="0">
                <a:solidFill>
                  <a:srgbClr val="C00000"/>
                </a:solidFill>
              </a:rPr>
              <a:t>.    </a:t>
            </a:r>
            <a:r>
              <a:rPr lang="ru-RU" dirty="0" err="1" smtClean="0">
                <a:solidFill>
                  <a:schemeClr val="bg1">
                    <a:lumMod val="95000"/>
                  </a:schemeClr>
                </a:solidFill>
              </a:rPr>
              <a:t>Характерним</a:t>
            </a:r>
            <a:r>
              <a:rPr lang="ru-RU" dirty="0" smtClean="0">
                <a:solidFill>
                  <a:schemeClr val="bg1">
                    <a:lumMod val="95000"/>
                  </a:schemeClr>
                </a:solidFill>
              </a:rPr>
              <a:t> для </a:t>
            </a:r>
            <a:r>
              <a:rPr lang="ru-RU" dirty="0" err="1" smtClean="0">
                <a:solidFill>
                  <a:schemeClr val="bg1">
                    <a:lumMod val="95000"/>
                  </a:schemeClr>
                </a:solidFill>
              </a:rPr>
              <a:t>українського</a:t>
            </a:r>
            <a:r>
              <a:rPr lang="ru-RU" dirty="0" smtClean="0">
                <a:solidFill>
                  <a:schemeClr val="bg1">
                    <a:lumMod val="95000"/>
                  </a:schemeClr>
                </a:solidFill>
              </a:rPr>
              <a:t> </a:t>
            </a:r>
            <a:r>
              <a:rPr lang="ru-RU" dirty="0" err="1" smtClean="0">
                <a:solidFill>
                  <a:schemeClr val="bg1">
                    <a:lumMod val="95000"/>
                  </a:schemeClr>
                </a:solidFill>
              </a:rPr>
              <a:t>образотворчого</a:t>
            </a:r>
            <a:r>
              <a:rPr lang="ru-RU" dirty="0" smtClean="0">
                <a:solidFill>
                  <a:schemeClr val="bg1">
                    <a:lumMod val="95000"/>
                  </a:schemeClr>
                </a:solidFill>
              </a:rPr>
              <a:t> </a:t>
            </a:r>
            <a:r>
              <a:rPr lang="ru-RU" dirty="0" err="1" smtClean="0">
                <a:solidFill>
                  <a:schemeClr val="bg1">
                    <a:lumMod val="95000"/>
                  </a:schemeClr>
                </a:solidFill>
              </a:rPr>
              <a:t>мистецтва</a:t>
            </a:r>
            <a:r>
              <a:rPr lang="ru-RU" dirty="0" smtClean="0">
                <a:solidFill>
                  <a:schemeClr val="bg1">
                    <a:lumMod val="95000"/>
                  </a:schemeClr>
                </a:solidFill>
              </a:rPr>
              <a:t> </a:t>
            </a:r>
            <a:r>
              <a:rPr lang="ru-RU" dirty="0" err="1" smtClean="0">
                <a:solidFill>
                  <a:schemeClr val="bg1">
                    <a:lumMod val="95000"/>
                  </a:schemeClr>
                </a:solidFill>
              </a:rPr>
              <a:t>першої</a:t>
            </a:r>
            <a:r>
              <a:rPr lang="ru-RU" dirty="0" smtClean="0">
                <a:solidFill>
                  <a:schemeClr val="bg1">
                    <a:lumMod val="95000"/>
                  </a:schemeClr>
                </a:solidFill>
              </a:rPr>
              <a:t> </a:t>
            </a:r>
            <a:r>
              <a:rPr lang="ru-RU" dirty="0" err="1" smtClean="0">
                <a:solidFill>
                  <a:schemeClr val="bg1">
                    <a:lumMod val="95000"/>
                  </a:schemeClr>
                </a:solidFill>
              </a:rPr>
              <a:t>половини</a:t>
            </a:r>
            <a:r>
              <a:rPr lang="ru-RU" dirty="0" smtClean="0">
                <a:solidFill>
                  <a:schemeClr val="bg1">
                    <a:lumMod val="95000"/>
                  </a:schemeClr>
                </a:solidFill>
              </a:rPr>
              <a:t> XIX ст. </a:t>
            </a:r>
            <a:r>
              <a:rPr lang="ru-RU" dirty="0" err="1" smtClean="0">
                <a:solidFill>
                  <a:schemeClr val="bg1">
                    <a:lumMod val="95000"/>
                  </a:schemeClr>
                </a:solidFill>
              </a:rPr>
              <a:t>було</a:t>
            </a:r>
            <a:r>
              <a:rPr lang="ru-RU" dirty="0" smtClean="0">
                <a:solidFill>
                  <a:schemeClr val="bg1">
                    <a:lumMod val="95000"/>
                  </a:schemeClr>
                </a:solidFill>
              </a:rPr>
              <a:t> </a:t>
            </a:r>
            <a:r>
              <a:rPr lang="ru-RU" dirty="0" err="1" smtClean="0">
                <a:solidFill>
                  <a:schemeClr val="bg1">
                    <a:lumMod val="95000"/>
                  </a:schemeClr>
                </a:solidFill>
              </a:rPr>
              <a:t>становлення</a:t>
            </a:r>
            <a:r>
              <a:rPr lang="ru-RU" dirty="0" smtClean="0">
                <a:solidFill>
                  <a:schemeClr val="bg1">
                    <a:lumMod val="95000"/>
                  </a:schemeClr>
                </a:solidFill>
              </a:rPr>
              <a:t> </a:t>
            </a:r>
            <a:r>
              <a:rPr lang="ru-RU" dirty="0" err="1" smtClean="0">
                <a:solidFill>
                  <a:schemeClr val="bg1">
                    <a:lumMod val="95000"/>
                  </a:schemeClr>
                </a:solidFill>
              </a:rPr>
              <a:t>його</a:t>
            </a:r>
            <a:r>
              <a:rPr lang="ru-RU" dirty="0" smtClean="0">
                <a:solidFill>
                  <a:schemeClr val="bg1">
                    <a:lumMod val="95000"/>
                  </a:schemeClr>
                </a:solidFill>
              </a:rPr>
              <a:t> на </a:t>
            </a:r>
            <a:r>
              <a:rPr lang="ru-RU" dirty="0" err="1" smtClean="0">
                <a:solidFill>
                  <a:schemeClr val="bg1">
                    <a:lumMod val="95000"/>
                  </a:schemeClr>
                </a:solidFill>
              </a:rPr>
              <a:t>позиціях</a:t>
            </a:r>
            <a:r>
              <a:rPr lang="ru-RU" dirty="0" smtClean="0">
                <a:solidFill>
                  <a:schemeClr val="bg1">
                    <a:lumMod val="95000"/>
                  </a:schemeClr>
                </a:solidFill>
              </a:rPr>
              <a:t> </a:t>
            </a:r>
            <a:r>
              <a:rPr lang="ru-RU" dirty="0" err="1" smtClean="0">
                <a:solidFill>
                  <a:schemeClr val="bg1">
                    <a:lumMod val="95000"/>
                  </a:schemeClr>
                </a:solidFill>
              </a:rPr>
              <a:t>реалізму</a:t>
            </a:r>
            <a:r>
              <a:rPr lang="ru-RU" dirty="0" smtClean="0">
                <a:solidFill>
                  <a:schemeClr val="bg1">
                    <a:lumMod val="95000"/>
                  </a:schemeClr>
                </a:solidFill>
              </a:rPr>
              <a:t>, </a:t>
            </a:r>
            <a:r>
              <a:rPr lang="ru-RU" dirty="0" err="1" smtClean="0">
                <a:solidFill>
                  <a:schemeClr val="bg1">
                    <a:lumMod val="95000"/>
                  </a:schemeClr>
                </a:solidFill>
              </a:rPr>
              <a:t>народності</a:t>
            </a:r>
            <a:r>
              <a:rPr lang="ru-RU" dirty="0" smtClean="0">
                <a:solidFill>
                  <a:schemeClr val="bg1">
                    <a:lumMod val="95000"/>
                  </a:schemeClr>
                </a:solidFill>
              </a:rPr>
              <a:t>, </a:t>
            </a:r>
            <a:r>
              <a:rPr lang="ru-RU" dirty="0" err="1" smtClean="0">
                <a:solidFill>
                  <a:schemeClr val="bg1">
                    <a:lumMod val="95000"/>
                  </a:schemeClr>
                </a:solidFill>
              </a:rPr>
              <a:t>життєвої</a:t>
            </a:r>
            <a:r>
              <a:rPr lang="ru-RU" dirty="0" smtClean="0">
                <a:solidFill>
                  <a:schemeClr val="bg1">
                    <a:lumMod val="95000"/>
                  </a:schemeClr>
                </a:solidFill>
              </a:rPr>
              <a:t> </a:t>
            </a:r>
            <a:r>
              <a:rPr lang="ru-RU" dirty="0" err="1" smtClean="0">
                <a:solidFill>
                  <a:schemeClr val="bg1">
                    <a:lumMod val="95000"/>
                  </a:schemeClr>
                </a:solidFill>
              </a:rPr>
              <a:t>правди</a:t>
            </a:r>
            <a:r>
              <a:rPr lang="ru-RU" dirty="0" smtClean="0">
                <a:solidFill>
                  <a:schemeClr val="bg1">
                    <a:lumMod val="95000"/>
                  </a:schemeClr>
                </a:solidFill>
              </a:rPr>
              <a:t>. </a:t>
            </a:r>
          </a:p>
          <a:p>
            <a:r>
              <a:rPr lang="ru-RU" dirty="0" smtClean="0">
                <a:solidFill>
                  <a:schemeClr val="bg1">
                    <a:lumMod val="95000"/>
                  </a:schemeClr>
                </a:solidFill>
              </a:rPr>
              <a:t>        </a:t>
            </a:r>
            <a:r>
              <a:rPr lang="ru-RU" dirty="0" smtClean="0">
                <a:solidFill>
                  <a:srgbClr val="C00000"/>
                </a:solidFill>
              </a:rPr>
              <a:t>1)</a:t>
            </a:r>
            <a:r>
              <a:rPr lang="ru-RU" dirty="0" smtClean="0">
                <a:solidFill>
                  <a:schemeClr val="bg1">
                    <a:lumMod val="95000"/>
                  </a:schemeClr>
                </a:solidFill>
              </a:rPr>
              <a:t>На </a:t>
            </a:r>
            <a:r>
              <a:rPr lang="ru-RU" dirty="0" err="1" smtClean="0">
                <a:solidFill>
                  <a:schemeClr val="bg1">
                    <a:lumMod val="95000"/>
                  </a:schemeClr>
                </a:solidFill>
              </a:rPr>
              <a:t>розвитку</a:t>
            </a:r>
            <a:r>
              <a:rPr lang="ru-RU" dirty="0" smtClean="0">
                <a:solidFill>
                  <a:schemeClr val="bg1">
                    <a:lumMod val="95000"/>
                  </a:schemeClr>
                </a:solidFill>
              </a:rPr>
              <a:t> </a:t>
            </a:r>
            <a:r>
              <a:rPr lang="ru-RU" dirty="0" err="1" smtClean="0">
                <a:solidFill>
                  <a:schemeClr val="bg1">
                    <a:lumMod val="95000"/>
                  </a:schemeClr>
                </a:solidFill>
              </a:rPr>
              <a:t>художнього</a:t>
            </a:r>
            <a:r>
              <a:rPr lang="ru-RU" dirty="0" smtClean="0">
                <a:solidFill>
                  <a:schemeClr val="bg1">
                    <a:lumMod val="95000"/>
                  </a:schemeClr>
                </a:solidFill>
              </a:rPr>
              <a:t> </a:t>
            </a:r>
            <a:r>
              <a:rPr lang="ru-RU" dirty="0" err="1" smtClean="0">
                <a:solidFill>
                  <a:schemeClr val="bg1">
                    <a:lumMod val="95000"/>
                  </a:schemeClr>
                </a:solidFill>
              </a:rPr>
              <a:t>життя</a:t>
            </a:r>
            <a:r>
              <a:rPr lang="ru-RU" dirty="0" smtClean="0">
                <a:solidFill>
                  <a:schemeClr val="bg1">
                    <a:lumMod val="95000"/>
                  </a:schemeClr>
                </a:solidFill>
              </a:rPr>
              <a:t> на </a:t>
            </a:r>
            <a:r>
              <a:rPr lang="ru-RU" dirty="0" err="1" smtClean="0">
                <a:solidFill>
                  <a:schemeClr val="bg1">
                    <a:lumMod val="95000"/>
                  </a:schemeClr>
                </a:solidFill>
              </a:rPr>
              <a:t>Україні</a:t>
            </a:r>
            <a:r>
              <a:rPr lang="ru-RU" dirty="0" smtClean="0">
                <a:solidFill>
                  <a:schemeClr val="bg1">
                    <a:lumMod val="95000"/>
                  </a:schemeClr>
                </a:solidFill>
              </a:rPr>
              <a:t>, </a:t>
            </a:r>
            <a:r>
              <a:rPr lang="ru-RU" dirty="0" err="1" smtClean="0">
                <a:solidFill>
                  <a:schemeClr val="bg1">
                    <a:lumMod val="95000"/>
                  </a:schemeClr>
                </a:solidFill>
              </a:rPr>
              <a:t>на</a:t>
            </a:r>
            <a:r>
              <a:rPr lang="ru-RU" dirty="0" smtClean="0">
                <a:solidFill>
                  <a:schemeClr val="bg1">
                    <a:lumMod val="95000"/>
                  </a:schemeClr>
                </a:solidFill>
              </a:rPr>
              <a:t> </a:t>
            </a:r>
            <a:r>
              <a:rPr lang="ru-RU" dirty="0" err="1" smtClean="0">
                <a:solidFill>
                  <a:schemeClr val="bg1">
                    <a:lumMod val="95000"/>
                  </a:schemeClr>
                </a:solidFill>
              </a:rPr>
              <a:t>утвердженні</a:t>
            </a:r>
            <a:r>
              <a:rPr lang="ru-RU" dirty="0" smtClean="0">
                <a:solidFill>
                  <a:schemeClr val="bg1">
                    <a:lumMod val="95000"/>
                  </a:schemeClr>
                </a:solidFill>
              </a:rPr>
              <a:t> </a:t>
            </a:r>
            <a:r>
              <a:rPr lang="ru-RU" dirty="0" err="1" smtClean="0">
                <a:solidFill>
                  <a:schemeClr val="bg1">
                    <a:lumMod val="95000"/>
                  </a:schemeClr>
                </a:solidFill>
              </a:rPr>
              <a:t>демократичних</a:t>
            </a:r>
            <a:r>
              <a:rPr lang="ru-RU" dirty="0" smtClean="0">
                <a:solidFill>
                  <a:schemeClr val="bg1">
                    <a:lumMod val="95000"/>
                  </a:schemeClr>
                </a:solidFill>
              </a:rPr>
              <a:t> </a:t>
            </a:r>
            <a:r>
              <a:rPr lang="ru-RU" dirty="0" err="1" smtClean="0">
                <a:solidFill>
                  <a:schemeClr val="bg1">
                    <a:lumMod val="95000"/>
                  </a:schemeClr>
                </a:solidFill>
              </a:rPr>
              <a:t>тенденцій</a:t>
            </a:r>
            <a:r>
              <a:rPr lang="ru-RU" dirty="0" smtClean="0">
                <a:solidFill>
                  <a:schemeClr val="bg1">
                    <a:lumMod val="95000"/>
                  </a:schemeClr>
                </a:solidFill>
              </a:rPr>
              <a:t> у </a:t>
            </a:r>
            <a:r>
              <a:rPr lang="ru-RU" dirty="0" err="1" smtClean="0">
                <a:solidFill>
                  <a:schemeClr val="bg1">
                    <a:lumMod val="95000"/>
                  </a:schemeClr>
                </a:solidFill>
              </a:rPr>
              <a:t>живопису</a:t>
            </a:r>
            <a:r>
              <a:rPr lang="ru-RU" dirty="0" smtClean="0">
                <a:solidFill>
                  <a:schemeClr val="bg1">
                    <a:lumMod val="95000"/>
                  </a:schemeClr>
                </a:solidFill>
              </a:rPr>
              <a:t> </a:t>
            </a:r>
            <a:r>
              <a:rPr lang="ru-RU" dirty="0" err="1" smtClean="0">
                <a:solidFill>
                  <a:schemeClr val="bg1">
                    <a:lumMod val="95000"/>
                  </a:schemeClr>
                </a:solidFill>
              </a:rPr>
              <a:t>позначилась</a:t>
            </a:r>
            <a:r>
              <a:rPr lang="ru-RU" dirty="0" smtClean="0">
                <a:solidFill>
                  <a:schemeClr val="bg1">
                    <a:lumMod val="95000"/>
                  </a:schemeClr>
                </a:solidFill>
              </a:rPr>
              <a:t> </a:t>
            </a:r>
            <a:r>
              <a:rPr lang="ru-RU" dirty="0" err="1" smtClean="0">
                <a:solidFill>
                  <a:schemeClr val="bg1">
                    <a:lumMod val="95000"/>
                  </a:schemeClr>
                </a:solidFill>
              </a:rPr>
              <a:t>діяльність</a:t>
            </a:r>
            <a:r>
              <a:rPr lang="ru-RU" dirty="0" smtClean="0">
                <a:solidFill>
                  <a:schemeClr val="bg1">
                    <a:lumMod val="95000"/>
                  </a:schemeClr>
                </a:solidFill>
              </a:rPr>
              <a:t> </a:t>
            </a:r>
            <a:r>
              <a:rPr lang="ru-RU" dirty="0" err="1" smtClean="0">
                <a:solidFill>
                  <a:schemeClr val="bg1">
                    <a:lumMod val="95000"/>
                  </a:schemeClr>
                </a:solidFill>
              </a:rPr>
              <a:t>Товариства</a:t>
            </a:r>
            <a:r>
              <a:rPr lang="ru-RU" dirty="0" smtClean="0">
                <a:solidFill>
                  <a:schemeClr val="bg1">
                    <a:lumMod val="95000"/>
                  </a:schemeClr>
                </a:solidFill>
              </a:rPr>
              <a:t> </a:t>
            </a:r>
            <a:r>
              <a:rPr lang="ru-RU" dirty="0" err="1" smtClean="0">
                <a:solidFill>
                  <a:schemeClr val="bg1">
                    <a:lumMod val="95000"/>
                  </a:schemeClr>
                </a:solidFill>
              </a:rPr>
              <a:t>пересувних</a:t>
            </a:r>
            <a:r>
              <a:rPr lang="ru-RU" dirty="0" smtClean="0">
                <a:solidFill>
                  <a:schemeClr val="bg1">
                    <a:lumMod val="95000"/>
                  </a:schemeClr>
                </a:solidFill>
              </a:rPr>
              <a:t> </a:t>
            </a:r>
            <a:r>
              <a:rPr lang="ru-RU" dirty="0" err="1" smtClean="0">
                <a:solidFill>
                  <a:schemeClr val="bg1">
                    <a:lumMod val="95000"/>
                  </a:schemeClr>
                </a:solidFill>
              </a:rPr>
              <a:t>художніх</a:t>
            </a:r>
            <a:r>
              <a:rPr lang="ru-RU" dirty="0" smtClean="0">
                <a:solidFill>
                  <a:schemeClr val="bg1">
                    <a:lumMod val="95000"/>
                  </a:schemeClr>
                </a:solidFill>
              </a:rPr>
              <a:t> </a:t>
            </a:r>
            <a:r>
              <a:rPr lang="ru-RU" dirty="0" err="1" smtClean="0">
                <a:solidFill>
                  <a:schemeClr val="bg1">
                    <a:lumMod val="95000"/>
                  </a:schemeClr>
                </a:solidFill>
              </a:rPr>
              <a:t>виставок</a:t>
            </a:r>
            <a:r>
              <a:rPr lang="ru-RU" dirty="0" smtClean="0">
                <a:solidFill>
                  <a:schemeClr val="bg1">
                    <a:lumMod val="95000"/>
                  </a:schemeClr>
                </a:solidFill>
              </a:rPr>
              <a:t> («передвижники»), </a:t>
            </a:r>
            <a:r>
              <a:rPr lang="ru-RU" dirty="0" err="1" smtClean="0">
                <a:solidFill>
                  <a:schemeClr val="bg1">
                    <a:lumMod val="95000"/>
                  </a:schemeClr>
                </a:solidFill>
              </a:rPr>
              <a:t>що</a:t>
            </a:r>
            <a:r>
              <a:rPr lang="ru-RU" dirty="0" smtClean="0">
                <a:solidFill>
                  <a:schemeClr val="bg1">
                    <a:lumMod val="95000"/>
                  </a:schemeClr>
                </a:solidFill>
              </a:rPr>
              <a:t> </a:t>
            </a:r>
            <a:r>
              <a:rPr lang="ru-RU" dirty="0" err="1" smtClean="0">
                <a:solidFill>
                  <a:schemeClr val="bg1">
                    <a:lumMod val="95000"/>
                  </a:schemeClr>
                </a:solidFill>
              </a:rPr>
              <a:t>виникло</a:t>
            </a:r>
            <a:r>
              <a:rPr lang="ru-RU" dirty="0" smtClean="0">
                <a:solidFill>
                  <a:schemeClr val="bg1">
                    <a:lumMod val="95000"/>
                  </a:schemeClr>
                </a:solidFill>
              </a:rPr>
              <a:t> 1870 р. в </a:t>
            </a:r>
            <a:r>
              <a:rPr lang="ru-RU" dirty="0" err="1" smtClean="0">
                <a:solidFill>
                  <a:schemeClr val="bg1">
                    <a:lumMod val="95000"/>
                  </a:schemeClr>
                </a:solidFill>
              </a:rPr>
              <a:t>Росії</a:t>
            </a:r>
            <a:r>
              <a:rPr lang="ru-RU" dirty="0" smtClean="0">
                <a:solidFill>
                  <a:schemeClr val="bg1">
                    <a:lumMod val="95000"/>
                  </a:schemeClr>
                </a:solidFill>
              </a:rPr>
              <a:t>. Членами </a:t>
            </a:r>
            <a:r>
              <a:rPr lang="ru-RU" dirty="0" err="1" smtClean="0">
                <a:solidFill>
                  <a:schemeClr val="bg1">
                    <a:lumMod val="95000"/>
                  </a:schemeClr>
                </a:solidFill>
              </a:rPr>
              <a:t>його</a:t>
            </a:r>
            <a:r>
              <a:rPr lang="ru-RU" dirty="0" smtClean="0">
                <a:solidFill>
                  <a:schemeClr val="bg1">
                    <a:lumMod val="95000"/>
                  </a:schemeClr>
                </a:solidFill>
              </a:rPr>
              <a:t> </a:t>
            </a:r>
            <a:r>
              <a:rPr lang="ru-RU" dirty="0" err="1" smtClean="0">
                <a:solidFill>
                  <a:schemeClr val="bg1">
                    <a:lumMod val="95000"/>
                  </a:schemeClr>
                </a:solidFill>
              </a:rPr>
              <a:t>було</a:t>
            </a:r>
            <a:r>
              <a:rPr lang="ru-RU" dirty="0" smtClean="0">
                <a:solidFill>
                  <a:schemeClr val="bg1">
                    <a:lumMod val="95000"/>
                  </a:schemeClr>
                </a:solidFill>
              </a:rPr>
              <a:t> </a:t>
            </a:r>
            <a:r>
              <a:rPr lang="ru-RU" dirty="0" err="1" smtClean="0">
                <a:solidFill>
                  <a:schemeClr val="bg1">
                    <a:lumMod val="95000"/>
                  </a:schemeClr>
                </a:solidFill>
              </a:rPr>
              <a:t>багато</a:t>
            </a:r>
            <a:r>
              <a:rPr lang="ru-RU" dirty="0" smtClean="0">
                <a:solidFill>
                  <a:schemeClr val="bg1">
                    <a:lumMod val="95000"/>
                  </a:schemeClr>
                </a:solidFill>
              </a:rPr>
              <a:t> </a:t>
            </a:r>
            <a:r>
              <a:rPr lang="ru-RU" dirty="0" err="1" smtClean="0">
                <a:solidFill>
                  <a:schemeClr val="bg1">
                    <a:lumMod val="95000"/>
                  </a:schemeClr>
                </a:solidFill>
              </a:rPr>
              <a:t>українських</a:t>
            </a:r>
            <a:r>
              <a:rPr lang="ru-RU" dirty="0" smtClean="0">
                <a:solidFill>
                  <a:schemeClr val="bg1">
                    <a:lumMod val="95000"/>
                  </a:schemeClr>
                </a:solidFill>
              </a:rPr>
              <a:t> </a:t>
            </a:r>
            <a:r>
              <a:rPr lang="ru-RU" dirty="0" err="1" smtClean="0">
                <a:solidFill>
                  <a:schemeClr val="bg1">
                    <a:lumMod val="95000"/>
                  </a:schemeClr>
                </a:solidFill>
              </a:rPr>
              <a:t>митців</a:t>
            </a:r>
            <a:r>
              <a:rPr lang="ru-RU" dirty="0" smtClean="0">
                <a:solidFill>
                  <a:schemeClr val="bg1">
                    <a:lumMod val="95000"/>
                  </a:schemeClr>
                </a:solidFill>
              </a:rPr>
              <a:t>. </a:t>
            </a:r>
          </a:p>
          <a:p>
            <a:r>
              <a:rPr lang="ru-RU" dirty="0" smtClean="0">
                <a:solidFill>
                  <a:schemeClr val="bg1">
                    <a:lumMod val="95000"/>
                  </a:schemeClr>
                </a:solidFill>
              </a:rPr>
              <a:t>       </a:t>
            </a:r>
            <a:r>
              <a:rPr lang="ru-RU" dirty="0" smtClean="0">
                <a:solidFill>
                  <a:srgbClr val="C00000"/>
                </a:solidFill>
              </a:rPr>
              <a:t>2)</a:t>
            </a:r>
            <a:r>
              <a:rPr lang="ru-RU" dirty="0" err="1" smtClean="0">
                <a:solidFill>
                  <a:schemeClr val="bg1">
                    <a:lumMod val="95000"/>
                  </a:schemeClr>
                </a:solidFill>
              </a:rPr>
              <a:t>Високої</a:t>
            </a:r>
            <a:r>
              <a:rPr lang="ru-RU" dirty="0" smtClean="0">
                <a:solidFill>
                  <a:schemeClr val="bg1">
                    <a:lumMod val="95000"/>
                  </a:schemeClr>
                </a:solidFill>
              </a:rPr>
              <a:t> </a:t>
            </a:r>
            <a:r>
              <a:rPr lang="ru-RU" dirty="0" err="1" smtClean="0">
                <a:solidFill>
                  <a:schemeClr val="bg1">
                    <a:lumMod val="95000"/>
                  </a:schemeClr>
                </a:solidFill>
              </a:rPr>
              <a:t>професійної</a:t>
            </a:r>
            <a:r>
              <a:rPr lang="ru-RU" dirty="0" smtClean="0">
                <a:solidFill>
                  <a:schemeClr val="bg1">
                    <a:lumMod val="95000"/>
                  </a:schemeClr>
                </a:solidFill>
              </a:rPr>
              <a:t> </a:t>
            </a:r>
            <a:r>
              <a:rPr lang="ru-RU" dirty="0" err="1" smtClean="0">
                <a:solidFill>
                  <a:schemeClr val="bg1">
                    <a:lumMod val="95000"/>
                  </a:schemeClr>
                </a:solidFill>
              </a:rPr>
              <a:t>майстерності</a:t>
            </a:r>
            <a:r>
              <a:rPr lang="ru-RU" dirty="0" smtClean="0">
                <a:solidFill>
                  <a:schemeClr val="bg1">
                    <a:lumMod val="95000"/>
                  </a:schemeClr>
                </a:solidFill>
              </a:rPr>
              <a:t> </a:t>
            </a:r>
            <a:r>
              <a:rPr lang="ru-RU" dirty="0" err="1" smtClean="0">
                <a:solidFill>
                  <a:schemeClr val="bg1">
                    <a:lumMod val="95000"/>
                  </a:schemeClr>
                </a:solidFill>
              </a:rPr>
              <a:t>українські</a:t>
            </a:r>
            <a:r>
              <a:rPr lang="ru-RU" dirty="0" smtClean="0">
                <a:solidFill>
                  <a:schemeClr val="bg1">
                    <a:lumMod val="95000"/>
                  </a:schemeClr>
                </a:solidFill>
              </a:rPr>
              <a:t> художники </a:t>
            </a:r>
            <a:r>
              <a:rPr lang="ru-RU" dirty="0" err="1" smtClean="0">
                <a:solidFill>
                  <a:schemeClr val="bg1">
                    <a:lumMod val="95000"/>
                  </a:schemeClr>
                </a:solidFill>
              </a:rPr>
              <a:t>продовжували</a:t>
            </a:r>
            <a:r>
              <a:rPr lang="ru-RU" dirty="0" smtClean="0">
                <a:solidFill>
                  <a:schemeClr val="bg1">
                    <a:lumMod val="95000"/>
                  </a:schemeClr>
                </a:solidFill>
              </a:rPr>
              <a:t> </a:t>
            </a:r>
            <a:r>
              <a:rPr lang="ru-RU" dirty="0" err="1" smtClean="0">
                <a:solidFill>
                  <a:schemeClr val="bg1">
                    <a:lumMod val="95000"/>
                  </a:schemeClr>
                </a:solidFill>
              </a:rPr>
              <a:t>набувати</a:t>
            </a:r>
            <a:r>
              <a:rPr lang="ru-RU" dirty="0" smtClean="0">
                <a:solidFill>
                  <a:schemeClr val="bg1">
                    <a:lumMod val="95000"/>
                  </a:schemeClr>
                </a:solidFill>
              </a:rPr>
              <a:t> в </a:t>
            </a:r>
            <a:r>
              <a:rPr lang="ru-RU" dirty="0" err="1" smtClean="0">
                <a:solidFill>
                  <a:schemeClr val="bg1">
                    <a:lumMod val="95000"/>
                  </a:schemeClr>
                </a:solidFill>
              </a:rPr>
              <a:t>Петербурзькій</a:t>
            </a:r>
            <a:r>
              <a:rPr lang="ru-RU" dirty="0" smtClean="0">
                <a:solidFill>
                  <a:schemeClr val="bg1">
                    <a:lumMod val="95000"/>
                  </a:schemeClr>
                </a:solidFill>
              </a:rPr>
              <a:t> </a:t>
            </a:r>
            <a:r>
              <a:rPr lang="ru-RU" dirty="0" err="1" smtClean="0">
                <a:solidFill>
                  <a:schemeClr val="bg1">
                    <a:lumMod val="95000"/>
                  </a:schemeClr>
                </a:solidFill>
              </a:rPr>
              <a:t>Академії</a:t>
            </a:r>
            <a:r>
              <a:rPr lang="ru-RU" dirty="0" smtClean="0">
                <a:solidFill>
                  <a:schemeClr val="bg1">
                    <a:lumMod val="95000"/>
                  </a:schemeClr>
                </a:solidFill>
              </a:rPr>
              <a:t> </a:t>
            </a:r>
            <a:r>
              <a:rPr lang="ru-RU" dirty="0" err="1" smtClean="0">
                <a:solidFill>
                  <a:schemeClr val="bg1">
                    <a:lumMod val="95000"/>
                  </a:schemeClr>
                </a:solidFill>
              </a:rPr>
              <a:t>мистецтв</a:t>
            </a:r>
            <a:r>
              <a:rPr lang="ru-RU" dirty="0" smtClean="0">
                <a:solidFill>
                  <a:schemeClr val="bg1">
                    <a:lumMod val="95000"/>
                  </a:schemeClr>
                </a:solidFill>
              </a:rPr>
              <a:t>. В </a:t>
            </a:r>
            <a:r>
              <a:rPr lang="ru-RU" dirty="0" err="1" smtClean="0">
                <a:solidFill>
                  <a:schemeClr val="bg1">
                    <a:lumMod val="95000"/>
                  </a:schemeClr>
                </a:solidFill>
              </a:rPr>
              <a:t>Одесі</a:t>
            </a:r>
            <a:r>
              <a:rPr lang="ru-RU" dirty="0" smtClean="0">
                <a:solidFill>
                  <a:schemeClr val="bg1">
                    <a:lumMod val="95000"/>
                  </a:schemeClr>
                </a:solidFill>
              </a:rPr>
              <a:t>, </a:t>
            </a:r>
            <a:r>
              <a:rPr lang="ru-RU" dirty="0" err="1" smtClean="0">
                <a:solidFill>
                  <a:schemeClr val="bg1">
                    <a:lumMod val="95000"/>
                  </a:schemeClr>
                </a:solidFill>
              </a:rPr>
              <a:t>Харкові</a:t>
            </a:r>
            <a:r>
              <a:rPr lang="ru-RU" dirty="0" smtClean="0">
                <a:solidFill>
                  <a:schemeClr val="bg1">
                    <a:lumMod val="95000"/>
                  </a:schemeClr>
                </a:solidFill>
              </a:rPr>
              <a:t>, </a:t>
            </a:r>
            <a:r>
              <a:rPr lang="ru-RU" dirty="0" err="1" smtClean="0">
                <a:solidFill>
                  <a:schemeClr val="bg1">
                    <a:lumMod val="95000"/>
                  </a:schemeClr>
                </a:solidFill>
              </a:rPr>
              <a:t>Києві</a:t>
            </a:r>
            <a:r>
              <a:rPr lang="ru-RU" dirty="0" smtClean="0">
                <a:solidFill>
                  <a:schemeClr val="bg1">
                    <a:lumMod val="95000"/>
                  </a:schemeClr>
                </a:solidFill>
              </a:rPr>
              <a:t> </a:t>
            </a:r>
            <a:r>
              <a:rPr lang="ru-RU" dirty="0" err="1" smtClean="0">
                <a:solidFill>
                  <a:schemeClr val="bg1">
                    <a:lumMod val="95000"/>
                  </a:schemeClr>
                </a:solidFill>
              </a:rPr>
              <a:t>відкрилися</a:t>
            </a:r>
            <a:r>
              <a:rPr lang="ru-RU" dirty="0" smtClean="0">
                <a:solidFill>
                  <a:schemeClr val="bg1">
                    <a:lumMod val="95000"/>
                  </a:schemeClr>
                </a:solidFill>
              </a:rPr>
              <a:t> </a:t>
            </a:r>
            <a:r>
              <a:rPr lang="ru-RU" dirty="0" err="1" smtClean="0">
                <a:solidFill>
                  <a:schemeClr val="bg1">
                    <a:lumMod val="95000"/>
                  </a:schemeClr>
                </a:solidFill>
              </a:rPr>
              <a:t>малювальні</a:t>
            </a:r>
            <a:r>
              <a:rPr lang="ru-RU" dirty="0" smtClean="0">
                <a:solidFill>
                  <a:schemeClr val="bg1">
                    <a:lumMod val="95000"/>
                  </a:schemeClr>
                </a:solidFill>
              </a:rPr>
              <a:t> </a:t>
            </a:r>
            <a:r>
              <a:rPr lang="ru-RU" dirty="0" err="1" smtClean="0">
                <a:solidFill>
                  <a:schemeClr val="bg1">
                    <a:lumMod val="95000"/>
                  </a:schemeClr>
                </a:solidFill>
              </a:rPr>
              <a:t>школи</a:t>
            </a:r>
            <a:r>
              <a:rPr lang="ru-RU" dirty="0" smtClean="0">
                <a:solidFill>
                  <a:schemeClr val="bg1">
                    <a:lumMod val="95000"/>
                  </a:schemeClr>
                </a:solidFill>
              </a:rPr>
              <a:t> (</a:t>
            </a:r>
            <a:r>
              <a:rPr lang="ru-RU" dirty="0" err="1" smtClean="0">
                <a:solidFill>
                  <a:schemeClr val="bg1">
                    <a:lumMod val="95000"/>
                  </a:schemeClr>
                </a:solidFill>
              </a:rPr>
              <a:t>згодом</a:t>
            </a:r>
            <a:r>
              <a:rPr lang="ru-RU" dirty="0" smtClean="0">
                <a:solidFill>
                  <a:schemeClr val="bg1">
                    <a:lumMod val="95000"/>
                  </a:schemeClr>
                </a:solidFill>
              </a:rPr>
              <a:t> училища). </a:t>
            </a:r>
          </a:p>
          <a:p>
            <a:r>
              <a:rPr lang="ru-RU" dirty="0" smtClean="0">
                <a:solidFill>
                  <a:schemeClr val="bg1">
                    <a:lumMod val="95000"/>
                  </a:schemeClr>
                </a:solidFill>
              </a:rPr>
              <a:t>     </a:t>
            </a:r>
            <a:r>
              <a:rPr lang="ru-RU" dirty="0" smtClean="0">
                <a:solidFill>
                  <a:srgbClr val="C00000"/>
                </a:solidFill>
              </a:rPr>
              <a:t>3)</a:t>
            </a:r>
            <a:r>
              <a:rPr lang="ru-RU" dirty="0" err="1" smtClean="0">
                <a:solidFill>
                  <a:schemeClr val="bg1">
                    <a:lumMod val="95000"/>
                  </a:schemeClr>
                </a:solidFill>
              </a:rPr>
              <a:t>Консолідації</a:t>
            </a:r>
            <a:r>
              <a:rPr lang="ru-RU" dirty="0" smtClean="0">
                <a:solidFill>
                  <a:schemeClr val="bg1">
                    <a:lumMod val="95000"/>
                  </a:schemeClr>
                </a:solidFill>
              </a:rPr>
              <a:t> </a:t>
            </a:r>
            <a:r>
              <a:rPr lang="ru-RU" dirty="0" err="1" smtClean="0">
                <a:solidFill>
                  <a:schemeClr val="bg1">
                    <a:lumMod val="95000"/>
                  </a:schemeClr>
                </a:solidFill>
              </a:rPr>
              <a:t>мистецьких</a:t>
            </a:r>
            <a:r>
              <a:rPr lang="ru-RU" dirty="0" smtClean="0">
                <a:solidFill>
                  <a:schemeClr val="bg1">
                    <a:lumMod val="95000"/>
                  </a:schemeClr>
                </a:solidFill>
              </a:rPr>
              <a:t> сил </a:t>
            </a:r>
            <a:r>
              <a:rPr lang="ru-RU" dirty="0" err="1" smtClean="0">
                <a:solidFill>
                  <a:schemeClr val="bg1">
                    <a:lumMod val="95000"/>
                  </a:schemeClr>
                </a:solidFill>
              </a:rPr>
              <a:t>України</a:t>
            </a:r>
            <a:r>
              <a:rPr lang="ru-RU" dirty="0" smtClean="0">
                <a:solidFill>
                  <a:schemeClr val="bg1">
                    <a:lumMod val="95000"/>
                  </a:schemeClr>
                </a:solidFill>
              </a:rPr>
              <a:t> </a:t>
            </a:r>
            <a:r>
              <a:rPr lang="ru-RU" dirty="0" err="1" smtClean="0">
                <a:solidFill>
                  <a:schemeClr val="bg1">
                    <a:lumMod val="95000"/>
                  </a:schemeClr>
                </a:solidFill>
              </a:rPr>
              <a:t>сприяли</a:t>
            </a:r>
            <a:r>
              <a:rPr lang="ru-RU" dirty="0" smtClean="0">
                <a:solidFill>
                  <a:schemeClr val="bg1">
                    <a:lumMod val="95000"/>
                  </a:schemeClr>
                </a:solidFill>
              </a:rPr>
              <a:t> </a:t>
            </a:r>
            <a:r>
              <a:rPr lang="ru-RU" dirty="0" err="1" smtClean="0">
                <a:solidFill>
                  <a:schemeClr val="bg1">
                    <a:lumMod val="95000"/>
                  </a:schemeClr>
                </a:solidFill>
              </a:rPr>
              <a:t>Товариство</a:t>
            </a:r>
            <a:r>
              <a:rPr lang="ru-RU" dirty="0" smtClean="0">
                <a:solidFill>
                  <a:schemeClr val="bg1">
                    <a:lumMod val="95000"/>
                  </a:schemeClr>
                </a:solidFill>
              </a:rPr>
              <a:t> </a:t>
            </a:r>
            <a:r>
              <a:rPr lang="ru-RU" dirty="0" err="1" smtClean="0">
                <a:solidFill>
                  <a:schemeClr val="bg1">
                    <a:lumMod val="95000"/>
                  </a:schemeClr>
                </a:solidFill>
              </a:rPr>
              <a:t>південноросійських</a:t>
            </a:r>
            <a:r>
              <a:rPr lang="ru-RU" dirty="0" smtClean="0">
                <a:solidFill>
                  <a:schemeClr val="bg1">
                    <a:lumMod val="95000"/>
                  </a:schemeClr>
                </a:solidFill>
              </a:rPr>
              <a:t> </a:t>
            </a:r>
            <a:r>
              <a:rPr lang="ru-RU" dirty="0" err="1" smtClean="0">
                <a:solidFill>
                  <a:schemeClr val="bg1">
                    <a:lumMod val="95000"/>
                  </a:schemeClr>
                </a:solidFill>
              </a:rPr>
              <a:t>художників</a:t>
            </a:r>
            <a:r>
              <a:rPr lang="ru-RU" dirty="0" smtClean="0">
                <a:solidFill>
                  <a:schemeClr val="bg1">
                    <a:lumMod val="95000"/>
                  </a:schemeClr>
                </a:solidFill>
              </a:rPr>
              <a:t> у </a:t>
            </a:r>
            <a:r>
              <a:rPr lang="ru-RU" dirty="0" err="1" smtClean="0">
                <a:solidFill>
                  <a:schemeClr val="bg1">
                    <a:lumMod val="95000"/>
                  </a:schemeClr>
                </a:solidFill>
              </a:rPr>
              <a:t>Одесі</a:t>
            </a:r>
            <a:r>
              <a:rPr lang="ru-RU" dirty="0" smtClean="0">
                <a:solidFill>
                  <a:schemeClr val="bg1">
                    <a:lumMod val="95000"/>
                  </a:schemeClr>
                </a:solidFill>
              </a:rPr>
              <a:t>, </a:t>
            </a:r>
            <a:r>
              <a:rPr lang="ru-RU" dirty="0" err="1" smtClean="0">
                <a:solidFill>
                  <a:schemeClr val="bg1">
                    <a:lumMod val="95000"/>
                  </a:schemeClr>
                </a:solidFill>
              </a:rPr>
              <a:t>Київське</a:t>
            </a:r>
            <a:r>
              <a:rPr lang="ru-RU" dirty="0" smtClean="0">
                <a:solidFill>
                  <a:schemeClr val="bg1">
                    <a:lumMod val="95000"/>
                  </a:schemeClr>
                </a:solidFill>
              </a:rPr>
              <a:t> </a:t>
            </a:r>
            <a:r>
              <a:rPr lang="ru-RU" dirty="0" err="1" smtClean="0">
                <a:solidFill>
                  <a:schemeClr val="bg1">
                    <a:lumMod val="95000"/>
                  </a:schemeClr>
                </a:solidFill>
              </a:rPr>
              <a:t>товариство</a:t>
            </a:r>
            <a:r>
              <a:rPr lang="ru-RU" dirty="0" smtClean="0">
                <a:solidFill>
                  <a:schemeClr val="bg1">
                    <a:lumMod val="95000"/>
                  </a:schemeClr>
                </a:solidFill>
              </a:rPr>
              <a:t> </a:t>
            </a:r>
            <a:r>
              <a:rPr lang="ru-RU" dirty="0" err="1" smtClean="0">
                <a:solidFill>
                  <a:schemeClr val="bg1">
                    <a:lumMod val="95000"/>
                  </a:schemeClr>
                </a:solidFill>
              </a:rPr>
              <a:t>художніх</a:t>
            </a:r>
            <a:r>
              <a:rPr lang="ru-RU" dirty="0" smtClean="0">
                <a:solidFill>
                  <a:schemeClr val="bg1">
                    <a:lumMod val="95000"/>
                  </a:schemeClr>
                </a:solidFill>
              </a:rPr>
              <a:t> </a:t>
            </a:r>
            <a:r>
              <a:rPr lang="ru-RU" dirty="0" err="1" smtClean="0">
                <a:solidFill>
                  <a:schemeClr val="bg1">
                    <a:lumMod val="95000"/>
                  </a:schemeClr>
                </a:solidFill>
              </a:rPr>
              <a:t>виставок</a:t>
            </a:r>
            <a:r>
              <a:rPr lang="ru-RU" dirty="0" smtClean="0">
                <a:solidFill>
                  <a:schemeClr val="bg1">
                    <a:lumMod val="95000"/>
                  </a:schemeClr>
                </a:solidFill>
              </a:rPr>
              <a:t>, </a:t>
            </a:r>
            <a:r>
              <a:rPr lang="ru-RU" dirty="0" err="1" smtClean="0">
                <a:solidFill>
                  <a:schemeClr val="bg1">
                    <a:lumMod val="95000"/>
                  </a:schemeClr>
                </a:solidFill>
              </a:rPr>
              <a:t>Товариство</a:t>
            </a:r>
            <a:r>
              <a:rPr lang="ru-RU" dirty="0" smtClean="0">
                <a:solidFill>
                  <a:schemeClr val="bg1">
                    <a:lumMod val="95000"/>
                  </a:schemeClr>
                </a:solidFill>
              </a:rPr>
              <a:t> для </a:t>
            </a:r>
            <a:r>
              <a:rPr lang="ru-RU" dirty="0" err="1" smtClean="0">
                <a:solidFill>
                  <a:schemeClr val="bg1">
                    <a:lumMod val="95000"/>
                  </a:schemeClr>
                </a:solidFill>
              </a:rPr>
              <a:t>розвою</a:t>
            </a:r>
            <a:r>
              <a:rPr lang="ru-RU" dirty="0" smtClean="0">
                <a:solidFill>
                  <a:schemeClr val="bg1">
                    <a:lumMod val="95000"/>
                  </a:schemeClr>
                </a:solidFill>
              </a:rPr>
              <a:t> </a:t>
            </a:r>
            <a:r>
              <a:rPr lang="ru-RU" dirty="0" err="1" smtClean="0">
                <a:solidFill>
                  <a:schemeClr val="bg1">
                    <a:lumMod val="95000"/>
                  </a:schemeClr>
                </a:solidFill>
              </a:rPr>
              <a:t>руської</a:t>
            </a:r>
            <a:r>
              <a:rPr lang="ru-RU" dirty="0" smtClean="0">
                <a:solidFill>
                  <a:schemeClr val="bg1">
                    <a:lumMod val="95000"/>
                  </a:schemeClr>
                </a:solidFill>
              </a:rPr>
              <a:t> штуки у </a:t>
            </a:r>
            <a:r>
              <a:rPr lang="ru-RU" dirty="0" err="1" smtClean="0">
                <a:solidFill>
                  <a:schemeClr val="bg1">
                    <a:lumMod val="95000"/>
                  </a:schemeClr>
                </a:solidFill>
              </a:rPr>
              <a:t>Львові</a:t>
            </a:r>
            <a:r>
              <a:rPr lang="ru-RU" dirty="0" smtClean="0">
                <a:solidFill>
                  <a:schemeClr val="bg1">
                    <a:lumMod val="95000"/>
                  </a:schemeClr>
                </a:solidFill>
              </a:rPr>
              <a:t>, </a:t>
            </a:r>
            <a:r>
              <a:rPr lang="ru-RU" dirty="0" err="1" smtClean="0">
                <a:solidFill>
                  <a:schemeClr val="bg1">
                    <a:lumMod val="95000"/>
                  </a:schemeClr>
                </a:solidFill>
              </a:rPr>
              <a:t>Товариство</a:t>
            </a:r>
            <a:r>
              <a:rPr lang="ru-RU" dirty="0" smtClean="0">
                <a:solidFill>
                  <a:schemeClr val="bg1">
                    <a:lumMod val="95000"/>
                  </a:schemeClr>
                </a:solidFill>
              </a:rPr>
              <a:t> </a:t>
            </a:r>
            <a:r>
              <a:rPr lang="ru-RU" dirty="0" err="1" smtClean="0">
                <a:solidFill>
                  <a:schemeClr val="bg1">
                    <a:lumMod val="95000"/>
                  </a:schemeClr>
                </a:solidFill>
              </a:rPr>
              <a:t>харківських</a:t>
            </a:r>
            <a:r>
              <a:rPr lang="ru-RU" dirty="0" smtClean="0">
                <a:solidFill>
                  <a:schemeClr val="bg1">
                    <a:lumMod val="95000"/>
                  </a:schemeClr>
                </a:solidFill>
              </a:rPr>
              <a:t> </a:t>
            </a:r>
            <a:r>
              <a:rPr lang="ru-RU" dirty="0" err="1" smtClean="0">
                <a:solidFill>
                  <a:schemeClr val="bg1">
                    <a:lumMod val="95000"/>
                  </a:schemeClr>
                </a:solidFill>
              </a:rPr>
              <a:t>художників</a:t>
            </a:r>
            <a:r>
              <a:rPr lang="ru-RU" dirty="0" smtClean="0">
                <a:solidFill>
                  <a:schemeClr val="bg1">
                    <a:lumMod val="95000"/>
                  </a:schemeClr>
                </a:solidFill>
              </a:rPr>
              <a:t> та </a:t>
            </a:r>
            <a:r>
              <a:rPr lang="ru-RU" dirty="0" err="1" smtClean="0">
                <a:solidFill>
                  <a:schemeClr val="bg1">
                    <a:lumMod val="95000"/>
                  </a:schemeClr>
                </a:solidFill>
              </a:rPr>
              <a:t>інші</a:t>
            </a:r>
            <a:r>
              <a:rPr lang="ru-RU" dirty="0" smtClean="0">
                <a:solidFill>
                  <a:schemeClr val="bg1">
                    <a:lumMod val="95000"/>
                  </a:schemeClr>
                </a:solidFill>
              </a:rPr>
              <a:t> </a:t>
            </a:r>
            <a:r>
              <a:rPr lang="ru-RU" dirty="0" err="1" smtClean="0">
                <a:solidFill>
                  <a:schemeClr val="bg1">
                    <a:lumMod val="95000"/>
                  </a:schemeClr>
                </a:solidFill>
              </a:rPr>
              <a:t>об'єднання</a:t>
            </a:r>
            <a:r>
              <a:rPr lang="ru-RU" dirty="0" smtClean="0">
                <a:solidFill>
                  <a:schemeClr val="bg1">
                    <a:lumMod val="95000"/>
                  </a:schemeClr>
                </a:solidFill>
              </a:rPr>
              <a:t>.</a:t>
            </a:r>
          </a:p>
          <a:p>
            <a:endParaRPr lang="ru-RU" dirty="0">
              <a:solidFill>
                <a:srgbClr val="C000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_Картинки\Tulips\258099.JPG"/>
          <p:cNvPicPr>
            <a:picLocks noChangeAspect="1" noChangeArrowheads="1"/>
          </p:cNvPicPr>
          <p:nvPr/>
        </p:nvPicPr>
        <p:blipFill>
          <a:blip r:embed="rId2" cstate="print"/>
          <a:srcRect/>
          <a:stretch>
            <a:fillRect/>
          </a:stretch>
        </p:blipFill>
        <p:spPr bwMode="auto">
          <a:xfrm>
            <a:off x="142844" y="1428736"/>
            <a:ext cx="8744011" cy="48577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214282" y="428604"/>
            <a:ext cx="8686800" cy="838200"/>
          </a:xfrm>
        </p:spPr>
        <p:txBody>
          <a:bodyPr>
            <a:normAutofit fontScale="90000"/>
          </a:bodyPr>
          <a:lstStyle/>
          <a:p>
            <a:pPr algn="ctr"/>
            <a:r>
              <a:rPr lang="uk-UA"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Живопис  як складова культурної спадщини України</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Содержимое 4"/>
          <p:cNvSpPr>
            <a:spLocks noGrp="1"/>
          </p:cNvSpPr>
          <p:nvPr>
            <p:ph idx="1"/>
          </p:nvPr>
        </p:nvSpPr>
        <p:spPr>
          <a:xfrm>
            <a:off x="285720" y="1500174"/>
            <a:ext cx="8686800" cy="4525963"/>
          </a:xfrm>
        </p:spPr>
        <p:txBody>
          <a:bodyPr>
            <a:normAutofit/>
          </a:bodyPr>
          <a:lstStyle/>
          <a:p>
            <a:r>
              <a:rPr lang="uk-UA" sz="1400" dirty="0" smtClean="0">
                <a:solidFill>
                  <a:schemeClr val="bg1"/>
                </a:solidFill>
              </a:rPr>
              <a:t>Роль живопису в культурно - </a:t>
            </a:r>
            <a:r>
              <a:rPr lang="uk-UA" sz="1400" dirty="0" err="1" smtClean="0">
                <a:solidFill>
                  <a:schemeClr val="bg1"/>
                </a:solidFill>
              </a:rPr>
              <a:t>освітницькому</a:t>
            </a:r>
            <a:r>
              <a:rPr lang="uk-UA" sz="1400" dirty="0" smtClean="0">
                <a:solidFill>
                  <a:schemeClr val="bg1"/>
                </a:solidFill>
              </a:rPr>
              <a:t> стилі життя дало великий поштовх до нової тенденції науковців, дослідників, реалістів. Нажаль кожен художник, картина, які створювалася на території України перейшли до рук Російської імперії. Але незважаючи нінащо наші предки створили новий вид живопису – побутовий жанр. </a:t>
            </a:r>
            <a:r>
              <a:rPr lang="ru-RU" sz="1400" dirty="0" err="1" smtClean="0">
                <a:solidFill>
                  <a:schemeClr val="bg1"/>
                </a:solidFill>
              </a:rPr>
              <a:t>Історичний</a:t>
            </a:r>
            <a:r>
              <a:rPr lang="ru-RU" sz="1400" dirty="0" smtClean="0">
                <a:solidFill>
                  <a:schemeClr val="bg1"/>
                </a:solidFill>
              </a:rPr>
              <a:t> жанр в </a:t>
            </a:r>
            <a:r>
              <a:rPr lang="ru-RU" sz="1400" dirty="0" err="1" smtClean="0">
                <a:solidFill>
                  <a:schemeClr val="bg1"/>
                </a:solidFill>
              </a:rPr>
              <a:t>українському</a:t>
            </a:r>
            <a:r>
              <a:rPr lang="ru-RU" sz="1400" dirty="0" smtClean="0">
                <a:solidFill>
                  <a:schemeClr val="bg1"/>
                </a:solidFill>
              </a:rPr>
              <a:t> </a:t>
            </a:r>
            <a:r>
              <a:rPr lang="ru-RU" sz="1400" dirty="0" err="1" smtClean="0">
                <a:solidFill>
                  <a:schemeClr val="bg1"/>
                </a:solidFill>
              </a:rPr>
              <a:t>мистецтві</a:t>
            </a:r>
            <a:r>
              <a:rPr lang="ru-RU" sz="1400" dirty="0" smtClean="0">
                <a:solidFill>
                  <a:schemeClr val="bg1"/>
                </a:solidFill>
              </a:rPr>
              <a:t> </a:t>
            </a:r>
            <a:r>
              <a:rPr lang="ru-RU" sz="1400" dirty="0" err="1" smtClean="0">
                <a:solidFill>
                  <a:schemeClr val="bg1"/>
                </a:solidFill>
              </a:rPr>
              <a:t>ще</a:t>
            </a:r>
            <a:r>
              <a:rPr lang="ru-RU" sz="1400" dirty="0" smtClean="0">
                <a:solidFill>
                  <a:schemeClr val="bg1"/>
                </a:solidFill>
              </a:rPr>
              <a:t> не </a:t>
            </a:r>
            <a:r>
              <a:rPr lang="ru-RU" sz="1400" dirty="0" err="1" smtClean="0">
                <a:solidFill>
                  <a:schemeClr val="bg1"/>
                </a:solidFill>
              </a:rPr>
              <a:t>відзначався</a:t>
            </a:r>
            <a:r>
              <a:rPr lang="ru-RU" sz="1400" dirty="0" smtClean="0">
                <a:solidFill>
                  <a:schemeClr val="bg1"/>
                </a:solidFill>
              </a:rPr>
              <a:t> широтою тематикою. Художники </a:t>
            </a:r>
            <a:r>
              <a:rPr lang="ru-RU" sz="1400" dirty="0" err="1" smtClean="0">
                <a:solidFill>
                  <a:schemeClr val="bg1"/>
                </a:solidFill>
              </a:rPr>
              <a:t>здебільшого</a:t>
            </a:r>
            <a:r>
              <a:rPr lang="ru-RU" sz="1400" dirty="0" smtClean="0">
                <a:solidFill>
                  <a:schemeClr val="bg1"/>
                </a:solidFill>
              </a:rPr>
              <a:t> </a:t>
            </a:r>
            <a:r>
              <a:rPr lang="ru-RU" sz="1400" dirty="0" err="1" smtClean="0">
                <a:solidFill>
                  <a:schemeClr val="bg1"/>
                </a:solidFill>
              </a:rPr>
              <a:t>вдавалися</a:t>
            </a:r>
            <a:r>
              <a:rPr lang="ru-RU" sz="1400" dirty="0" smtClean="0">
                <a:solidFill>
                  <a:schemeClr val="bg1"/>
                </a:solidFill>
              </a:rPr>
              <a:t> до </a:t>
            </a:r>
            <a:r>
              <a:rPr lang="ru-RU" sz="1400" dirty="0" err="1" smtClean="0">
                <a:solidFill>
                  <a:schemeClr val="bg1"/>
                </a:solidFill>
              </a:rPr>
              <a:t>героїчної</a:t>
            </a:r>
            <a:r>
              <a:rPr lang="ru-RU" sz="1400" dirty="0" smtClean="0">
                <a:solidFill>
                  <a:schemeClr val="bg1"/>
                </a:solidFill>
              </a:rPr>
              <a:t> </a:t>
            </a:r>
            <a:r>
              <a:rPr lang="ru-RU" sz="1400" dirty="0" err="1" smtClean="0">
                <a:solidFill>
                  <a:schemeClr val="bg1"/>
                </a:solidFill>
              </a:rPr>
              <a:t>історії</a:t>
            </a:r>
            <a:r>
              <a:rPr lang="ru-RU" sz="1400" dirty="0" smtClean="0">
                <a:solidFill>
                  <a:schemeClr val="bg1"/>
                </a:solidFill>
              </a:rPr>
              <a:t> </a:t>
            </a:r>
            <a:r>
              <a:rPr lang="ru-RU" sz="1400" dirty="0" err="1" smtClean="0">
                <a:solidFill>
                  <a:schemeClr val="bg1"/>
                </a:solidFill>
              </a:rPr>
              <a:t>козацтва</a:t>
            </a:r>
            <a:r>
              <a:rPr lang="ru-RU" sz="1400" dirty="0" smtClean="0">
                <a:solidFill>
                  <a:schemeClr val="bg1"/>
                </a:solidFill>
              </a:rPr>
              <a:t> («Сторожа </a:t>
            </a:r>
            <a:r>
              <a:rPr lang="ru-RU" sz="1400" dirty="0" err="1" smtClean="0">
                <a:solidFill>
                  <a:schemeClr val="bg1"/>
                </a:solidFill>
              </a:rPr>
              <a:t>запорізьких</a:t>
            </a:r>
            <a:r>
              <a:rPr lang="ru-RU" sz="1400" dirty="0" smtClean="0">
                <a:solidFill>
                  <a:schemeClr val="bg1"/>
                </a:solidFill>
              </a:rPr>
              <a:t> вольностей», «</a:t>
            </a:r>
            <a:r>
              <a:rPr lang="ru-RU" sz="1400" dirty="0" err="1" smtClean="0">
                <a:solidFill>
                  <a:schemeClr val="bg1"/>
                </a:solidFill>
              </a:rPr>
              <a:t>Козачий</a:t>
            </a:r>
            <a:r>
              <a:rPr lang="ru-RU" sz="1400" dirty="0" smtClean="0">
                <a:solidFill>
                  <a:schemeClr val="bg1"/>
                </a:solidFill>
              </a:rPr>
              <a:t> </a:t>
            </a:r>
            <a:r>
              <a:rPr lang="ru-RU" sz="1400" dirty="0" err="1" smtClean="0">
                <a:solidFill>
                  <a:schemeClr val="bg1"/>
                </a:solidFill>
              </a:rPr>
              <a:t>пікет</a:t>
            </a:r>
            <a:r>
              <a:rPr lang="ru-RU" sz="1400" dirty="0" smtClean="0">
                <a:solidFill>
                  <a:schemeClr val="bg1"/>
                </a:solidFill>
              </a:rPr>
              <a:t>»).</a:t>
            </a:r>
          </a:p>
          <a:p>
            <a:r>
              <a:rPr lang="uk-UA" sz="1400" dirty="0" smtClean="0">
                <a:solidFill>
                  <a:srgbClr val="FF0000"/>
                </a:solidFill>
              </a:rPr>
              <a:t>Вагомий внесок  у становлення реалістичного українського жанру живопису зробив Тарас Шевченко(</a:t>
            </a:r>
            <a:r>
              <a:rPr lang="uk-UA" sz="1400" dirty="0" err="1" smtClean="0">
                <a:solidFill>
                  <a:srgbClr val="FF0000"/>
                </a:solidFill>
              </a:rPr>
              <a:t>“Катерина”</a:t>
            </a:r>
            <a:r>
              <a:rPr lang="uk-UA" sz="1400" dirty="0" smtClean="0">
                <a:solidFill>
                  <a:srgbClr val="FF0000"/>
                </a:solidFill>
              </a:rPr>
              <a:t>, </a:t>
            </a:r>
            <a:r>
              <a:rPr lang="uk-UA" sz="1400" dirty="0" err="1" smtClean="0">
                <a:solidFill>
                  <a:srgbClr val="FF0000"/>
                </a:solidFill>
              </a:rPr>
              <a:t>“Андруші”</a:t>
            </a:r>
            <a:r>
              <a:rPr lang="uk-UA" sz="1400" dirty="0" smtClean="0">
                <a:solidFill>
                  <a:srgbClr val="FF0000"/>
                </a:solidFill>
              </a:rPr>
              <a:t>,</a:t>
            </a:r>
            <a:r>
              <a:rPr lang="uk-UA" sz="1400" dirty="0" err="1" smtClean="0">
                <a:solidFill>
                  <a:srgbClr val="FF0000"/>
                </a:solidFill>
              </a:rPr>
              <a:t>”Костел</a:t>
            </a:r>
            <a:r>
              <a:rPr lang="uk-UA" sz="1400" dirty="0" smtClean="0">
                <a:solidFill>
                  <a:srgbClr val="FF0000"/>
                </a:solidFill>
              </a:rPr>
              <a:t> у </a:t>
            </a:r>
            <a:r>
              <a:rPr lang="uk-UA" sz="1400" dirty="0" err="1" smtClean="0">
                <a:solidFill>
                  <a:srgbClr val="FF0000"/>
                </a:solidFill>
              </a:rPr>
              <a:t>Києві”</a:t>
            </a:r>
            <a:r>
              <a:rPr lang="uk-UA" sz="1400" dirty="0" smtClean="0">
                <a:solidFill>
                  <a:srgbClr val="FF0000"/>
                </a:solidFill>
              </a:rPr>
              <a:t>). Реалістичними рисами, відходом від канонів </a:t>
            </a:r>
            <a:r>
              <a:rPr lang="uk-UA" sz="1400" dirty="0" err="1" smtClean="0">
                <a:solidFill>
                  <a:srgbClr val="FF0000"/>
                </a:solidFill>
              </a:rPr>
              <a:t>класицсзму</a:t>
            </a:r>
            <a:r>
              <a:rPr lang="uk-UA" sz="1400" dirty="0" smtClean="0">
                <a:solidFill>
                  <a:srgbClr val="FF0000"/>
                </a:solidFill>
              </a:rPr>
              <a:t> позначена творчість </a:t>
            </a:r>
            <a:r>
              <a:rPr lang="uk-UA" sz="1400" dirty="0" err="1" smtClean="0">
                <a:solidFill>
                  <a:srgbClr val="FF0000"/>
                </a:solidFill>
              </a:rPr>
              <a:t>українсьокого</a:t>
            </a:r>
            <a:r>
              <a:rPr lang="uk-UA" sz="1400" dirty="0" smtClean="0">
                <a:solidFill>
                  <a:srgbClr val="FF0000"/>
                </a:solidFill>
              </a:rPr>
              <a:t> художника Л. </a:t>
            </a:r>
            <a:r>
              <a:rPr lang="uk-UA" sz="1400" dirty="0" err="1" smtClean="0">
                <a:solidFill>
                  <a:srgbClr val="FF0000"/>
                </a:solidFill>
              </a:rPr>
              <a:t>Долинського</a:t>
            </a:r>
            <a:r>
              <a:rPr lang="uk-UA" sz="1400" dirty="0" smtClean="0">
                <a:solidFill>
                  <a:srgbClr val="FF0000"/>
                </a:solidFill>
              </a:rPr>
              <a:t>, І. Сошенка та інших</a:t>
            </a:r>
            <a:r>
              <a:rPr lang="ru-RU" sz="1400" dirty="0" smtClean="0">
                <a:solidFill>
                  <a:srgbClr val="FF0000"/>
                </a:solidFill>
              </a:rPr>
              <a:t>.</a:t>
            </a:r>
          </a:p>
          <a:p>
            <a:endParaRPr lang="uk-UA" sz="1400" dirty="0" smtClean="0"/>
          </a:p>
          <a:p>
            <a:endParaRPr lang="uk-UA" sz="1400" dirty="0" smtClean="0">
              <a:solidFill>
                <a:schemeClr val="bg1"/>
              </a:solidFill>
            </a:endParaRPr>
          </a:p>
          <a:p>
            <a:pPr algn="ctr"/>
            <a:r>
              <a:rPr lang="uk-UA" sz="1400" dirty="0" smtClean="0">
                <a:solidFill>
                  <a:schemeClr val="bg1"/>
                </a:solidFill>
              </a:rPr>
              <a:t>“ Живописна Україна – символ нашого єства,</a:t>
            </a:r>
          </a:p>
          <a:p>
            <a:pPr algn="ctr"/>
            <a:r>
              <a:rPr lang="uk-UA" sz="1400" dirty="0" smtClean="0">
                <a:solidFill>
                  <a:schemeClr val="bg1"/>
                </a:solidFill>
              </a:rPr>
              <a:t>Ці картини і творіння втілення самого </a:t>
            </a:r>
            <a:r>
              <a:rPr lang="uk-UA" sz="1400" dirty="0" err="1" smtClean="0">
                <a:solidFill>
                  <a:schemeClr val="bg1"/>
                </a:solidFill>
              </a:rPr>
              <a:t>Божества”</a:t>
            </a:r>
            <a:endParaRPr lang="uk-UA" sz="1400" dirty="0" smtClean="0">
              <a:solidFill>
                <a:schemeClr val="bg1"/>
              </a:solidFill>
            </a:endParaRPr>
          </a:p>
          <a:p>
            <a:pPr algn="ctr"/>
            <a:r>
              <a:rPr lang="uk-UA" sz="1400" dirty="0" smtClean="0">
                <a:solidFill>
                  <a:schemeClr val="bg1"/>
                </a:solidFill>
              </a:rPr>
              <a:t>                                                                                                  Так писав Т. Шевченко </a:t>
            </a:r>
            <a:endParaRPr lang="ru-RU" sz="1400" dirty="0" smtClean="0">
              <a:solidFill>
                <a:schemeClr val="bg1"/>
              </a:solidFill>
            </a:endParaRPr>
          </a:p>
          <a:p>
            <a:endParaRPr lang="uk-UA" sz="1400" dirty="0"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14356"/>
            <a:ext cx="8686800" cy="5365769"/>
          </a:xfrm>
        </p:spPr>
        <p:txBody>
          <a:bodyPr/>
          <a:lstStyle/>
          <a:p>
            <a:pPr algn="ctr"/>
            <a:r>
              <a:rPr lang="uk-UA" dirty="0" smtClean="0">
                <a:solidFill>
                  <a:srgbClr val="C00000"/>
                </a:solidFill>
              </a:rPr>
              <a:t>Кінець роботи, але не кінець мистецтву – </a:t>
            </a:r>
          </a:p>
          <a:p>
            <a:pPr algn="ctr">
              <a:buNone/>
            </a:pPr>
            <a:r>
              <a:rPr lang="uk-UA" dirty="0" smtClean="0">
                <a:solidFill>
                  <a:srgbClr val="FF0000"/>
                </a:solidFill>
              </a:rPr>
              <a:t>Бо воно безгранне</a:t>
            </a:r>
          </a:p>
          <a:p>
            <a:pPr algn="ctr">
              <a:buNone/>
            </a:pPr>
            <a:endParaRPr lang="ru-RU" dirty="0">
              <a:solidFill>
                <a:srgbClr val="FF0000"/>
              </a:solidFill>
            </a:endParaRPr>
          </a:p>
        </p:txBody>
      </p:sp>
      <p:pic>
        <p:nvPicPr>
          <p:cNvPr id="7" name="Picture 2" descr="D:\_Картинки\3D Graphics\34.JPG"/>
          <p:cNvPicPr>
            <a:picLocks noChangeAspect="1" noChangeArrowheads="1"/>
          </p:cNvPicPr>
          <p:nvPr/>
        </p:nvPicPr>
        <p:blipFill>
          <a:blip r:embed="rId2" cstate="print"/>
          <a:srcRect/>
          <a:stretch>
            <a:fillRect/>
          </a:stretch>
        </p:blipFill>
        <p:spPr bwMode="auto">
          <a:xfrm>
            <a:off x="2214546" y="2714620"/>
            <a:ext cx="4500594" cy="300039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513</Words>
  <Application>Microsoft Office PowerPoint</Application>
  <PresentationFormat>Экран (4:3)</PresentationFormat>
  <Paragraphs>86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Презентація  на тему: Український живопис 19 століття</vt:lpstr>
      <vt:lpstr>     Живопис – живо писати</vt:lpstr>
      <vt:lpstr>Види живопису </vt:lpstr>
      <vt:lpstr>Відомі  знавці  українського мистецтва</vt:lpstr>
      <vt:lpstr>Об’єднання та розвиток живопису на Україні</vt:lpstr>
      <vt:lpstr>Живопис  як складова культурної спадщини України</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Український живопис 19 століття</dc:title>
  <dc:creator>Гальчинська Наталія</dc:creator>
  <cp:lastModifiedBy>User</cp:lastModifiedBy>
  <cp:revision>78</cp:revision>
  <dcterms:modified xsi:type="dcterms:W3CDTF">2013-04-24T17:34:42Z</dcterms:modified>
</cp:coreProperties>
</file>