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0" r:id="rId17"/>
    <p:sldId id="272" r:id="rId18"/>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39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uk-UA"/>
          </a:p>
        </p:txBody>
      </p:sp>
      <p:sp>
        <p:nvSpPr>
          <p:cNvPr id="3" name="Пі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A6750063-DB71-4517-91B0-5F77C67BE0CB}" type="datetimeFigureOut">
              <a:rPr lang="uk-UA" smtClean="0"/>
              <a:t>10.09.2014</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EBD21A72-4565-4733-A2FB-13284CF4D1A5}" type="slidenum">
              <a:rPr lang="uk-UA" smtClean="0"/>
              <a:t>‹№›</a:t>
            </a:fld>
            <a:endParaRPr lang="uk-UA"/>
          </a:p>
        </p:txBody>
      </p:sp>
    </p:spTree>
    <p:extLst>
      <p:ext uri="{BB962C8B-B14F-4D97-AF65-F5344CB8AC3E}">
        <p14:creationId xmlns:p14="http://schemas.microsoft.com/office/powerpoint/2010/main" val="1735314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A6750063-DB71-4517-91B0-5F77C67BE0CB}" type="datetimeFigureOut">
              <a:rPr lang="uk-UA" smtClean="0"/>
              <a:t>10.09.2014</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EBD21A72-4565-4733-A2FB-13284CF4D1A5}" type="slidenum">
              <a:rPr lang="uk-UA" smtClean="0"/>
              <a:t>‹№›</a:t>
            </a:fld>
            <a:endParaRPr lang="uk-UA"/>
          </a:p>
        </p:txBody>
      </p:sp>
    </p:spTree>
    <p:extLst>
      <p:ext uri="{BB962C8B-B14F-4D97-AF65-F5344CB8AC3E}">
        <p14:creationId xmlns:p14="http://schemas.microsoft.com/office/powerpoint/2010/main" val="1049511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A6750063-DB71-4517-91B0-5F77C67BE0CB}" type="datetimeFigureOut">
              <a:rPr lang="uk-UA" smtClean="0"/>
              <a:t>10.09.2014</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EBD21A72-4565-4733-A2FB-13284CF4D1A5}" type="slidenum">
              <a:rPr lang="uk-UA" smtClean="0"/>
              <a:t>‹№›</a:t>
            </a:fld>
            <a:endParaRPr lang="uk-UA"/>
          </a:p>
        </p:txBody>
      </p:sp>
    </p:spTree>
    <p:extLst>
      <p:ext uri="{BB962C8B-B14F-4D97-AF65-F5344CB8AC3E}">
        <p14:creationId xmlns:p14="http://schemas.microsoft.com/office/powerpoint/2010/main" val="768578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A6750063-DB71-4517-91B0-5F77C67BE0CB}" type="datetimeFigureOut">
              <a:rPr lang="uk-UA" smtClean="0"/>
              <a:t>10.09.2014</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EBD21A72-4565-4733-A2FB-13284CF4D1A5}" type="slidenum">
              <a:rPr lang="uk-UA" smtClean="0"/>
              <a:t>‹№›</a:t>
            </a:fld>
            <a:endParaRPr lang="uk-UA"/>
          </a:p>
        </p:txBody>
      </p:sp>
    </p:spTree>
    <p:extLst>
      <p:ext uri="{BB962C8B-B14F-4D97-AF65-F5344CB8AC3E}">
        <p14:creationId xmlns:p14="http://schemas.microsoft.com/office/powerpoint/2010/main" val="98059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uk-UA"/>
          </a:p>
        </p:txBody>
      </p:sp>
      <p:sp>
        <p:nvSpPr>
          <p:cNvPr id="3" name="Місце для тексту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A6750063-DB71-4517-91B0-5F77C67BE0CB}" type="datetimeFigureOut">
              <a:rPr lang="uk-UA" smtClean="0"/>
              <a:t>10.09.2014</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EBD21A72-4565-4733-A2FB-13284CF4D1A5}" type="slidenum">
              <a:rPr lang="uk-UA" smtClean="0"/>
              <a:t>‹№›</a:t>
            </a:fld>
            <a:endParaRPr lang="uk-UA"/>
          </a:p>
        </p:txBody>
      </p:sp>
    </p:spTree>
    <p:extLst>
      <p:ext uri="{BB962C8B-B14F-4D97-AF65-F5344CB8AC3E}">
        <p14:creationId xmlns:p14="http://schemas.microsoft.com/office/powerpoint/2010/main" val="3841432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A6750063-DB71-4517-91B0-5F77C67BE0CB}" type="datetimeFigureOut">
              <a:rPr lang="uk-UA" smtClean="0"/>
              <a:t>10.09.2014</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EBD21A72-4565-4733-A2FB-13284CF4D1A5}" type="slidenum">
              <a:rPr lang="uk-UA" smtClean="0"/>
              <a:t>‹№›</a:t>
            </a:fld>
            <a:endParaRPr lang="uk-UA"/>
          </a:p>
        </p:txBody>
      </p:sp>
    </p:spTree>
    <p:extLst>
      <p:ext uri="{BB962C8B-B14F-4D97-AF65-F5344CB8AC3E}">
        <p14:creationId xmlns:p14="http://schemas.microsoft.com/office/powerpoint/2010/main" val="325951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uk-UA"/>
          </a:p>
        </p:txBody>
      </p:sp>
      <p:sp>
        <p:nvSpPr>
          <p:cNvPr id="3" name="Місце для тексту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Місце для вмісту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Місце для вмісту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A6750063-DB71-4517-91B0-5F77C67BE0CB}" type="datetimeFigureOut">
              <a:rPr lang="uk-UA" smtClean="0"/>
              <a:t>10.09.2014</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EBD21A72-4565-4733-A2FB-13284CF4D1A5}" type="slidenum">
              <a:rPr lang="uk-UA" smtClean="0"/>
              <a:t>‹№›</a:t>
            </a:fld>
            <a:endParaRPr lang="uk-UA"/>
          </a:p>
        </p:txBody>
      </p:sp>
    </p:spTree>
    <p:extLst>
      <p:ext uri="{BB962C8B-B14F-4D97-AF65-F5344CB8AC3E}">
        <p14:creationId xmlns:p14="http://schemas.microsoft.com/office/powerpoint/2010/main" val="166453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A6750063-DB71-4517-91B0-5F77C67BE0CB}" type="datetimeFigureOut">
              <a:rPr lang="uk-UA" smtClean="0"/>
              <a:t>10.09.2014</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EBD21A72-4565-4733-A2FB-13284CF4D1A5}" type="slidenum">
              <a:rPr lang="uk-UA" smtClean="0"/>
              <a:t>‹№›</a:t>
            </a:fld>
            <a:endParaRPr lang="uk-UA"/>
          </a:p>
        </p:txBody>
      </p:sp>
    </p:spTree>
    <p:extLst>
      <p:ext uri="{BB962C8B-B14F-4D97-AF65-F5344CB8AC3E}">
        <p14:creationId xmlns:p14="http://schemas.microsoft.com/office/powerpoint/2010/main" val="884186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A6750063-DB71-4517-91B0-5F77C67BE0CB}" type="datetimeFigureOut">
              <a:rPr lang="uk-UA" smtClean="0"/>
              <a:t>10.09.2014</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EBD21A72-4565-4733-A2FB-13284CF4D1A5}" type="slidenum">
              <a:rPr lang="uk-UA" smtClean="0"/>
              <a:t>‹№›</a:t>
            </a:fld>
            <a:endParaRPr lang="uk-UA"/>
          </a:p>
        </p:txBody>
      </p:sp>
    </p:spTree>
    <p:extLst>
      <p:ext uri="{BB962C8B-B14F-4D97-AF65-F5344CB8AC3E}">
        <p14:creationId xmlns:p14="http://schemas.microsoft.com/office/powerpoint/2010/main" val="1056622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uk-UA"/>
          </a:p>
        </p:txBody>
      </p:sp>
      <p:sp>
        <p:nvSpPr>
          <p:cNvPr id="3" name="Місце для вмісту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A6750063-DB71-4517-91B0-5F77C67BE0CB}" type="datetimeFigureOut">
              <a:rPr lang="uk-UA" smtClean="0"/>
              <a:t>10.09.2014</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EBD21A72-4565-4733-A2FB-13284CF4D1A5}" type="slidenum">
              <a:rPr lang="uk-UA" smtClean="0"/>
              <a:t>‹№›</a:t>
            </a:fld>
            <a:endParaRPr lang="uk-UA"/>
          </a:p>
        </p:txBody>
      </p:sp>
    </p:spTree>
    <p:extLst>
      <p:ext uri="{BB962C8B-B14F-4D97-AF65-F5344CB8AC3E}">
        <p14:creationId xmlns:p14="http://schemas.microsoft.com/office/powerpoint/2010/main" val="3543410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A6750063-DB71-4517-91B0-5F77C67BE0CB}" type="datetimeFigureOut">
              <a:rPr lang="uk-UA" smtClean="0"/>
              <a:t>10.09.2014</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EBD21A72-4565-4733-A2FB-13284CF4D1A5}" type="slidenum">
              <a:rPr lang="uk-UA" smtClean="0"/>
              <a:t>‹№›</a:t>
            </a:fld>
            <a:endParaRPr lang="uk-UA"/>
          </a:p>
        </p:txBody>
      </p:sp>
    </p:spTree>
    <p:extLst>
      <p:ext uri="{BB962C8B-B14F-4D97-AF65-F5344CB8AC3E}">
        <p14:creationId xmlns:p14="http://schemas.microsoft.com/office/powerpoint/2010/main" val="3379711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750063-DB71-4517-91B0-5F77C67BE0CB}" type="datetimeFigureOut">
              <a:rPr lang="uk-UA" smtClean="0"/>
              <a:t>10.09.2014</a:t>
            </a:fld>
            <a:endParaRPr lang="uk-UA"/>
          </a:p>
        </p:txBody>
      </p:sp>
      <p:sp>
        <p:nvSpPr>
          <p:cNvPr id="5" name="Місце для нижнього колонтитула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21A72-4565-4733-A2FB-13284CF4D1A5}" type="slidenum">
              <a:rPr lang="uk-UA" smtClean="0"/>
              <a:t>‹№›</a:t>
            </a:fld>
            <a:endParaRPr lang="uk-UA"/>
          </a:p>
        </p:txBody>
      </p:sp>
    </p:spTree>
    <p:extLst>
      <p:ext uri="{BB962C8B-B14F-4D97-AF65-F5344CB8AC3E}">
        <p14:creationId xmlns:p14="http://schemas.microsoft.com/office/powerpoint/2010/main" val="3047361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9144000" cy="55068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2627784" y="692696"/>
            <a:ext cx="7772400" cy="1470025"/>
          </a:xfrm>
        </p:spPr>
        <p:txBody>
          <a:bodyPr/>
          <a:lstStyle/>
          <a:p>
            <a:r>
              <a:rPr lang="uk-UA" b="1" dirty="0" smtClean="0">
                <a:solidFill>
                  <a:schemeClr val="bg1"/>
                </a:solidFill>
              </a:rPr>
              <a:t>Храми Індії</a:t>
            </a:r>
            <a:endParaRPr lang="uk-UA" b="1" dirty="0">
              <a:solidFill>
                <a:schemeClr val="bg1"/>
              </a:solidFill>
            </a:endParaRPr>
          </a:p>
        </p:txBody>
      </p:sp>
      <p:sp>
        <p:nvSpPr>
          <p:cNvPr id="3" name="Підзаголовок 2"/>
          <p:cNvSpPr>
            <a:spLocks noGrp="1"/>
          </p:cNvSpPr>
          <p:nvPr>
            <p:ph type="subTitle" idx="1"/>
          </p:nvPr>
        </p:nvSpPr>
        <p:spPr>
          <a:xfrm>
            <a:off x="4067944" y="4446962"/>
            <a:ext cx="6400800" cy="1752600"/>
          </a:xfrm>
        </p:spPr>
        <p:txBody>
          <a:bodyPr/>
          <a:lstStyle/>
          <a:p>
            <a:r>
              <a:rPr lang="uk-UA" dirty="0" smtClean="0">
                <a:solidFill>
                  <a:schemeClr val="bg1"/>
                </a:solidFill>
              </a:rPr>
              <a:t>Підготувала:</a:t>
            </a:r>
            <a:br>
              <a:rPr lang="uk-UA" dirty="0" smtClean="0">
                <a:solidFill>
                  <a:schemeClr val="bg1"/>
                </a:solidFill>
              </a:rPr>
            </a:br>
            <a:r>
              <a:rPr lang="uk-UA" dirty="0" err="1" smtClean="0">
                <a:solidFill>
                  <a:schemeClr val="bg1"/>
                </a:solidFill>
              </a:rPr>
              <a:t>Босович</a:t>
            </a:r>
            <a:r>
              <a:rPr lang="uk-UA" dirty="0" smtClean="0">
                <a:solidFill>
                  <a:schemeClr val="bg1"/>
                </a:solidFill>
              </a:rPr>
              <a:t> Валя </a:t>
            </a:r>
            <a:br>
              <a:rPr lang="uk-UA" dirty="0" smtClean="0">
                <a:solidFill>
                  <a:schemeClr val="bg1"/>
                </a:solidFill>
              </a:rPr>
            </a:br>
            <a:r>
              <a:rPr lang="uk-UA" dirty="0" smtClean="0">
                <a:solidFill>
                  <a:schemeClr val="bg1"/>
                </a:solidFill>
              </a:rPr>
              <a:t>7-Б клас</a:t>
            </a:r>
            <a:endParaRPr lang="uk-UA" dirty="0">
              <a:solidFill>
                <a:schemeClr val="bg1"/>
              </a:solidFill>
            </a:endParaRPr>
          </a:p>
        </p:txBody>
      </p:sp>
    </p:spTree>
    <p:extLst>
      <p:ext uri="{BB962C8B-B14F-4D97-AF65-F5344CB8AC3E}">
        <p14:creationId xmlns:p14="http://schemas.microsoft.com/office/powerpoint/2010/main" val="2430421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endParaRPr lang="uk-UA"/>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215985" cy="56612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0756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44000" cy="498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457200" y="116632"/>
            <a:ext cx="8229600" cy="1143000"/>
          </a:xfrm>
        </p:spPr>
        <p:txBody>
          <a:bodyPr/>
          <a:lstStyle/>
          <a:p>
            <a:r>
              <a:rPr lang="uk-UA" dirty="0"/>
              <a:t>Х</a:t>
            </a:r>
            <a:r>
              <a:rPr lang="uk-UA" dirty="0" smtClean="0"/>
              <a:t>рам </a:t>
            </a:r>
            <a:r>
              <a:rPr lang="uk-UA" dirty="0" err="1" smtClean="0"/>
              <a:t>Вірупакші</a:t>
            </a:r>
            <a:endParaRPr lang="uk-UA" dirty="0"/>
          </a:p>
        </p:txBody>
      </p:sp>
      <p:sp>
        <p:nvSpPr>
          <p:cNvPr id="3" name="Місце для вмісту 2"/>
          <p:cNvSpPr>
            <a:spLocks noGrp="1"/>
          </p:cNvSpPr>
          <p:nvPr>
            <p:ph idx="1"/>
          </p:nvPr>
        </p:nvSpPr>
        <p:spPr>
          <a:xfrm>
            <a:off x="0" y="1013647"/>
            <a:ext cx="9144000" cy="2448272"/>
          </a:xfrm>
          <a:solidFill>
            <a:schemeClr val="bg1">
              <a:alpha val="83000"/>
            </a:schemeClr>
          </a:solidFill>
        </p:spPr>
        <p:txBody>
          <a:bodyPr>
            <a:normAutofit fontScale="47500" lnSpcReduction="20000"/>
          </a:bodyPr>
          <a:lstStyle/>
          <a:p>
            <a:pPr marL="0" indent="0" algn="ctr">
              <a:buNone/>
            </a:pPr>
            <a:r>
              <a:rPr lang="uk-UA" dirty="0" smtClean="0"/>
              <a:t>Храм </a:t>
            </a:r>
            <a:r>
              <a:rPr lang="uk-UA" dirty="0" err="1" smtClean="0"/>
              <a:t>Вірупакші</a:t>
            </a:r>
            <a:r>
              <a:rPr lang="uk-UA" dirty="0" smtClean="0"/>
              <a:t> розташований у невеликому поселенні </a:t>
            </a:r>
            <a:r>
              <a:rPr lang="uk-UA" dirty="0" err="1" smtClean="0"/>
              <a:t>Хампі</a:t>
            </a:r>
            <a:r>
              <a:rPr lang="uk-UA" dirty="0" smtClean="0"/>
              <a:t> на півдні Індії, у штаті </a:t>
            </a:r>
            <a:r>
              <a:rPr lang="uk-UA" dirty="0" err="1" smtClean="0"/>
              <a:t>Карнатака</a:t>
            </a:r>
            <a:r>
              <a:rPr lang="uk-UA" dirty="0" smtClean="0"/>
              <a:t>. Найбільш ранні згадки про храм датовані </a:t>
            </a:r>
            <a:r>
              <a:rPr lang="en-US" dirty="0" smtClean="0"/>
              <a:t>VII </a:t>
            </a:r>
            <a:r>
              <a:rPr lang="uk-UA" dirty="0" smtClean="0"/>
              <a:t>століттям, проте достеменно відомо, що культові споруди тут існували задовго до появи імперії. Але саме з формуванням </a:t>
            </a:r>
            <a:r>
              <a:rPr lang="uk-UA" dirty="0" err="1" smtClean="0"/>
              <a:t>Віджаянагара</a:t>
            </a:r>
            <a:r>
              <a:rPr lang="uk-UA" dirty="0" smtClean="0"/>
              <a:t> храм </a:t>
            </a:r>
            <a:r>
              <a:rPr lang="uk-UA" dirty="0" err="1" smtClean="0"/>
              <a:t>Вірупакші</a:t>
            </a:r>
            <a:r>
              <a:rPr lang="uk-UA" dirty="0" smtClean="0"/>
              <a:t> здобув свою велич і перетворився на великий комплекс.</a:t>
            </a:r>
          </a:p>
          <a:p>
            <a:pPr marL="0" indent="0" algn="ctr">
              <a:buNone/>
            </a:pPr>
            <a:r>
              <a:rPr lang="uk-UA" dirty="0" smtClean="0"/>
              <a:t>Храм </a:t>
            </a:r>
            <a:r>
              <a:rPr lang="uk-UA" dirty="0" err="1" smtClean="0"/>
              <a:t>Вірупакші</a:t>
            </a:r>
            <a:r>
              <a:rPr lang="uk-UA" dirty="0" smtClean="0"/>
              <a:t> зберігся досить добре, й зараз є вкрай популярним, приваблюючи не лише паломників, але й просто туристів і мандрівників. Тут проводиться безліч фестивалів та яскравих свят, наймасовішим із яких є фестиваль весілля </a:t>
            </a:r>
            <a:r>
              <a:rPr lang="uk-UA" dirty="0" err="1" smtClean="0"/>
              <a:t>Вірупакші</a:t>
            </a:r>
            <a:r>
              <a:rPr lang="uk-UA" dirty="0" smtClean="0"/>
              <a:t> й Пампи, що влаштовується у грудні.</a:t>
            </a:r>
          </a:p>
          <a:p>
            <a:pPr marL="0" indent="0" algn="ctr">
              <a:buNone/>
            </a:pPr>
            <a:r>
              <a:rPr lang="uk-UA" dirty="0" smtClean="0"/>
              <a:t>Храмовий комплекс </a:t>
            </a:r>
            <a:r>
              <a:rPr lang="uk-UA" dirty="0" err="1" smtClean="0"/>
              <a:t>Вірупакші</a:t>
            </a:r>
            <a:r>
              <a:rPr lang="uk-UA" dirty="0" smtClean="0"/>
              <a:t> складається з основного храму та прилеглих до нього інших будівель, таких як вхідна брама, колонна аркада, невеликі святилища, внутрішні двори та інші будівлі. Основний храм представлений святилищем, трьома палатами, що примикають до нього, критою залою з колонами й відкритим майданчиком із колонами. Східна надбрамна вежа - </a:t>
            </a:r>
            <a:r>
              <a:rPr lang="uk-UA" dirty="0" err="1" smtClean="0"/>
              <a:t>гапурам</a:t>
            </a:r>
            <a:r>
              <a:rPr lang="uk-UA" dirty="0" smtClean="0"/>
              <a:t> - здіймається на 50 метрів і має цілих 9 рівнів.</a:t>
            </a:r>
            <a:endParaRPr lang="uk-UA" dirty="0"/>
          </a:p>
        </p:txBody>
      </p:sp>
    </p:spTree>
    <p:extLst>
      <p:ext uri="{BB962C8B-B14F-4D97-AF65-F5344CB8AC3E}">
        <p14:creationId xmlns:p14="http://schemas.microsoft.com/office/powerpoint/2010/main" val="2857460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endParaRPr lang="uk-UA"/>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4" y="0"/>
            <a:ext cx="9149114" cy="688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847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endParaRPr lang="uk-UA"/>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513" y="0"/>
            <a:ext cx="6004487" cy="30689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68960"/>
            <a:ext cx="5078445" cy="38088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35616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3" y="-4549"/>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179512" y="332656"/>
            <a:ext cx="3322712" cy="1143000"/>
          </a:xfrm>
        </p:spPr>
        <p:txBody>
          <a:bodyPr>
            <a:normAutofit fontScale="90000"/>
          </a:bodyPr>
          <a:lstStyle/>
          <a:p>
            <a:r>
              <a:rPr lang="uk-UA" dirty="0" smtClean="0"/>
              <a:t>Храм </a:t>
            </a:r>
            <a:r>
              <a:rPr lang="uk-UA" dirty="0" err="1" smtClean="0"/>
              <a:t>Лакшмі-Нараяни</a:t>
            </a:r>
            <a:endParaRPr lang="uk-UA" dirty="0"/>
          </a:p>
        </p:txBody>
      </p:sp>
      <p:sp>
        <p:nvSpPr>
          <p:cNvPr id="3" name="Місце для вмісту 2"/>
          <p:cNvSpPr>
            <a:spLocks noGrp="1"/>
          </p:cNvSpPr>
          <p:nvPr>
            <p:ph idx="1"/>
          </p:nvPr>
        </p:nvSpPr>
        <p:spPr>
          <a:xfrm>
            <a:off x="5292081" y="-4549"/>
            <a:ext cx="3872732" cy="3865597"/>
          </a:xfrm>
          <a:solidFill>
            <a:schemeClr val="bg1">
              <a:alpha val="74000"/>
            </a:schemeClr>
          </a:solidFill>
        </p:spPr>
        <p:txBody>
          <a:bodyPr>
            <a:normAutofit fontScale="55000" lnSpcReduction="20000"/>
          </a:bodyPr>
          <a:lstStyle/>
          <a:p>
            <a:pPr marL="0" indent="0" algn="ctr">
              <a:buNone/>
            </a:pPr>
            <a:r>
              <a:rPr lang="uk-UA" dirty="0" smtClean="0"/>
              <a:t>Храм </a:t>
            </a:r>
            <a:r>
              <a:rPr lang="uk-UA" dirty="0" err="1" smtClean="0"/>
              <a:t>Лакшмі-Нараяни</a:t>
            </a:r>
            <a:r>
              <a:rPr lang="uk-UA" dirty="0" smtClean="0"/>
              <a:t> розташований у Делі та присвячений </a:t>
            </a:r>
            <a:r>
              <a:rPr lang="uk-UA" dirty="0" err="1" smtClean="0"/>
              <a:t>Крішні</a:t>
            </a:r>
            <a:r>
              <a:rPr lang="uk-UA" dirty="0" smtClean="0"/>
              <a:t> (Нараяні) і його дружині </a:t>
            </a:r>
            <a:r>
              <a:rPr lang="uk-UA" dirty="0" err="1" smtClean="0"/>
              <a:t>Лакшмі</a:t>
            </a:r>
            <a:r>
              <a:rPr lang="uk-UA" dirty="0" smtClean="0"/>
              <a:t>. Сама будівля храму побудована з біло-рожевого мармуру і складається з декількох концентричних квадратів. Головний вівтар розташований у внутрішньому квадраті, а решта - вздовж стін, і присвячені багатьом іншим божествам.</a:t>
            </a:r>
          </a:p>
          <a:p>
            <a:pPr marL="0" indent="0" algn="ctr">
              <a:buNone/>
            </a:pPr>
            <a:r>
              <a:rPr lang="uk-UA" dirty="0" smtClean="0"/>
              <a:t>До храму примикає красивий і доглянутий парк, де розташовані фонтани, штучні печери для медитацій, обителі для йогів, а також готель для паломників, бібліотека з читальним залом та інші будівлі.</a:t>
            </a:r>
            <a:endParaRPr lang="uk-UA" dirty="0"/>
          </a:p>
        </p:txBody>
      </p:sp>
    </p:spTree>
    <p:extLst>
      <p:ext uri="{BB962C8B-B14F-4D97-AF65-F5344CB8AC3E}">
        <p14:creationId xmlns:p14="http://schemas.microsoft.com/office/powerpoint/2010/main" val="1411387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endParaRPr lang="uk-UA"/>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48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7285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endParaRPr lang="uk-UA"/>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134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72908"/>
            <a:ext cx="9144000" cy="4882896"/>
          </a:xfrm>
          <a:prstGeom prst="rect">
            <a:avLst/>
          </a:prstGeom>
          <a:ln>
            <a:noFill/>
          </a:ln>
          <a:effectLst>
            <a:softEdge rad="112500"/>
          </a:effectLst>
        </p:spPr>
      </p:pic>
    </p:spTree>
    <p:extLst>
      <p:ext uri="{BB962C8B-B14F-4D97-AF65-F5344CB8AC3E}">
        <p14:creationId xmlns:p14="http://schemas.microsoft.com/office/powerpoint/2010/main" val="576536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29750" cy="70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467544" y="0"/>
            <a:ext cx="8229600" cy="1143000"/>
          </a:xfrm>
        </p:spPr>
        <p:txBody>
          <a:bodyPr/>
          <a:lstStyle/>
          <a:p>
            <a:r>
              <a:rPr lang="uk-UA" dirty="0" smtClean="0">
                <a:solidFill>
                  <a:schemeClr val="bg1"/>
                </a:solidFill>
              </a:rPr>
              <a:t>Тадж-Махал</a:t>
            </a:r>
            <a:endParaRPr lang="uk-UA" dirty="0">
              <a:solidFill>
                <a:schemeClr val="bg1"/>
              </a:solidFill>
            </a:endParaRPr>
          </a:p>
        </p:txBody>
      </p:sp>
      <p:sp>
        <p:nvSpPr>
          <p:cNvPr id="3" name="Місце для вмісту 2"/>
          <p:cNvSpPr>
            <a:spLocks noGrp="1"/>
          </p:cNvSpPr>
          <p:nvPr>
            <p:ph idx="1"/>
          </p:nvPr>
        </p:nvSpPr>
        <p:spPr>
          <a:xfrm>
            <a:off x="0" y="2609528"/>
            <a:ext cx="9429750" cy="4248472"/>
          </a:xfrm>
          <a:solidFill>
            <a:schemeClr val="bg1">
              <a:alpha val="59000"/>
            </a:schemeClr>
          </a:solidFill>
        </p:spPr>
        <p:txBody>
          <a:bodyPr>
            <a:noAutofit/>
          </a:bodyPr>
          <a:lstStyle/>
          <a:p>
            <a:pPr marL="0" indent="0">
              <a:buNone/>
            </a:pPr>
            <a:r>
              <a:rPr lang="uk-UA" sz="2000" dirty="0" smtClean="0"/>
              <a:t>Цей величезний мавзолей розташований у Агрі й побудований із білого мармуру за наказом імператора моголів Шаха </a:t>
            </a:r>
            <a:r>
              <a:rPr lang="uk-UA" sz="2000" dirty="0" err="1" smtClean="0"/>
              <a:t>Джахана</a:t>
            </a:r>
            <a:r>
              <a:rPr lang="uk-UA" sz="2000" dirty="0" smtClean="0"/>
              <a:t> на згадку про його кохану дружину.</a:t>
            </a:r>
            <a:br>
              <a:rPr lang="uk-UA" sz="2000" dirty="0" smtClean="0"/>
            </a:br>
            <a:r>
              <a:rPr lang="uk-UA" sz="2000" dirty="0" smtClean="0"/>
              <a:t>Будівництво грандіозного мавзолею, що перевершував красою й розмірами всі інші, тривало понад двадцять років. У роботі брали участь понад двадцять тисяч людей.</a:t>
            </a:r>
            <a:br>
              <a:rPr lang="uk-UA" sz="2000" dirty="0" smtClean="0"/>
            </a:br>
            <a:r>
              <a:rPr lang="uk-UA" sz="2000" dirty="0" smtClean="0"/>
              <a:t>Висота Тадж-Махала разом із куполом досягає 74 метрів. По кутках мавзолею здіймаються чотири витончених мінарети висотою по 42 метри. Стіни Тадж-Махала викладені білим полірованим мармуром, що сяє як сніг під променями полуденного сонця.</a:t>
            </a:r>
            <a:br>
              <a:rPr lang="uk-UA" sz="2000" dirty="0" smtClean="0"/>
            </a:br>
            <a:r>
              <a:rPr lang="uk-UA" sz="2000" dirty="0" smtClean="0"/>
              <a:t>Прекрасний своїми досконалими формами, Тадж-Махал вражає й деталями - витонченою різьбою, ажурними решітками й дорогоцінними кольоровими камінчиками, що виблискують у білосніжних стінах. Склепінчасті переходи прикрашені арабською в'яззю, що увічнила на камені деякі із </a:t>
            </a:r>
            <a:r>
              <a:rPr lang="uk-UA" sz="2000" dirty="0" err="1" smtClean="0"/>
              <a:t>сур</a:t>
            </a:r>
            <a:r>
              <a:rPr lang="uk-UA" sz="2000" dirty="0" smtClean="0"/>
              <a:t> Корану.</a:t>
            </a:r>
            <a:endParaRPr lang="uk-UA" sz="2000" dirty="0"/>
          </a:p>
        </p:txBody>
      </p:sp>
    </p:spTree>
    <p:extLst>
      <p:ext uri="{BB962C8B-B14F-4D97-AF65-F5344CB8AC3E}">
        <p14:creationId xmlns:p14="http://schemas.microsoft.com/office/powerpoint/2010/main" val="2963313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endParaRPr lang="uk-UA"/>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8" y="332656"/>
            <a:ext cx="9163259" cy="59492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5518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endParaRPr lang="uk-U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7" y="2950797"/>
            <a:ext cx="5230479" cy="3899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91"/>
            <a:ext cx="5220072" cy="3005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8553"/>
          <a:stretch/>
        </p:blipFill>
        <p:spPr bwMode="auto">
          <a:xfrm rot="5400000">
            <a:off x="3949709" y="1386996"/>
            <a:ext cx="6464655" cy="3923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958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540568" y="0"/>
            <a:ext cx="8229600" cy="1143000"/>
          </a:xfrm>
        </p:spPr>
        <p:txBody>
          <a:bodyPr/>
          <a:lstStyle/>
          <a:p>
            <a:r>
              <a:rPr lang="uk-UA" b="1" dirty="0"/>
              <a:t>П</a:t>
            </a:r>
            <a:r>
              <a:rPr lang="uk-UA" b="1" dirty="0" smtClean="0"/>
              <a:t>ечери </a:t>
            </a:r>
            <a:r>
              <a:rPr lang="uk-UA" b="1" dirty="0" err="1" smtClean="0"/>
              <a:t>Аджанти</a:t>
            </a:r>
            <a:endParaRPr lang="uk-UA" b="1" dirty="0"/>
          </a:p>
        </p:txBody>
      </p:sp>
      <p:sp>
        <p:nvSpPr>
          <p:cNvPr id="3" name="Місце для вмісту 2"/>
          <p:cNvSpPr>
            <a:spLocks noGrp="1"/>
          </p:cNvSpPr>
          <p:nvPr>
            <p:ph idx="1"/>
          </p:nvPr>
        </p:nvSpPr>
        <p:spPr>
          <a:xfrm>
            <a:off x="0" y="2680792"/>
            <a:ext cx="6048672" cy="4176464"/>
          </a:xfrm>
          <a:solidFill>
            <a:schemeClr val="bg1">
              <a:alpha val="71000"/>
            </a:schemeClr>
          </a:solidFill>
        </p:spPr>
        <p:txBody>
          <a:bodyPr>
            <a:normAutofit fontScale="62500" lnSpcReduction="20000"/>
          </a:bodyPr>
          <a:lstStyle/>
          <a:p>
            <a:pPr marL="0" indent="0" algn="ctr">
              <a:buNone/>
            </a:pPr>
            <a:r>
              <a:rPr lang="uk-UA" dirty="0" smtClean="0"/>
              <a:t>Печери </a:t>
            </a:r>
            <a:r>
              <a:rPr lang="uk-UA" dirty="0" err="1" smtClean="0"/>
              <a:t>Аджанти</a:t>
            </a:r>
            <a:r>
              <a:rPr lang="uk-UA" dirty="0" smtClean="0"/>
              <a:t> були створені у </a:t>
            </a:r>
            <a:r>
              <a:rPr lang="en-US" dirty="0" smtClean="0"/>
              <a:t>II </a:t>
            </a:r>
            <a:r>
              <a:rPr lang="uk-UA" dirty="0" smtClean="0"/>
              <a:t>столітті до </a:t>
            </a:r>
            <a:r>
              <a:rPr lang="uk-UA" dirty="0" err="1" smtClean="0"/>
              <a:t>н.е</a:t>
            </a:r>
            <a:r>
              <a:rPr lang="uk-UA" dirty="0" smtClean="0"/>
              <a:t> зі скелі у формі підкови уздовж ріки </a:t>
            </a:r>
            <a:r>
              <a:rPr lang="uk-UA" dirty="0" err="1" smtClean="0"/>
              <a:t>Вагора</a:t>
            </a:r>
            <a:r>
              <a:rPr lang="uk-UA" dirty="0" smtClean="0"/>
              <a:t>. Вони використовувалися буддистськими ченцями як молитовні зали й монастирі протягом приблизно дев'яти століть, після чого несподівано були покинуті. Відкриті знову 1819 року.</a:t>
            </a:r>
          </a:p>
          <a:p>
            <a:pPr marL="0" indent="0" algn="ctr">
              <a:buNone/>
            </a:pPr>
            <a:r>
              <a:rPr lang="uk-UA" dirty="0" smtClean="0"/>
              <a:t>Печери пронумеровані зі сходу на захід, від 1 до 29. Сьогодні всі печери з'єднані між собою терасою, але у стародавні часи до кожної з печер вів окремий хід від набережної.</a:t>
            </a:r>
          </a:p>
          <a:p>
            <a:pPr marL="0" indent="0" algn="ctr">
              <a:buNone/>
            </a:pPr>
            <a:r>
              <a:rPr lang="uk-UA" dirty="0" smtClean="0"/>
              <a:t>Тут зберігається безліч шедеврів буддистського мистецтва. Будда тут зображений тільки в символічній формі, у вигляді трону або слідів. В інших печерах розташовуються барвисті фрески і статуї, що зображують життя (й колишні життя) Будди.</a:t>
            </a:r>
            <a:endParaRPr lang="uk-UA" dirty="0"/>
          </a:p>
        </p:txBody>
      </p:sp>
    </p:spTree>
    <p:extLst>
      <p:ext uri="{BB962C8B-B14F-4D97-AF65-F5344CB8AC3E}">
        <p14:creationId xmlns:p14="http://schemas.microsoft.com/office/powerpoint/2010/main" val="41176075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endParaRPr lang="uk-UA"/>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1" y="476672"/>
            <a:ext cx="9252520" cy="61587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34586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endParaRPr lang="uk-UA"/>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781" y="2996952"/>
            <a:ext cx="5800635" cy="38610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0"/>
            <a:ext cx="5652120" cy="37710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794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
            <a:ext cx="9144000" cy="6879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457200" y="116632"/>
            <a:ext cx="8229600" cy="1143000"/>
          </a:xfrm>
        </p:spPr>
        <p:txBody>
          <a:bodyPr/>
          <a:lstStyle/>
          <a:p>
            <a:r>
              <a:rPr lang="uk-UA" b="1" dirty="0" smtClean="0">
                <a:solidFill>
                  <a:srgbClr val="FFFF00"/>
                </a:solidFill>
              </a:rPr>
              <a:t> Золотий храм </a:t>
            </a:r>
            <a:r>
              <a:rPr lang="uk-UA" b="1" dirty="0" err="1" smtClean="0">
                <a:solidFill>
                  <a:srgbClr val="FFFF00"/>
                </a:solidFill>
              </a:rPr>
              <a:t>Хармандір-Сахіб</a:t>
            </a:r>
            <a:endParaRPr lang="uk-UA" b="1" dirty="0">
              <a:solidFill>
                <a:srgbClr val="FFFF00"/>
              </a:solidFill>
            </a:endParaRPr>
          </a:p>
        </p:txBody>
      </p:sp>
      <p:sp>
        <p:nvSpPr>
          <p:cNvPr id="3" name="Місце для вмісту 2"/>
          <p:cNvSpPr>
            <a:spLocks noGrp="1"/>
          </p:cNvSpPr>
          <p:nvPr>
            <p:ph idx="1"/>
          </p:nvPr>
        </p:nvSpPr>
        <p:spPr>
          <a:xfrm>
            <a:off x="0" y="3933057"/>
            <a:ext cx="9144000" cy="2924944"/>
          </a:xfrm>
          <a:solidFill>
            <a:schemeClr val="bg1">
              <a:alpha val="66000"/>
            </a:schemeClr>
          </a:solidFill>
        </p:spPr>
        <p:txBody>
          <a:bodyPr>
            <a:normAutofit fontScale="62500" lnSpcReduction="20000"/>
          </a:bodyPr>
          <a:lstStyle/>
          <a:p>
            <a:pPr marL="0" indent="0" algn="ctr">
              <a:buNone/>
            </a:pPr>
            <a:r>
              <a:rPr lang="uk-UA" b="1" dirty="0" smtClean="0"/>
              <a:t>Храм по праву вважається одним із найбільш шанованих і найстаріших в Індії. Це священна Мекка сикхів. Будівництво храму розпочалося в </a:t>
            </a:r>
            <a:r>
              <a:rPr lang="en-US" b="1" dirty="0" smtClean="0"/>
              <a:t>XVI </a:t>
            </a:r>
            <a:r>
              <a:rPr lang="uk-UA" b="1" dirty="0" smtClean="0"/>
              <a:t>столітті самим Гуру, а в </a:t>
            </a:r>
            <a:r>
              <a:rPr lang="en-US" b="1" dirty="0" smtClean="0"/>
              <a:t>XIX </a:t>
            </a:r>
            <a:r>
              <a:rPr lang="uk-UA" b="1" dirty="0" smtClean="0"/>
              <a:t>столітті верхні поверхи храму були покриті золотом.</a:t>
            </a:r>
            <a:br>
              <a:rPr lang="uk-UA" b="1" dirty="0" smtClean="0"/>
            </a:br>
            <a:r>
              <a:rPr lang="uk-UA" b="1" dirty="0" smtClean="0"/>
              <a:t>Золотий храм стоїть у центрі штучного озера, й дорога до нього лежить вузьким мармуровим мостом - колись вважалося, що пройти до святилища можуть тільки праведники, і шлях через озеро прирівнювався до очищення душі.</a:t>
            </a:r>
          </a:p>
          <a:p>
            <a:pPr marL="0" indent="0" algn="ctr">
              <a:buNone/>
            </a:pPr>
            <a:r>
              <a:rPr lang="uk-UA" b="1" dirty="0" smtClean="0"/>
              <a:t>Храмовий комплекс розкиданий по досить великій площі і складається з декількох десятків будівель, але центральне місце в ньому займає Золотий храм. Це невелика двоповерхова будівля з альтанкою на даху, яку вдень займають читці, які виголошують уривки зі священної книги.</a:t>
            </a:r>
            <a:endParaRPr lang="uk-UA" b="1" dirty="0"/>
          </a:p>
        </p:txBody>
      </p:sp>
    </p:spTree>
    <p:extLst>
      <p:ext uri="{BB962C8B-B14F-4D97-AF65-F5344CB8AC3E}">
        <p14:creationId xmlns:p14="http://schemas.microsoft.com/office/powerpoint/2010/main" val="1416897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idx="1"/>
          </p:nvPr>
        </p:nvSpPr>
        <p:spPr/>
        <p:txBody>
          <a:bodyPr/>
          <a:lstStyle/>
          <a:p>
            <a:endParaRPr lang="uk-UA"/>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2" y="0"/>
            <a:ext cx="916826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920960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449</Words>
  <Application>Microsoft Office PowerPoint</Application>
  <PresentationFormat>Екран (4:3)</PresentationFormat>
  <Paragraphs>18</Paragraphs>
  <Slides>17</Slides>
  <Notes>0</Notes>
  <HiddenSlides>0</HiddenSlides>
  <MMClips>0</MMClips>
  <ScaleCrop>false</ScaleCrop>
  <HeadingPairs>
    <vt:vector size="4" baseType="variant">
      <vt:variant>
        <vt:lpstr>Тема</vt:lpstr>
      </vt:variant>
      <vt:variant>
        <vt:i4>1</vt:i4>
      </vt:variant>
      <vt:variant>
        <vt:lpstr>Заголовки слайдів</vt:lpstr>
      </vt:variant>
      <vt:variant>
        <vt:i4>17</vt:i4>
      </vt:variant>
    </vt:vector>
  </HeadingPairs>
  <TitlesOfParts>
    <vt:vector size="18" baseType="lpstr">
      <vt:lpstr>Тема Office</vt:lpstr>
      <vt:lpstr>Храми Індії</vt:lpstr>
      <vt:lpstr>Тадж-Махал</vt:lpstr>
      <vt:lpstr>Презентація PowerPoint</vt:lpstr>
      <vt:lpstr>Презентація PowerPoint</vt:lpstr>
      <vt:lpstr>Печери Аджанти</vt:lpstr>
      <vt:lpstr>Презентація PowerPoint</vt:lpstr>
      <vt:lpstr>Презентація PowerPoint</vt:lpstr>
      <vt:lpstr> Золотий храм Хармандір-Сахіб</vt:lpstr>
      <vt:lpstr>Презентація PowerPoint</vt:lpstr>
      <vt:lpstr>Презентація PowerPoint</vt:lpstr>
      <vt:lpstr>Храм Вірупакші</vt:lpstr>
      <vt:lpstr>Презентація PowerPoint</vt:lpstr>
      <vt:lpstr>Презентація PowerPoint</vt:lpstr>
      <vt:lpstr>Храм Лакшмі-Нараяни</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Храми Індії</dc:title>
  <dc:creator>Admin</dc:creator>
  <cp:lastModifiedBy>Admin</cp:lastModifiedBy>
  <cp:revision>4</cp:revision>
  <dcterms:created xsi:type="dcterms:W3CDTF">2014-09-10T19:08:00Z</dcterms:created>
  <dcterms:modified xsi:type="dcterms:W3CDTF">2014-09-10T19:47:33Z</dcterms:modified>
</cp:coreProperties>
</file>