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912" r:id="rId2"/>
    <p:sldMasterId id="2147483960" r:id="rId3"/>
    <p:sldMasterId id="214748399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00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0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07F46-412E-429B-B845-92BCE4E6543A}" type="datetimeFigureOut">
              <a:rPr lang="uk-UA" smtClean="0"/>
              <a:t>11.03.2015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5317D-2A48-47E1-A41D-06BD4EBD93D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8458200" cy="63579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Презентац</a:t>
            </a:r>
            <a:r>
              <a:rPr lang="uk-UA" dirty="0" err="1" smtClean="0"/>
              <a:t>ія</a:t>
            </a:r>
            <a:r>
              <a:rPr lang="uk-UA" dirty="0" smtClean="0"/>
              <a:t> на тему: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“</a:t>
            </a:r>
            <a:r>
              <a:rPr lang="uk-UA" dirty="0" err="1" smtClean="0">
                <a:solidFill>
                  <a:srgbClr val="990000"/>
                </a:solidFill>
              </a:rPr>
              <a:t>Ілля</a:t>
            </a:r>
            <a:r>
              <a:rPr lang="uk-UA" dirty="0" smtClean="0">
                <a:solidFill>
                  <a:srgbClr val="990000"/>
                </a:solidFill>
              </a:rPr>
              <a:t> </a:t>
            </a:r>
            <a:r>
              <a:rPr lang="uk-UA" dirty="0" err="1" smtClean="0">
                <a:solidFill>
                  <a:srgbClr val="990000"/>
                </a:solidFill>
              </a:rPr>
              <a:t>рєпін”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               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</a:t>
            </a:r>
            <a:r>
              <a:rPr lang="uk-UA" sz="2800" dirty="0" smtClean="0"/>
              <a:t>иконав учень 11 класу: Скрипник </a:t>
            </a:r>
            <a:r>
              <a:rPr lang="uk-UA" sz="2800" dirty="0" err="1" smtClean="0"/>
              <a:t>дмитро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/>
              <a:t>Іван Грозний і його син</a:t>
            </a:r>
            <a:endParaRPr lang="uk-UA" dirty="0"/>
          </a:p>
        </p:txBody>
      </p:sp>
      <p:pic>
        <p:nvPicPr>
          <p:cNvPr id="4" name="Содержимое 3" descr="REPIN_Ivan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600076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Царівна-Софія-в-Новодівичому-монастирі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0"/>
            <a:ext cx="535785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80" y="5643578"/>
            <a:ext cx="2857520" cy="64291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Царівна Софія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Засідання </a:t>
            </a:r>
            <a:r>
              <a:rPr lang="uk-UA" dirty="0" err="1" smtClean="0"/>
              <a:t>держ</a:t>
            </a:r>
            <a:r>
              <a:rPr lang="uk-UA" dirty="0" smtClean="0"/>
              <a:t>. ради</a:t>
            </a:r>
            <a:endParaRPr lang="uk-UA" dirty="0"/>
          </a:p>
        </p:txBody>
      </p:sp>
      <p:pic>
        <p:nvPicPr>
          <p:cNvPr id="4" name="Содержимое 3" descr="image00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9144000" cy="5214950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001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857232"/>
            <a:ext cx="8695585" cy="57864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Арешт пропагандиста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pin_Cossac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75340"/>
            <a:ext cx="5614998" cy="1082660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Запорожці пишуть листа турецькому султану</a:t>
            </a:r>
            <a:endParaRPr lang="uk-UA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15_Licey_Derjav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857232"/>
            <a:ext cx="8858312" cy="600076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Пушкін на ліцейському екзамені в царському селі</a:t>
            </a:r>
            <a:endParaRPr lang="uk-UA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649864"/>
            <a:ext cx="8643998" cy="62081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829576" cy="65403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Не чекали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hata_by_Rep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103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5929330"/>
            <a:ext cx="3857652" cy="11430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Українська хата</a:t>
            </a:r>
            <a:endParaRPr lang="uk-UA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lya-repin.jpg!Portrai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31161"/>
            <a:ext cx="5429288" cy="6826839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429288"/>
          </a:xfrm>
        </p:spPr>
        <p:txBody>
          <a:bodyPr>
            <a:normAutofit fontScale="77500" lnSpcReduction="20000"/>
          </a:bodyPr>
          <a:lstStyle/>
          <a:p>
            <a:r>
              <a:rPr lang="uk-UA" sz="3400" b="1" dirty="0" smtClean="0">
                <a:solidFill>
                  <a:srgbClr val="0070C0"/>
                </a:solidFill>
              </a:rPr>
              <a:t>Ім'я </a:t>
            </a:r>
            <a:r>
              <a:rPr lang="uk-UA" sz="3400" b="1" dirty="0" smtClean="0">
                <a:solidFill>
                  <a:srgbClr val="0070C0"/>
                </a:solidFill>
              </a:rPr>
              <a:t>при народженні</a:t>
            </a:r>
            <a:r>
              <a:rPr lang="uk-UA" b="1" dirty="0" smtClean="0">
                <a:solidFill>
                  <a:srgbClr val="0070C0"/>
                </a:solidFill>
              </a:rPr>
              <a:t>:   </a:t>
            </a:r>
            <a:r>
              <a:rPr lang="uk-UA" dirty="0" smtClean="0"/>
              <a:t>Ілля </a:t>
            </a:r>
            <a:r>
              <a:rPr lang="uk-UA" dirty="0" smtClean="0"/>
              <a:t>Юхимович Рєпін 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400" b="1" dirty="0" smtClean="0">
                <a:solidFill>
                  <a:srgbClr val="0070C0"/>
                </a:solidFill>
              </a:rPr>
              <a:t>Дата </a:t>
            </a:r>
            <a:r>
              <a:rPr lang="uk-UA" sz="3400" b="1" dirty="0" smtClean="0">
                <a:solidFill>
                  <a:srgbClr val="0070C0"/>
                </a:solidFill>
              </a:rPr>
              <a:t>народження</a:t>
            </a:r>
            <a:r>
              <a:rPr lang="uk-UA" sz="3400" b="1" dirty="0" smtClean="0">
                <a:solidFill>
                  <a:srgbClr val="0070C0"/>
                </a:solidFill>
              </a:rPr>
              <a:t>:   </a:t>
            </a:r>
            <a:r>
              <a:rPr lang="uk-UA" dirty="0" smtClean="0"/>
              <a:t>24 </a:t>
            </a:r>
            <a:r>
              <a:rPr lang="uk-UA" dirty="0" smtClean="0"/>
              <a:t>липня (5 серпня) 1844 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400" b="1" dirty="0" smtClean="0">
                <a:solidFill>
                  <a:srgbClr val="0070C0"/>
                </a:solidFill>
              </a:rPr>
              <a:t>Місце народження</a:t>
            </a:r>
            <a:r>
              <a:rPr lang="uk-UA" sz="3400" b="1" dirty="0" smtClean="0">
                <a:solidFill>
                  <a:srgbClr val="0070C0"/>
                </a:solidFill>
              </a:rPr>
              <a:t>: </a:t>
            </a:r>
            <a:r>
              <a:rPr lang="uk-UA" dirty="0" smtClean="0"/>
              <a:t>м. Чугуїв, Харківська губернія 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400" b="1" dirty="0" smtClean="0">
                <a:solidFill>
                  <a:srgbClr val="0070C0"/>
                </a:solidFill>
              </a:rPr>
              <a:t>Національність:  </a:t>
            </a:r>
            <a:r>
              <a:rPr lang="uk-UA" dirty="0" smtClean="0"/>
              <a:t>українець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400" b="1" dirty="0" smtClean="0">
                <a:solidFill>
                  <a:srgbClr val="0070C0"/>
                </a:solidFill>
              </a:rPr>
              <a:t>Напрямок: </a:t>
            </a:r>
            <a:r>
              <a:rPr lang="uk-UA" dirty="0" smtClean="0"/>
              <a:t>реалізм, історизм 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400" b="1" dirty="0" smtClean="0">
                <a:solidFill>
                  <a:srgbClr val="0070C0"/>
                </a:solidFill>
              </a:rPr>
              <a:t>Дата </a:t>
            </a:r>
            <a:r>
              <a:rPr lang="uk-UA" sz="3400" b="1" dirty="0" smtClean="0">
                <a:solidFill>
                  <a:srgbClr val="0070C0"/>
                </a:solidFill>
              </a:rPr>
              <a:t>смерті</a:t>
            </a:r>
            <a:r>
              <a:rPr lang="uk-UA" sz="3400" b="1" dirty="0" smtClean="0">
                <a:solidFill>
                  <a:srgbClr val="0070C0"/>
                </a:solidFill>
              </a:rPr>
              <a:t>: </a:t>
            </a:r>
            <a:r>
              <a:rPr lang="uk-UA" dirty="0" smtClean="0"/>
              <a:t>29 вересня 1930 (86 років) 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800" dirty="0" smtClean="0"/>
              <a:t/>
            </a:r>
            <a:br>
              <a:rPr lang="uk-UA" sz="3800" dirty="0" smtClean="0"/>
            </a:br>
            <a:r>
              <a:rPr lang="uk-UA" sz="3800" b="1" dirty="0" smtClean="0">
                <a:solidFill>
                  <a:srgbClr val="0070C0"/>
                </a:solidFill>
              </a:rPr>
              <a:t>Місце смерті</a:t>
            </a:r>
            <a:r>
              <a:rPr lang="uk-UA" sz="3800" dirty="0" smtClean="0"/>
              <a:t>:</a:t>
            </a:r>
            <a:r>
              <a:rPr lang="uk-UA" sz="3800" dirty="0" smtClean="0"/>
              <a:t> </a:t>
            </a:r>
            <a:r>
              <a:rPr lang="uk-UA" dirty="0" err="1" smtClean="0"/>
              <a:t>смт</a:t>
            </a:r>
            <a:r>
              <a:rPr lang="uk-UA" dirty="0" smtClean="0"/>
              <a:t>. </a:t>
            </a:r>
            <a:r>
              <a:rPr lang="uk-UA" dirty="0" err="1" smtClean="0"/>
              <a:t>Куоккала</a:t>
            </a:r>
            <a:r>
              <a:rPr lang="uk-UA" dirty="0" smtClean="0"/>
              <a:t>, </a:t>
            </a:r>
            <a:r>
              <a:rPr lang="uk-UA" dirty="0" smtClean="0"/>
              <a:t> Виборзька </a:t>
            </a:r>
            <a:r>
              <a:rPr lang="uk-UA" dirty="0" smtClean="0"/>
              <a:t>губернія 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</p:spPr>
        <p:txBody>
          <a:bodyPr>
            <a:normAutofit lnSpcReduction="10000"/>
          </a:bodyPr>
          <a:lstStyle/>
          <a:p>
            <a:r>
              <a:rPr lang="uk-UA" sz="1800" dirty="0" smtClean="0">
                <a:solidFill>
                  <a:srgbClr val="92D050"/>
                </a:solidFill>
              </a:rPr>
              <a:t>Біографія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>Народився у Чугуєві (Україна), походить з родини військового поселенця. Хлопцем навчався у місцевій іконописній майстерні. У 20 років подався до столиці Російської імперії — Санкт-Петербургу.</a:t>
            </a:r>
            <a:br>
              <a:rPr lang="uk-UA" sz="1600" dirty="0" smtClean="0"/>
            </a:br>
            <a:r>
              <a:rPr lang="uk-UA" sz="1600" dirty="0" smtClean="0"/>
              <a:t>З 1863 року навчався в Петербурзькій малювальній школі, у 1864-71 роках — у Петербурзькій Академії Мистецтв (учень І. М. </a:t>
            </a:r>
            <a:r>
              <a:rPr lang="uk-UA" sz="1600" dirty="0" err="1" smtClean="0"/>
              <a:t>Крамського</a:t>
            </a:r>
            <a:r>
              <a:rPr lang="uk-UA" sz="1600" dirty="0" smtClean="0"/>
              <a:t>), яку закінчив з золотою медаллю і відбув у студійну подорож до Італії та Франції</a:t>
            </a:r>
            <a:r>
              <a:rPr lang="uk-UA" sz="1600" dirty="0" smtClean="0"/>
              <a:t>.</a:t>
            </a:r>
          </a:p>
          <a:p>
            <a:endParaRPr lang="uk-UA" sz="1600" dirty="0" smtClean="0"/>
          </a:p>
          <a:p>
            <a:endParaRPr lang="uk-UA" sz="1600" dirty="0" smtClean="0"/>
          </a:p>
          <a:p>
            <a:r>
              <a:rPr lang="uk-UA" sz="1800" dirty="0" smtClean="0">
                <a:solidFill>
                  <a:srgbClr val="92D050"/>
                </a:solidFill>
              </a:rPr>
              <a:t>Перебування за кордоном</a:t>
            </a:r>
          </a:p>
          <a:p>
            <a:pPr>
              <a:buNone/>
            </a:pPr>
            <a:r>
              <a:rPr lang="ru-RU" sz="1600" dirty="0" smtClean="0"/>
              <a:t>      За </a:t>
            </a:r>
            <a:r>
              <a:rPr lang="ru-RU" sz="1600" dirty="0" err="1" smtClean="0"/>
              <a:t>конкурсне</a:t>
            </a:r>
            <a:r>
              <a:rPr lang="ru-RU" sz="1600" dirty="0" smtClean="0"/>
              <a:t> полотно «Христос </a:t>
            </a:r>
            <a:r>
              <a:rPr lang="ru-RU" sz="1600" dirty="0" err="1" smtClean="0"/>
              <a:t>воскрешає</a:t>
            </a:r>
            <a:r>
              <a:rPr lang="ru-RU" sz="1600" dirty="0" smtClean="0"/>
              <a:t> дочку </a:t>
            </a:r>
            <a:r>
              <a:rPr lang="ru-RU" sz="1600" dirty="0" err="1" smtClean="0"/>
              <a:t>Іаіра</a:t>
            </a:r>
            <a:r>
              <a:rPr lang="ru-RU" sz="1600" dirty="0" smtClean="0"/>
              <a:t>» </a:t>
            </a:r>
            <a:r>
              <a:rPr lang="ru-RU" sz="1600" dirty="0" err="1" smtClean="0"/>
              <a:t>Рєпін</a:t>
            </a:r>
            <a:r>
              <a:rPr lang="ru-RU" sz="1600" dirty="0" smtClean="0"/>
              <a:t> </a:t>
            </a:r>
            <a:r>
              <a:rPr lang="ru-RU" sz="1600" dirty="0" err="1" smtClean="0"/>
              <a:t>отримав</a:t>
            </a:r>
            <a:r>
              <a:rPr lang="ru-RU" sz="1600" dirty="0" smtClean="0"/>
              <a:t> право на </a:t>
            </a:r>
            <a:r>
              <a:rPr lang="ru-RU" sz="1600" dirty="0" err="1" smtClean="0"/>
              <a:t>шестирічне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перебування</a:t>
            </a:r>
            <a:r>
              <a:rPr lang="ru-RU" sz="1600" dirty="0" smtClean="0"/>
              <a:t> за кордоном як </a:t>
            </a:r>
            <a:r>
              <a:rPr lang="ru-RU" sz="1600" dirty="0" err="1" smtClean="0"/>
              <a:t>академічний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пенсіонер</a:t>
            </a:r>
            <a:r>
              <a:rPr lang="ru-RU" sz="1600" dirty="0" smtClean="0"/>
              <a:t>, за </a:t>
            </a:r>
            <a:r>
              <a:rPr lang="ru-RU" sz="1600" dirty="0" err="1" smtClean="0"/>
              <a:t>державний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рахунок</a:t>
            </a:r>
            <a:r>
              <a:rPr lang="ru-RU" sz="1600" dirty="0" smtClean="0"/>
              <a:t>. Художник </a:t>
            </a:r>
            <a:r>
              <a:rPr lang="ru-RU" sz="1600" dirty="0" err="1" smtClean="0"/>
              <a:t>виставив</a:t>
            </a:r>
            <a:r>
              <a:rPr lang="ru-RU" sz="1600" dirty="0" smtClean="0"/>
              <a:t> </a:t>
            </a:r>
            <a:r>
              <a:rPr lang="ru-RU" sz="1600" dirty="0" err="1" smtClean="0"/>
              <a:t>деякі</a:t>
            </a:r>
            <a:r>
              <a:rPr lang="ru-RU" sz="1600" dirty="0" smtClean="0"/>
              <a:t> </a:t>
            </a:r>
            <a:r>
              <a:rPr lang="ru-RU" sz="1600" dirty="0" err="1" smtClean="0"/>
              <a:t>свої</a:t>
            </a:r>
            <a:r>
              <a:rPr lang="ru-RU" sz="1600" dirty="0" smtClean="0"/>
              <a:t> твори в </a:t>
            </a:r>
            <a:r>
              <a:rPr lang="ru-RU" sz="1600" dirty="0" err="1" smtClean="0"/>
              <a:t>Паризькому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Салоні</a:t>
            </a:r>
            <a:r>
              <a:rPr lang="ru-RU" sz="1600" dirty="0" smtClean="0"/>
              <a:t>, </a:t>
            </a:r>
            <a:r>
              <a:rPr lang="ru-RU" sz="1600" dirty="0" err="1" smtClean="0"/>
              <a:t>незважаючи</a:t>
            </a:r>
            <a:r>
              <a:rPr lang="ru-RU" sz="1600" dirty="0" smtClean="0"/>
              <a:t> на </a:t>
            </a:r>
            <a:r>
              <a:rPr lang="ru-RU" sz="1600" dirty="0" err="1" smtClean="0"/>
              <a:t>заборону</a:t>
            </a:r>
            <a:r>
              <a:rPr lang="ru-RU" sz="1600" dirty="0" smtClean="0"/>
              <a:t> </a:t>
            </a:r>
            <a:r>
              <a:rPr lang="ru-RU" sz="1600" dirty="0" err="1" smtClean="0"/>
              <a:t>Петербурзької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академії</a:t>
            </a:r>
            <a:r>
              <a:rPr lang="ru-RU" sz="1600" dirty="0" smtClean="0"/>
              <a:t>. Сам </a:t>
            </a:r>
            <a:r>
              <a:rPr lang="ru-RU" sz="1600" dirty="0" err="1" smtClean="0"/>
              <a:t>малював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відносно</a:t>
            </a:r>
            <a:r>
              <a:rPr lang="ru-RU" sz="1600" dirty="0" smtClean="0"/>
              <a:t> мало. Для </a:t>
            </a:r>
            <a:r>
              <a:rPr lang="ru-RU" sz="1600" dirty="0" err="1" smtClean="0"/>
              <a:t>звіту</a:t>
            </a:r>
            <a:r>
              <a:rPr lang="ru-RU" sz="1600" dirty="0" smtClean="0"/>
              <a:t> передав у </a:t>
            </a:r>
            <a:r>
              <a:rPr lang="ru-RU" sz="1600" dirty="0" err="1" smtClean="0"/>
              <a:t>академію</a:t>
            </a:r>
            <a:r>
              <a:rPr lang="ru-RU" sz="1600" dirty="0" smtClean="0"/>
              <a:t> полотно </a:t>
            </a:r>
            <a:r>
              <a:rPr lang="ru-RU" sz="1600" dirty="0" err="1" smtClean="0"/>
              <a:t>казково-театрального</a:t>
            </a:r>
            <a:r>
              <a:rPr lang="ru-RU" sz="1600" dirty="0" smtClean="0"/>
              <a:t> характеру «Садко у </a:t>
            </a:r>
            <a:r>
              <a:rPr lang="ru-RU" sz="1600" dirty="0" err="1" smtClean="0"/>
              <a:t>підводному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царстві</a:t>
            </a:r>
            <a:r>
              <a:rPr lang="ru-RU" sz="1600" dirty="0" smtClean="0"/>
              <a:t>» (1876). </a:t>
            </a:r>
            <a:endParaRPr lang="uk-UA" sz="1600" dirty="0" smtClean="0"/>
          </a:p>
          <a:p>
            <a:pPr>
              <a:buNone/>
            </a:pPr>
            <a:endParaRPr lang="uk-UA" sz="1600" dirty="0" smtClean="0"/>
          </a:p>
          <a:p>
            <a:endParaRPr lang="uk-UA" sz="1600" dirty="0" smtClean="0"/>
          </a:p>
          <a:p>
            <a:pPr>
              <a:buNone/>
            </a:pPr>
            <a:endParaRPr lang="uk-UA" sz="1600" dirty="0" smtClean="0"/>
          </a:p>
          <a:p>
            <a:r>
              <a:rPr lang="uk-UA" sz="1800" dirty="0" smtClean="0">
                <a:solidFill>
                  <a:srgbClr val="92D050"/>
                </a:solidFill>
              </a:rPr>
              <a:t>1870-80-ті </a:t>
            </a:r>
            <a:r>
              <a:rPr lang="uk-UA" sz="1800" dirty="0" smtClean="0">
                <a:solidFill>
                  <a:srgbClr val="92D050"/>
                </a:solidFill>
              </a:rPr>
              <a:t>рр.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>Період був насичений подорожами по Росії та створенням декількох відомих картин. Художник відвідав рідний Чугуїв, де збирав матеріали до майбутніх картин. Серед них — «Бурлаки на Волзі», «Дочка Віра в дитинстві», «Хресна хода в Курській губернії», «Царівна Софія</a:t>
            </a:r>
            <a:r>
              <a:rPr lang="uk-UA" sz="1600" dirty="0" smtClean="0"/>
              <a:t>».</a:t>
            </a:r>
          </a:p>
          <a:p>
            <a:endParaRPr lang="uk-UA" sz="1600" dirty="0" smtClean="0"/>
          </a:p>
          <a:p>
            <a:endParaRPr lang="uk-UA" sz="1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429420"/>
          </a:xfrm>
        </p:spPr>
        <p:txBody>
          <a:bodyPr>
            <a:normAutofit/>
          </a:bodyPr>
          <a:lstStyle/>
          <a:p>
            <a:r>
              <a:rPr lang="uk-UA" sz="1800" dirty="0" smtClean="0">
                <a:solidFill>
                  <a:srgbClr val="92D050"/>
                </a:solidFill>
              </a:rPr>
              <a:t>В Академії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>З 1893 — академік, професор Петербурзької Академії (до 1907); член товариства Передвижників (з 1878 року) і мистецької групи «Мир </a:t>
            </a:r>
            <a:r>
              <a:rPr lang="uk-UA" sz="1600" dirty="0" err="1" smtClean="0"/>
              <a:t>искусства</a:t>
            </a:r>
            <a:r>
              <a:rPr lang="uk-UA" sz="1600" dirty="0" smtClean="0"/>
              <a:t>» (з 1890 року). З ініціативи Великого князя Сергія Олександровича — Рєпін прийняв пропозицію працювати в Імператорській академії заради реформування навчального закладу. А майстерня художника була найпопулярнішою серед учнів того часу.</a:t>
            </a:r>
            <a:br>
              <a:rPr lang="uk-UA" sz="1600" dirty="0" smtClean="0"/>
            </a:br>
            <a:endParaRPr lang="uk-UA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r>
              <a:rPr lang="uk-UA" sz="1800" dirty="0" smtClean="0">
                <a:solidFill>
                  <a:srgbClr val="92D050"/>
                </a:solidFill>
              </a:rPr>
              <a:t>Сім'я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>Художник був одружений двічі. Шлюб з першою дружиною — Вірою Олексіївною — не задовольнив художника, і він розірвав його. Друга дружина художника — </a:t>
            </a:r>
            <a:r>
              <a:rPr lang="uk-UA" sz="1600" dirty="0" err="1" smtClean="0"/>
              <a:t>Нордман</a:t>
            </a:r>
            <a:r>
              <a:rPr lang="uk-UA" sz="1600" dirty="0" smtClean="0"/>
              <a:t> </a:t>
            </a:r>
            <a:r>
              <a:rPr lang="uk-UA" sz="1600" dirty="0" err="1" smtClean="0"/>
              <a:t>Северова</a:t>
            </a:r>
            <a:r>
              <a:rPr lang="uk-UA" sz="1600" dirty="0" smtClean="0"/>
              <a:t>, письменниця, померла від сухот (туберкульозу).</a:t>
            </a:r>
            <a:br>
              <a:rPr lang="uk-UA" sz="1600" dirty="0" smtClean="0"/>
            </a:br>
            <a:r>
              <a:rPr lang="uk-UA" sz="1600" dirty="0" smtClean="0"/>
              <a:t>Син Рєпіна Юрій став другорядним художником, не залишивши відомого сліду в російському мистецтві. Одна з дочок була розумово відсталою. </a:t>
            </a:r>
            <a:br>
              <a:rPr lang="uk-UA" sz="1600" dirty="0" smtClean="0"/>
            </a:br>
            <a:endParaRPr lang="uk-UA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800" dirty="0" smtClean="0">
                <a:solidFill>
                  <a:srgbClr val="92D050"/>
                </a:solidFill>
              </a:rPr>
              <a:t>Смерть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 smtClean="0"/>
              <a:t>Рєпін</a:t>
            </a:r>
            <a:r>
              <a:rPr lang="ru-RU" sz="1600" dirty="0" smtClean="0"/>
              <a:t> помер у </a:t>
            </a:r>
            <a:r>
              <a:rPr lang="ru-RU" sz="1600" dirty="0" err="1" smtClean="0"/>
              <a:t>своїй</a:t>
            </a:r>
            <a:r>
              <a:rPr lang="ru-RU" sz="1600" dirty="0" smtClean="0"/>
              <a:t> </a:t>
            </a:r>
            <a:r>
              <a:rPr lang="ru-RU" sz="1600" dirty="0" err="1" smtClean="0"/>
              <a:t>садибі</a:t>
            </a:r>
            <a:r>
              <a:rPr lang="ru-RU" sz="1600" dirty="0" smtClean="0"/>
              <a:t> «</a:t>
            </a:r>
            <a:r>
              <a:rPr lang="ru-RU" sz="1600" dirty="0" err="1" smtClean="0"/>
              <a:t>Пенати</a:t>
            </a:r>
            <a:r>
              <a:rPr lang="ru-RU" sz="1600" dirty="0" smtClean="0"/>
              <a:t>», яка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розпаду</a:t>
            </a:r>
            <a:r>
              <a:rPr lang="ru-RU" sz="1600" dirty="0" smtClean="0"/>
              <a:t> </a:t>
            </a:r>
            <a:r>
              <a:rPr lang="ru-RU" sz="1600" dirty="0" err="1" smtClean="0"/>
              <a:t>Російської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імперії</a:t>
            </a:r>
            <a:r>
              <a:rPr lang="ru-RU" sz="1600" dirty="0" smtClean="0"/>
              <a:t> </a:t>
            </a:r>
            <a:r>
              <a:rPr lang="ru-RU" sz="1600" dirty="0" err="1" smtClean="0"/>
              <a:t>опинилася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території</a:t>
            </a:r>
            <a:r>
              <a:rPr lang="ru-RU" sz="1600" dirty="0" smtClean="0"/>
              <a:t> </a:t>
            </a:r>
            <a:r>
              <a:rPr lang="ru-RU" sz="1600" dirty="0" err="1" smtClean="0"/>
              <a:t>Фінляндії</a:t>
            </a:r>
            <a:r>
              <a:rPr lang="ru-RU" sz="1600" dirty="0" smtClean="0"/>
              <a:t>. За </a:t>
            </a:r>
            <a:r>
              <a:rPr lang="ru-RU" sz="1600" dirty="0" err="1" smtClean="0"/>
              <a:t>заповітом</a:t>
            </a:r>
            <a:r>
              <a:rPr lang="ru-RU" sz="1600" dirty="0" smtClean="0"/>
              <a:t>, </a:t>
            </a:r>
            <a:r>
              <a:rPr lang="ru-RU" sz="1600" dirty="0" err="1" smtClean="0"/>
              <a:t>тіло</a:t>
            </a:r>
            <a:r>
              <a:rPr lang="ru-RU" sz="1600" dirty="0" smtClean="0"/>
              <a:t> </a:t>
            </a:r>
            <a:r>
              <a:rPr lang="ru-RU" sz="1600" dirty="0" err="1" smtClean="0"/>
              <a:t>поховали</a:t>
            </a:r>
            <a:r>
              <a:rPr lang="ru-RU" sz="1600" dirty="0" smtClean="0"/>
              <a:t> в парку </a:t>
            </a:r>
            <a:r>
              <a:rPr lang="ru-RU" sz="1600" dirty="0" err="1" smtClean="0"/>
              <a:t>садиби</a:t>
            </a:r>
            <a:r>
              <a:rPr lang="ru-RU" sz="1600" dirty="0" smtClean="0"/>
              <a:t> без труни. На </a:t>
            </a:r>
            <a:r>
              <a:rPr lang="ru-RU" sz="1600" dirty="0" err="1" smtClean="0"/>
              <a:t>могилі</a:t>
            </a:r>
            <a:r>
              <a:rPr lang="ru-RU" sz="1600" dirty="0" smtClean="0"/>
              <a:t> (за </a:t>
            </a:r>
            <a:r>
              <a:rPr lang="ru-RU" sz="1600" dirty="0" err="1" smtClean="0"/>
              <a:t>заповітом</a:t>
            </a:r>
            <a:r>
              <a:rPr lang="ru-RU" sz="1600" dirty="0" smtClean="0"/>
              <a:t> художника) </a:t>
            </a:r>
            <a:r>
              <a:rPr lang="ru-RU" sz="1600" dirty="0" err="1" smtClean="0"/>
              <a:t>висадили</a:t>
            </a:r>
            <a:r>
              <a:rPr lang="ru-RU" sz="1600" dirty="0" smtClean="0"/>
              <a:t> дерево. Могила </a:t>
            </a:r>
            <a:r>
              <a:rPr lang="ru-RU" sz="1600" dirty="0" err="1" smtClean="0"/>
              <a:t>збережена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endParaRPr lang="uk-UA" sz="16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2920" y="357166"/>
            <a:ext cx="8183880" cy="5572164"/>
          </a:xfrm>
        </p:spPr>
        <p:txBody>
          <a:bodyPr>
            <a:noAutofit/>
          </a:bodyPr>
          <a:lstStyle/>
          <a:p>
            <a:r>
              <a:rPr lang="uk-UA" sz="1400" dirty="0" smtClean="0"/>
              <a:t>Рєпін — типовий реаліст, який проте не копіював природу, а перевтілював її мотиви своїм розмашним, часто майже експресіоністичним малярством. Майстерно охоплював людську постать у русі, її типаж і вираз, а його соковиті і звучні барви надавали творові ефектної пластичності. Залежно від того, де і над якою тематикою він працював, періоди його творчості можна визначити як український та російський. Проте з Україною Ілля Рєпін був пов'язаний не тільки походженням, але й чуттєво. Він був закоханий в українську природу, людину, фольклор та висував проблему українського стилю в мистецтві. Як педагог і критик він написав книгу «Далеке близьке» (1953). Після революції Ілля Рєпін не бажав жити в радянській Росії й залишився у своєму маєтку «Пенати» у </a:t>
            </a:r>
            <a:r>
              <a:rPr lang="uk-UA" sz="1400" dirty="0" err="1" smtClean="0"/>
              <a:t>Куоккала</a:t>
            </a:r>
            <a:r>
              <a:rPr lang="uk-UA" sz="1400" dirty="0" smtClean="0"/>
              <a:t> (Фінляндія), де й помер. У 1982 році «Пенати» відбудовано й відкрито як «Музей-маєток І. Є. Рєпіна».</a:t>
            </a:r>
            <a:br>
              <a:rPr lang="uk-UA" sz="1400" dirty="0" smtClean="0"/>
            </a:b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>Ілля Рєпін залишив багату й різноманітну мистецьку спадщину, його ранні розписи церков в Україні знищені під час війни, численні жанрові, побутові картини, портрети і твори на історичні теми зберігаються в музеях Росії, України та у приватних колекціях.</a:t>
            </a:r>
            <a:br>
              <a:rPr lang="uk-UA" sz="1400" dirty="0" smtClean="0"/>
            </a:b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>Створив численні портрети діячів російської культури, а з українців серед інших: С. </a:t>
            </a:r>
            <a:r>
              <a:rPr lang="uk-UA" sz="1400" dirty="0" err="1" smtClean="0"/>
              <a:t>Любицької</a:t>
            </a:r>
            <a:r>
              <a:rPr lang="uk-UA" sz="1400" dirty="0" smtClean="0"/>
              <a:t>, М. Мурашка (1877), В. Тарновського (1880, «Гетьман») і С. </a:t>
            </a:r>
            <a:r>
              <a:rPr lang="uk-UA" sz="1400" dirty="0" err="1" smtClean="0"/>
              <a:t>Тарновської</a:t>
            </a:r>
            <a:r>
              <a:rPr lang="uk-UA" sz="1400" dirty="0" smtClean="0"/>
              <a:t>, Т. Шевченка (1888), Д. </a:t>
            </a:r>
            <a:r>
              <a:rPr lang="uk-UA" sz="1400" dirty="0" err="1" smtClean="0"/>
              <a:t>Багалія</a:t>
            </a:r>
            <a:r>
              <a:rPr lang="uk-UA" sz="1400" dirty="0" smtClean="0"/>
              <a:t> (1906); Робив ілюстрації до творів М. Гоголя «Тарас Бульба» і «Сорочинський ярмарок» (1872 — 82), книги Д. Яворницького «Запоріжжя в залишках старовини і переказах народу» (1887), а також малюнки з пам'яток української архітектури, українських народних типів тощо.</a:t>
            </a:r>
            <a:br>
              <a:rPr lang="uk-UA" sz="1400" dirty="0" smtClean="0"/>
            </a:br>
            <a:endParaRPr lang="uk-UA" sz="1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hata_by_Rep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0" y="214290"/>
            <a:ext cx="857252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Найвідоміші твори: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>
                <a:solidFill>
                  <a:srgbClr val="FF0000"/>
                </a:solidFill>
              </a:rPr>
              <a:t>• «Бурлаки на Волзі» (1870–1873),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>
                <a:solidFill>
                  <a:srgbClr val="FF0000"/>
                </a:solidFill>
              </a:rPr>
              <a:t>• «Іван Грозний і син його Іван» (1881–1885),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>
                <a:solidFill>
                  <a:srgbClr val="FF0000"/>
                </a:solidFill>
              </a:rPr>
              <a:t>• «Царівна Софія» (1879),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>
                <a:solidFill>
                  <a:srgbClr val="FF0000"/>
                </a:solidFill>
              </a:rPr>
              <a:t>• «Засідання </a:t>
            </a:r>
            <a:r>
              <a:rPr lang="uk-UA" dirty="0" err="1">
                <a:solidFill>
                  <a:srgbClr val="FF0000"/>
                </a:solidFill>
              </a:rPr>
              <a:t>Держ</a:t>
            </a:r>
            <a:r>
              <a:rPr lang="uk-UA" dirty="0">
                <a:solidFill>
                  <a:srgbClr val="FF0000"/>
                </a:solidFill>
              </a:rPr>
              <a:t>. Ради» (1901–1903</a:t>
            </a:r>
            <a:r>
              <a:rPr lang="uk-UA" dirty="0" smtClean="0">
                <a:solidFill>
                  <a:srgbClr val="FF0000"/>
                </a:solidFill>
              </a:rPr>
              <a:t>).</a:t>
            </a:r>
          </a:p>
          <a:p>
            <a:endParaRPr lang="uk-UA" dirty="0"/>
          </a:p>
          <a:p>
            <a:r>
              <a:rPr lang="ru-RU" dirty="0">
                <a:solidFill>
                  <a:srgbClr val="FF0000"/>
                </a:solidFill>
              </a:rPr>
              <a:t>Тема </a:t>
            </a:r>
            <a:r>
              <a:rPr lang="ru-RU" dirty="0" err="1">
                <a:solidFill>
                  <a:srgbClr val="FF0000"/>
                </a:solidFill>
              </a:rPr>
              <a:t>народовців</a:t>
            </a:r>
            <a:r>
              <a:rPr lang="ru-RU" dirty="0">
                <a:solidFill>
                  <a:srgbClr val="FF0000"/>
                </a:solidFill>
              </a:rPr>
              <a:t>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• «</a:t>
            </a:r>
            <a:r>
              <a:rPr lang="ru-RU" dirty="0" err="1">
                <a:solidFill>
                  <a:srgbClr val="FF0000"/>
                </a:solidFill>
              </a:rPr>
              <a:t>Арешт</a:t>
            </a:r>
            <a:r>
              <a:rPr lang="ru-RU" dirty="0">
                <a:solidFill>
                  <a:srgbClr val="FF0000"/>
                </a:solidFill>
              </a:rPr>
              <a:t> пропагандиста» (1880)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• «</a:t>
            </a:r>
            <a:r>
              <a:rPr lang="ru-RU" dirty="0" err="1">
                <a:solidFill>
                  <a:srgbClr val="FF0000"/>
                </a:solidFill>
              </a:rPr>
              <a:t>Під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конвоєм</a:t>
            </a:r>
            <a:r>
              <a:rPr lang="ru-RU" dirty="0">
                <a:solidFill>
                  <a:srgbClr val="FF0000"/>
                </a:solidFill>
              </a:rPr>
              <a:t>» (1876)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• «Не </a:t>
            </a:r>
            <a:r>
              <a:rPr lang="ru-RU" dirty="0" err="1">
                <a:solidFill>
                  <a:srgbClr val="FF0000"/>
                </a:solidFill>
              </a:rPr>
              <a:t>чекали</a:t>
            </a:r>
            <a:r>
              <a:rPr lang="ru-RU" dirty="0">
                <a:solidFill>
                  <a:srgbClr val="FF0000"/>
                </a:solidFill>
              </a:rPr>
              <a:t>» (1884)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• «</a:t>
            </a:r>
            <a:r>
              <a:rPr lang="ru-RU" dirty="0" err="1">
                <a:solidFill>
                  <a:srgbClr val="FF0000"/>
                </a:solidFill>
              </a:rPr>
              <a:t>Сповідь</a:t>
            </a:r>
            <a:r>
              <a:rPr lang="ru-RU" dirty="0">
                <a:solidFill>
                  <a:srgbClr val="FF0000"/>
                </a:solidFill>
              </a:rPr>
              <a:t>», яку </a:t>
            </a:r>
            <a:r>
              <a:rPr lang="ru-RU" dirty="0" err="1">
                <a:solidFill>
                  <a:srgbClr val="FF0000"/>
                </a:solidFill>
              </a:rPr>
              <a:t>вже</a:t>
            </a:r>
            <a:r>
              <a:rPr lang="ru-RU" dirty="0">
                <a:solidFill>
                  <a:srgbClr val="FF0000"/>
                </a:solidFill>
              </a:rPr>
              <a:t> в СРСР </a:t>
            </a:r>
            <a:r>
              <a:rPr lang="ru-RU" dirty="0" err="1">
                <a:solidFill>
                  <a:srgbClr val="FF0000"/>
                </a:solidFill>
              </a:rPr>
              <a:t>перейменували</a:t>
            </a:r>
            <a:r>
              <a:rPr lang="ru-RU" dirty="0">
                <a:solidFill>
                  <a:srgbClr val="FF0000"/>
                </a:solidFill>
              </a:rPr>
              <a:t> у «</a:t>
            </a:r>
            <a:r>
              <a:rPr lang="ru-RU" dirty="0" err="1">
                <a:solidFill>
                  <a:srgbClr val="FF0000"/>
                </a:solidFill>
              </a:rPr>
              <a:t>Відмову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від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сповіді</a:t>
            </a:r>
            <a:r>
              <a:rPr lang="ru-RU" dirty="0">
                <a:solidFill>
                  <a:srgbClr val="FF0000"/>
                </a:solidFill>
              </a:rPr>
              <a:t>» (1885).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 smtClean="0">
              <a:solidFill>
                <a:srgbClr val="FF0000"/>
              </a:solidFill>
            </a:endParaRPr>
          </a:p>
          <a:p>
            <a:r>
              <a:rPr lang="uk-UA" dirty="0">
                <a:solidFill>
                  <a:srgbClr val="FF0000"/>
                </a:solidFill>
              </a:rPr>
              <a:t>На українські теми: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>
                <a:solidFill>
                  <a:srgbClr val="FF0000"/>
                </a:solidFill>
              </a:rPr>
              <a:t>• «Запорожці пишуть листа турецькому султану» (1880-91, один варіант у Санкт-Петербурзі (Російський музей), другий — у Харківському Державному Музеї образотворчого мистецтва;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>
                <a:solidFill>
                  <a:srgbClr val="FF0000"/>
                </a:solidFill>
              </a:rPr>
              <a:t>• «Вечорниці» (1881),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>
                <a:solidFill>
                  <a:srgbClr val="FF0000"/>
                </a:solidFill>
              </a:rPr>
              <a:t>• «Гайдамака» (1902),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>
                <a:solidFill>
                  <a:srgbClr val="FF0000"/>
                </a:solidFill>
              </a:rPr>
              <a:t>• «Чорноморська вольниця» (1903),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>
                <a:solidFill>
                  <a:srgbClr val="FF0000"/>
                </a:solidFill>
              </a:rPr>
              <a:t>• «Гопак» (1930, не закінчений).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>
                <a:solidFill>
                  <a:srgbClr val="FF0000"/>
                </a:solidFill>
              </a:rPr>
              <a:t>• «Портрет І. С. Тургенєва»,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>
                <a:solidFill>
                  <a:srgbClr val="FF0000"/>
                </a:solidFill>
              </a:rPr>
              <a:t>• «Етюд академічної натурниці»,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>
                <a:solidFill>
                  <a:srgbClr val="FF0000"/>
                </a:solidFill>
              </a:rPr>
              <a:t>• «Солоха і дяк»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elf-portrait-18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85728"/>
            <a:ext cx="6429420" cy="6572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972452" cy="939784"/>
          </a:xfrm>
        </p:spPr>
        <p:txBody>
          <a:bodyPr/>
          <a:lstStyle/>
          <a:p>
            <a:r>
              <a:rPr lang="uk-UA" dirty="0"/>
              <a:t>А</a:t>
            </a:r>
            <a:r>
              <a:rPr lang="uk-UA" dirty="0" smtClean="0"/>
              <a:t>втопортрет</a:t>
            </a:r>
            <a:endParaRPr lang="uk-UA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Бурлаки на Волзі</a:t>
            </a:r>
            <a:endParaRPr lang="uk-UA" dirty="0"/>
          </a:p>
        </p:txBody>
      </p:sp>
      <p:pic>
        <p:nvPicPr>
          <p:cNvPr id="4" name="Содержимое 3" descr="image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5572140"/>
          </a:xfr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спект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</TotalTime>
  <Words>206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Трек</vt:lpstr>
      <vt:lpstr>Бумажная</vt:lpstr>
      <vt:lpstr>1_Аспект</vt:lpstr>
      <vt:lpstr>Тема Office</vt:lpstr>
      <vt:lpstr> Презентація на тему:   “Ілля рєпін”                              виконав учень 11 класу: Скрипник дмитро  </vt:lpstr>
      <vt:lpstr>Слайд 2</vt:lpstr>
      <vt:lpstr>Слайд 3</vt:lpstr>
      <vt:lpstr>Слайд 4</vt:lpstr>
      <vt:lpstr>Слайд 5</vt:lpstr>
      <vt:lpstr>Слайд 6</vt:lpstr>
      <vt:lpstr>Слайд 7</vt:lpstr>
      <vt:lpstr>Автопортрет</vt:lpstr>
      <vt:lpstr>Бурлаки на Волзі</vt:lpstr>
      <vt:lpstr>Іван Грозний і його син</vt:lpstr>
      <vt:lpstr>Царівна Софія</vt:lpstr>
      <vt:lpstr>Засідання держ. ради</vt:lpstr>
      <vt:lpstr>Арешт пропагандиста</vt:lpstr>
      <vt:lpstr>Запорожці пишуть листа турецькому султану</vt:lpstr>
      <vt:lpstr>Пушкін на ліцейському екзамені в царському селі</vt:lpstr>
      <vt:lpstr>Не чекали</vt:lpstr>
      <vt:lpstr>Українська хата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Презентація на тему:   “Ілля рєпін”                              виконав учень 11 класу: Скрипник дмитро  </dc:title>
  <dc:creator>Дима</dc:creator>
  <cp:lastModifiedBy>Дима</cp:lastModifiedBy>
  <cp:revision>20</cp:revision>
  <dcterms:created xsi:type="dcterms:W3CDTF">2015-03-11T17:21:11Z</dcterms:created>
  <dcterms:modified xsi:type="dcterms:W3CDTF">2015-03-11T18:30:33Z</dcterms:modified>
</cp:coreProperties>
</file>