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6" r:id="rId11"/>
    <p:sldId id="267" r:id="rId12"/>
    <p:sldId id="270" r:id="rId13"/>
    <p:sldId id="269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6523-71BB-44E3-9147-7B758B41EA0A}" type="datetimeFigureOut">
              <a:rPr lang="uk-UA" smtClean="0"/>
              <a:pPr/>
              <a:t>15.10.2014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53E7-2213-4752-BD3D-48D6DA3B459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512422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6523-71BB-44E3-9147-7B758B41EA0A}" type="datetimeFigureOut">
              <a:rPr lang="uk-UA" smtClean="0"/>
              <a:pPr/>
              <a:t>15.10.2014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53E7-2213-4752-BD3D-48D6DA3B459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77184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6523-71BB-44E3-9147-7B758B41EA0A}" type="datetimeFigureOut">
              <a:rPr lang="uk-UA" smtClean="0"/>
              <a:pPr/>
              <a:t>15.10.2014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53E7-2213-4752-BD3D-48D6DA3B459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110628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6523-71BB-44E3-9147-7B758B41EA0A}" type="datetimeFigureOut">
              <a:rPr lang="uk-UA" smtClean="0"/>
              <a:pPr/>
              <a:t>15.10.2014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53E7-2213-4752-BD3D-48D6DA3B459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374625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6523-71BB-44E3-9147-7B758B41EA0A}" type="datetimeFigureOut">
              <a:rPr lang="uk-UA" smtClean="0"/>
              <a:pPr/>
              <a:t>15.10.2014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53E7-2213-4752-BD3D-48D6DA3B459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069806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6523-71BB-44E3-9147-7B758B41EA0A}" type="datetimeFigureOut">
              <a:rPr lang="uk-UA" smtClean="0"/>
              <a:pPr/>
              <a:t>15.10.2014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53E7-2213-4752-BD3D-48D6DA3B459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40490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6523-71BB-44E3-9147-7B758B41EA0A}" type="datetimeFigureOut">
              <a:rPr lang="uk-UA" smtClean="0"/>
              <a:pPr/>
              <a:t>15.10.2014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53E7-2213-4752-BD3D-48D6DA3B459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086670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6523-71BB-44E3-9147-7B758B41EA0A}" type="datetimeFigureOut">
              <a:rPr lang="uk-UA" smtClean="0"/>
              <a:pPr/>
              <a:t>15.10.2014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53E7-2213-4752-BD3D-48D6DA3B459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666604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6523-71BB-44E3-9147-7B758B41EA0A}" type="datetimeFigureOut">
              <a:rPr lang="uk-UA" smtClean="0"/>
              <a:pPr/>
              <a:t>15.10.2014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53E7-2213-4752-BD3D-48D6DA3B459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87402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6523-71BB-44E3-9147-7B758B41EA0A}" type="datetimeFigureOut">
              <a:rPr lang="uk-UA" smtClean="0"/>
              <a:pPr/>
              <a:t>15.10.2014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53E7-2213-4752-BD3D-48D6DA3B459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173166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6523-71BB-44E3-9147-7B758B41EA0A}" type="datetimeFigureOut">
              <a:rPr lang="uk-UA" smtClean="0"/>
              <a:pPr/>
              <a:t>15.10.2014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53E7-2213-4752-BD3D-48D6DA3B459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192462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B6523-71BB-44E3-9147-7B758B41EA0A}" type="datetimeFigureOut">
              <a:rPr lang="uk-UA" smtClean="0"/>
              <a:pPr/>
              <a:t>15.10.2014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B53E7-2213-4752-BD3D-48D6DA3B459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06836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34721" y="1196752"/>
            <a:ext cx="7889852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Турецьке</a:t>
            </a:r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гончарне</a:t>
            </a:r>
          </a:p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7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мистецтво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2294" y="5949280"/>
            <a:ext cx="4346896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Марченко Анна</a:t>
            </a:r>
            <a:r>
              <a:rPr lang="ru-RU" sz="4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11</a:t>
            </a:r>
            <a:endParaRPr lang="ru-RU" sz="40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1860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Гончарне мистецтво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3011" name="Содержимое 3" descr="0_11abf_665e7bd3_L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500188" y="1500188"/>
            <a:ext cx="5843587" cy="4383087"/>
          </a:xfrm>
        </p:spPr>
      </p:pic>
      <p:sp>
        <p:nvSpPr>
          <p:cNvPr id="5" name="TextBox 4"/>
          <p:cNvSpPr txBox="1"/>
          <p:nvPr/>
        </p:nvSpPr>
        <p:spPr>
          <a:xfrm>
            <a:off x="785813" y="5929313"/>
            <a:ext cx="7643812" cy="8302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400" dirty="0">
                <a:latin typeface="+mn-lt"/>
              </a:rPr>
              <a:t>Яскравість і вишуканість керамічних виробів не залишить нікого байдужими</a:t>
            </a: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8105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278606" y="260648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uk-UA" dirty="0" smtClean="0"/>
              <a:t>Гончарне мистецтво</a:t>
            </a:r>
            <a:endParaRPr lang="ru-RU" dirty="0" smtClean="0"/>
          </a:p>
        </p:txBody>
      </p:sp>
      <p:pic>
        <p:nvPicPr>
          <p:cNvPr id="45059" name="Содержимое 5" descr="assort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57250" y="1776969"/>
            <a:ext cx="5505450" cy="4125913"/>
          </a:xfrm>
        </p:spPr>
      </p:pic>
      <p:sp>
        <p:nvSpPr>
          <p:cNvPr id="7" name="TextBox 6"/>
          <p:cNvSpPr txBox="1"/>
          <p:nvPr/>
        </p:nvSpPr>
        <p:spPr>
          <a:xfrm>
            <a:off x="857250" y="5929313"/>
            <a:ext cx="7072313" cy="8302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400" dirty="0">
                <a:latin typeface="+mn-lt"/>
              </a:rPr>
              <a:t>У крамниці можна придбати гончарні вироби за мотивами кераміки з  </a:t>
            </a:r>
            <a:r>
              <a:rPr lang="uk-UA" sz="2400" dirty="0" err="1">
                <a:latin typeface="+mn-lt"/>
              </a:rPr>
              <a:t>Ізника</a:t>
            </a: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0794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39952" y="260648"/>
            <a:ext cx="4572000" cy="526297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uk-UA" sz="2400" dirty="0" smtClean="0"/>
              <a:t>В середині ХХ ст. в гончарному мистецтві Туреччини намітилося повернення до османських форм та стилів. Головні центри виробництва в наш час знаходяться в </a:t>
            </a:r>
            <a:r>
              <a:rPr lang="uk-UA" sz="2400" dirty="0" err="1" smtClean="0"/>
              <a:t>Ізніку</a:t>
            </a:r>
            <a:r>
              <a:rPr lang="uk-UA" sz="2400" dirty="0" smtClean="0"/>
              <a:t> та </a:t>
            </a:r>
            <a:r>
              <a:rPr lang="uk-UA" sz="2400" dirty="0" err="1" smtClean="0"/>
              <a:t>Кютахьє</a:t>
            </a:r>
            <a:r>
              <a:rPr lang="uk-UA" sz="2400" dirty="0" smtClean="0"/>
              <a:t>, причому в обох містах виготовляється широкий асортимент класичної, неокласичної та сучасної кераміки. І сьогодні вражає найвища якість, чистота дизайну, фарб та розмаїття цих унікальних виробів.</a:t>
            </a:r>
            <a:endParaRPr lang="uk-UA" sz="2400" dirty="0"/>
          </a:p>
        </p:txBody>
      </p:sp>
      <p:pic>
        <p:nvPicPr>
          <p:cNvPr id="5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916832"/>
            <a:ext cx="3756025" cy="4525963"/>
          </a:xfrm>
        </p:spPr>
      </p:pic>
    </p:spTree>
    <p:extLst>
      <p:ext uri="{BB962C8B-B14F-4D97-AF65-F5344CB8AC3E}">
        <p14:creationId xmlns:p14="http://schemas.microsoft.com/office/powerpoint/2010/main" xmlns="" val="3938275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171705" cy="1096094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uk-UA" dirty="0" smtClean="0"/>
              <a:t>Музей турецького гончарства</a:t>
            </a:r>
            <a:endParaRPr lang="ru-RU" dirty="0" smtClean="0"/>
          </a:p>
        </p:txBody>
      </p:sp>
      <p:pic>
        <p:nvPicPr>
          <p:cNvPr id="3075" name="Содержимое 3" descr="музей тур керамики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43608" y="1556792"/>
            <a:ext cx="6286500" cy="4714875"/>
          </a:xfrm>
        </p:spPr>
      </p:pic>
    </p:spTree>
    <p:extLst>
      <p:ext uri="{BB962C8B-B14F-4D97-AF65-F5344CB8AC3E}">
        <p14:creationId xmlns:p14="http://schemas.microsoft.com/office/powerpoint/2010/main" xmlns="" val="1437642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59832" y="18403"/>
            <a:ext cx="5814392" cy="67403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dirty="0" smtClean="0"/>
              <a:t>В </a:t>
            </a:r>
            <a:r>
              <a:rPr lang="en-US" sz="2400" dirty="0" smtClean="0"/>
              <a:t>XV </a:t>
            </a:r>
            <a:r>
              <a:rPr lang="uk-UA" sz="2400" dirty="0" smtClean="0"/>
              <a:t>ст. завдяки багатим покладам високоякісної білої глини керамічне виробництво розвивалося у м. </a:t>
            </a:r>
            <a:r>
              <a:rPr lang="uk-UA" sz="2400" dirty="0" err="1" smtClean="0"/>
              <a:t>Ізнік</a:t>
            </a:r>
            <a:r>
              <a:rPr lang="uk-UA" sz="2400" dirty="0" smtClean="0"/>
              <a:t> (</a:t>
            </a:r>
            <a:r>
              <a:rPr lang="uk-UA" sz="2400" dirty="0" err="1" smtClean="0"/>
              <a:t>Нікея</a:t>
            </a:r>
            <a:r>
              <a:rPr lang="uk-UA" sz="2400" dirty="0" smtClean="0"/>
              <a:t>), що знаходилось поблизу столиці Стамбула. Кераміка </a:t>
            </a:r>
            <a:r>
              <a:rPr lang="uk-UA" sz="2400" dirty="0" err="1" smtClean="0"/>
              <a:t>Ізніка</a:t>
            </a:r>
            <a:r>
              <a:rPr lang="uk-UA" sz="2400" dirty="0" smtClean="0"/>
              <a:t> виготовлялася зі світлої глини, оздоблювалась </a:t>
            </a:r>
            <a:r>
              <a:rPr lang="uk-UA" sz="2400" dirty="0" err="1" smtClean="0"/>
              <a:t>підглазурним</a:t>
            </a:r>
            <a:r>
              <a:rPr lang="uk-UA" sz="2400" dirty="0" smtClean="0"/>
              <a:t> розписом кобальтом. Розписи цієї кераміки дуже вишукані, орнаментика включає рослинні мотиви, серед яких основне місце належить квітам з заокругленими пелюстками, в’юнким стеблам з дрібним листям та завитками, а також традиційним арабескам. Серед рослинних мотивів переважає квітка лотоса. Вплив китайської культури виявляється у поширенні мотиву «китайські хмари» (стилізована </a:t>
            </a:r>
            <a:r>
              <a:rPr lang="uk-UA" sz="2400" dirty="0" err="1" smtClean="0"/>
              <a:t>петлеподібна</a:t>
            </a:r>
            <a:r>
              <a:rPr lang="uk-UA" sz="2400" dirty="0" smtClean="0"/>
              <a:t> фігура).</a:t>
            </a:r>
            <a:endParaRPr lang="uk-UA" sz="2400" dirty="0"/>
          </a:p>
        </p:txBody>
      </p:sp>
      <p:pic>
        <p:nvPicPr>
          <p:cNvPr id="5" name="Рисунок 3" descr="082067f131591f1ab6d1573ea0854e1d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03"/>
            <a:ext cx="2674615" cy="43712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4" descr="082085e2bce17c6627d5ec35e52e91e6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43438"/>
            <a:ext cx="2314575" cy="22145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1503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95936" y="188640"/>
            <a:ext cx="4572000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uk-UA" sz="2400" dirty="0" smtClean="0"/>
              <a:t>В </a:t>
            </a:r>
            <a:r>
              <a:rPr lang="en-US" sz="2400" dirty="0" smtClean="0"/>
              <a:t>XV</a:t>
            </a:r>
            <a:r>
              <a:rPr lang="uk-UA" sz="2400" dirty="0" smtClean="0"/>
              <a:t>І ст. поряд з цими мотивами, </a:t>
            </a:r>
            <a:r>
              <a:rPr lang="uk-UA" sz="2400" dirty="0" err="1" smtClean="0"/>
              <a:t>ізнікські</a:t>
            </a:r>
            <a:r>
              <a:rPr lang="uk-UA" sz="2400" dirty="0" smtClean="0"/>
              <a:t> майстри починають декорувати вироби своєрідним мотивом з тонких синіх або темно-зелених стебел з дрібними листками, квітками у вигляді зірочок та завитками, що розташовуються на поверхні посудин правильними спіралями. Поступово в розписах з’являється бірюзовий, оливково-зелений, коричнювато-фіолетовий кольори та чорний (для контуру малюнку).</a:t>
            </a:r>
            <a:endParaRPr lang="uk-UA" sz="2400" dirty="0"/>
          </a:p>
        </p:txBody>
      </p:sp>
      <p:pic>
        <p:nvPicPr>
          <p:cNvPr id="6" name="Рисунок 5" descr="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41" y="1412776"/>
            <a:ext cx="3822700" cy="5095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08113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8203d1779dda9341c3f1a6dd1f3646d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6832"/>
            <a:ext cx="2786062" cy="2786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082066574ebeabf7f390a60d284852c6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371" y="4263519"/>
            <a:ext cx="2313195" cy="23131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4" descr="t39r3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86832"/>
            <a:ext cx="5264150" cy="39766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78423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79912" y="116632"/>
            <a:ext cx="5004048" cy="63709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dirty="0" smtClean="0"/>
              <a:t>В середині </a:t>
            </a:r>
            <a:r>
              <a:rPr lang="en-US" sz="2400" dirty="0" smtClean="0"/>
              <a:t>XV</a:t>
            </a:r>
            <a:r>
              <a:rPr lang="uk-UA" sz="2400" dirty="0" smtClean="0"/>
              <a:t>І ст. остаточно складаються специфічні риси декоративного оздоблення турецької кераміки. Його основу складає багата рослинна орнаментика, характерна для всього турецького мистецтва. Це пояснюється впливом мусульманської релігії Улюбленими елементами розпису стають квіти — тюльпани, гвоздики, рози, гіацинти, квіти персику, груші, іноді — іриси. Улюблений мотив — тюльпан, що вважався священною квіткою. Ідеальні квіти повинні були бути червоним та </a:t>
            </a:r>
            <a:r>
              <a:rPr lang="uk-UA" sz="2400" dirty="0" err="1" smtClean="0"/>
              <a:t>кінжалоподібної</a:t>
            </a:r>
            <a:r>
              <a:rPr lang="uk-UA" sz="2400" dirty="0" smtClean="0"/>
              <a:t> форми.</a:t>
            </a:r>
            <a:endParaRPr lang="uk-UA" sz="2400" dirty="0"/>
          </a:p>
        </p:txBody>
      </p:sp>
      <p:pic>
        <p:nvPicPr>
          <p:cNvPr id="7" name="Рисунок 3" descr="0_11abd_a379a007_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033" y="3562681"/>
            <a:ext cx="3610094" cy="2707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3" descr="s320x240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254" y="548680"/>
            <a:ext cx="3424275" cy="2568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62961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0648"/>
            <a:ext cx="4786313" cy="3589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0" descr="t37r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3841750" cy="5000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49502" y="4009010"/>
            <a:ext cx="3622898" cy="27144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693794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uk-UA" dirty="0" smtClean="0"/>
              <a:t>Гончарне мистецтво</a:t>
            </a:r>
            <a:endParaRPr lang="ru-RU" dirty="0" smtClean="0"/>
          </a:p>
        </p:txBody>
      </p:sp>
      <p:pic>
        <p:nvPicPr>
          <p:cNvPr id="41987" name="Содержимое 3" descr="0_11ac2_b9cc7ae2_L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14500" y="1571625"/>
            <a:ext cx="5748338" cy="4311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071563" y="6000750"/>
            <a:ext cx="7072312" cy="4619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400" dirty="0">
                <a:latin typeface="+mn-lt"/>
              </a:rPr>
              <a:t>Синьо-білі мотиви </a:t>
            </a:r>
            <a:r>
              <a:rPr lang="uk-UA" sz="2400" dirty="0" err="1">
                <a:latin typeface="+mn-lt"/>
              </a:rPr>
              <a:t>Ізника</a:t>
            </a:r>
            <a:r>
              <a:rPr lang="uk-UA" sz="2400" dirty="0">
                <a:latin typeface="+mn-lt"/>
              </a:rPr>
              <a:t> періоду Османської імперії</a:t>
            </a: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9462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395536" y="14001"/>
            <a:ext cx="8229600" cy="11430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Гончарне мистецтво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4035" name="Содержимое 3" descr="13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-35559" y="3039070"/>
            <a:ext cx="5064937" cy="3796062"/>
          </a:xfrm>
        </p:spPr>
      </p:pic>
      <p:sp>
        <p:nvSpPr>
          <p:cNvPr id="2" name="Прямоугольник 1"/>
          <p:cNvSpPr/>
          <p:nvPr/>
        </p:nvSpPr>
        <p:spPr>
          <a:xfrm>
            <a:off x="5220072" y="1196752"/>
            <a:ext cx="3927973" cy="526297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dirty="0" smtClean="0"/>
              <a:t>Розпис виконували рідкими фарбами. Для посилення чіткості малюнку його обводили чорним, рідше — темно-зеленим чи синім контуром. Для закріплення фарб та зміцнення виробу, після нанесення малюнку він покривався свинцевою безбарвною глазур’ю.</a:t>
            </a:r>
            <a:endParaRPr lang="uk-UA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254632"/>
            <a:ext cx="4572000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uk-UA" sz="2400" dirty="0" smtClean="0"/>
              <a:t>Кераміка виготовлялась з добре обробленої світлої глини, що після випалу покривалася ангобом.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xmlns="" val="1908980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956123" y="449449"/>
            <a:ext cx="3942184" cy="5940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chemeClr val="tx1"/>
                </a:solidFill>
              </a:rPr>
              <a:t>В </a:t>
            </a:r>
            <a:r>
              <a:rPr lang="en-US" sz="2000" dirty="0" smtClean="0">
                <a:solidFill>
                  <a:schemeClr val="tx1"/>
                </a:solidFill>
              </a:rPr>
              <a:t>XV</a:t>
            </a:r>
            <a:r>
              <a:rPr lang="uk-UA" sz="2000" dirty="0" smtClean="0">
                <a:solidFill>
                  <a:schemeClr val="tx1"/>
                </a:solidFill>
              </a:rPr>
              <a:t>І ст. на виробах все частіше з’являються зображення живих істот та людей. На кружках, вазах, чашах малюють зайців, оленів, ланей, собак, левів, барсів, качок, </a:t>
            </a:r>
            <a:r>
              <a:rPr lang="uk-UA" sz="2000" dirty="0" err="1" smtClean="0">
                <a:solidFill>
                  <a:schemeClr val="tx1"/>
                </a:solidFill>
              </a:rPr>
              <a:t>павлінів</a:t>
            </a:r>
            <a:r>
              <a:rPr lang="uk-UA" sz="2000" dirty="0" smtClean="0">
                <a:solidFill>
                  <a:schemeClr val="tx1"/>
                </a:solidFill>
              </a:rPr>
              <a:t> та інших птахів, риб, а також фантастичних істот (драконів). Поява фігурних сюжетів свідчить про те, що мусульманська релігія не змогла повністю придушити свободу творчості художників. В </a:t>
            </a:r>
            <a:r>
              <a:rPr lang="en-US" sz="2000" dirty="0" smtClean="0">
                <a:solidFill>
                  <a:schemeClr val="tx1"/>
                </a:solidFill>
              </a:rPr>
              <a:t>XV</a:t>
            </a:r>
            <a:r>
              <a:rPr lang="uk-UA" sz="2000" dirty="0" smtClean="0">
                <a:solidFill>
                  <a:schemeClr val="tx1"/>
                </a:solidFill>
              </a:rPr>
              <a:t>ІІ ст. новаторством в декоративному оздобленні кераміки стає золочення, що виконувалось шляхом накладення чи нанесення на глазуровану поверхню розчину з дрібно розтертим золотом та передбачало подальший випал</a:t>
            </a:r>
            <a:r>
              <a:rPr lang="uk-UA" sz="2000" dirty="0" smtClean="0"/>
              <a:t>.</a:t>
            </a:r>
            <a:endParaRPr lang="uk-UA" sz="2000" dirty="0"/>
          </a:p>
        </p:txBody>
      </p:sp>
      <p:pic>
        <p:nvPicPr>
          <p:cNvPr id="7" name="Рисунок 3" descr="28937740_Ahmed_III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3985026" cy="6081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29804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484</Words>
  <Application>Microsoft Office PowerPoint</Application>
  <PresentationFormat>Экран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Гончарне мистецтво</vt:lpstr>
      <vt:lpstr>Гончарне мистецтво</vt:lpstr>
      <vt:lpstr>Слайд 9</vt:lpstr>
      <vt:lpstr>Гончарне мистецтво</vt:lpstr>
      <vt:lpstr>Гончарне мистецтво</vt:lpstr>
      <vt:lpstr>Слайд 12</vt:lpstr>
      <vt:lpstr>Музей турецького гончарства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Інна</dc:creator>
  <cp:lastModifiedBy>X</cp:lastModifiedBy>
  <cp:revision>9</cp:revision>
  <dcterms:created xsi:type="dcterms:W3CDTF">2012-11-15T19:33:32Z</dcterms:created>
  <dcterms:modified xsi:type="dcterms:W3CDTF">2014-10-15T18:04:12Z</dcterms:modified>
</cp:coreProperties>
</file>