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4DBE-1606-4152-9411-408535B362B5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969-35EE-47A7-B81F-3CFD0332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1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4DBE-1606-4152-9411-408535B362B5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969-35EE-47A7-B81F-3CFD0332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5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4DBE-1606-4152-9411-408535B362B5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969-35EE-47A7-B81F-3CFD0332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3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4DBE-1606-4152-9411-408535B362B5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969-35EE-47A7-B81F-3CFD0332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5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4DBE-1606-4152-9411-408535B362B5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969-35EE-47A7-B81F-3CFD0332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84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4DBE-1606-4152-9411-408535B362B5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969-35EE-47A7-B81F-3CFD0332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0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4DBE-1606-4152-9411-408535B362B5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969-35EE-47A7-B81F-3CFD0332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3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4DBE-1606-4152-9411-408535B362B5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969-35EE-47A7-B81F-3CFD0332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8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4DBE-1606-4152-9411-408535B362B5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969-35EE-47A7-B81F-3CFD0332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4DBE-1606-4152-9411-408535B362B5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969-35EE-47A7-B81F-3CFD0332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1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4DBE-1606-4152-9411-408535B362B5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969-35EE-47A7-B81F-3CFD0332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68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14DBE-1606-4152-9411-408535B362B5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A969-35EE-47A7-B81F-3CFD0332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57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2505" y="5105400"/>
            <a:ext cx="6400800" cy="1752600"/>
          </a:xfrm>
        </p:spPr>
        <p:txBody>
          <a:bodyPr/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ученица 11-А класса</a:t>
            </a:r>
          </a:p>
          <a:p>
            <a:r>
              <a:rPr lang="ru-RU" dirty="0" err="1" smtClean="0"/>
              <a:t>Кобец</a:t>
            </a:r>
            <a:r>
              <a:rPr lang="ru-RU" dirty="0" smtClean="0"/>
              <a:t> Варвара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1276921">
            <a:off x="1180631" y="3005040"/>
            <a:ext cx="7771560" cy="120032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dirty="0" smtClean="0">
                <a:ln w="57150"/>
                <a:solidFill>
                  <a:schemeClr val="bg1">
                    <a:shade val="50000"/>
                  </a:schemeClr>
                </a:solidFill>
              </a:rPr>
              <a:t>КИНОИСКУССТВО</a:t>
            </a:r>
            <a:endParaRPr lang="ru-RU" sz="7200" b="1" dirty="0">
              <a:ln w="5715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Во второй половине 60-х гг. па­фос романтической революционно­сти стал отходить в прошлое.</a:t>
            </a:r>
          </a:p>
          <a:p>
            <a:pPr marL="0" indent="0" algn="ctr">
              <a:buNone/>
            </a:pPr>
            <a:r>
              <a:rPr lang="ru-RU" b="1" dirty="0"/>
              <a:t>Наступили скучные, но относитель­но спокойные времена. Кинемато­граф отреагировал на изменение об­щественного климата с необычайной оперативностью. Уже в начале 70-х </a:t>
            </a:r>
            <a:r>
              <a:rPr lang="en-US" b="1" cap="small" dirty="0"/>
              <a:t>it</a:t>
            </a:r>
            <a:r>
              <a:rPr lang="ru-RU" b="1" cap="small" dirty="0"/>
              <a:t>. </a:t>
            </a:r>
            <a:r>
              <a:rPr lang="ru-RU" b="1" dirty="0"/>
              <a:t>отечественные фильмы поменяли свою интонацию. Отныне режиссё­рам приходилось сдерживать свой темперамент. В период так называ­емого застоя в почёте — неопреде­лённость и недосказанность. На сме­ну пафосу и прямому высказыванию приходят подтекст, нюансы, полуто­на. Государственная машина — на распутье, а человек — в недоумении, словом, всё как в «Неоконченной пьесе для механического пианино», одной из ключевых картин 70-х гг.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76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3" y="1453877"/>
            <a:ext cx="7475622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5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2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3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666" y="332656"/>
            <a:ext cx="9144000" cy="612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 smtClean="0"/>
              <a:t>К началу 1950-х развитие тоталитарной системы и появление «теории бесконфликтности» в идеологии социалистического реализма привели к упадку киноискусства в СССР, а установка на производство небольшого числа фильмов, но художественно совершенных (в соцреалистическом понимании этого слова), – к почти полному прекращению кинопроизводства.</a:t>
            </a:r>
            <a:endParaRPr lang="ru-RU" sz="2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45182"/>
            <a:ext cx="6768752" cy="4378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57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4320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П</a:t>
            </a:r>
            <a:r>
              <a:rPr lang="ru-RU" sz="2200" b="1" dirty="0" smtClean="0"/>
              <a:t>осле смерти Сталина в 1953 производство стало постепенно восстанавливаться, то для возрождения искусства потребовалась связанная с XX съездом КПСС 1956 «оттепель», в ходе которой советское кино достигло расцвета, отчасти сравнимого с периодом 1920-х.</a:t>
            </a:r>
            <a:endParaRPr lang="ru-RU" sz="2200" b="1" dirty="0"/>
          </a:p>
        </p:txBody>
      </p:sp>
      <p:pic>
        <p:nvPicPr>
          <p:cNvPr id="1026" name="Picture 2" descr="&amp;Icy;. &amp;Scy;&amp;tcy;&amp;acy;&amp;lcy;&amp;icy;&amp;ncy;. &amp;Fcy;&amp;acy;&amp;kcy;&amp;tcy;&amp;ycy; - Sozium - &amp;Scy;&amp;ocy;&amp;ocy;&amp;bcy;&amp;shchcy;&amp;iecy;&amp;scy;&amp;tcy;&amp;vcy;&amp;acy; &amp;icy; &amp;rcy;&amp;acy;&amp;zcy;&amp;vcy;&amp;lcy;&amp;iecy;&amp;chcy;&amp;iecy;&amp;ncy;&amp;icy;&amp;yacy; - Ossb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88" y="3399969"/>
            <a:ext cx="4169804" cy="3312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Gcy;&amp;ocy;&amp;gcy;&amp;ocy;&amp;lcy;&amp;softcy;.&amp;rcy;&amp;ucy;::&amp;Kcy;&amp;ncy;&amp;icy;&amp;g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88" y="260648"/>
            <a:ext cx="4169804" cy="2764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Vcy; &amp;Ucy;&amp;kcy;&amp;rcy;&amp;acy;&amp;icy;&amp;ncy;&amp;iecy; &amp;scy;&amp;tcy;&amp;acy;&amp;rcy;&amp;tcy;&amp;ocy;&amp;vcy;&amp;acy;&amp;lcy; &amp;mcy;&amp;iecy;&amp;scy;&amp;yacy;&amp;tscy; &amp;fcy;&amp;rcy;&amp;acy;&amp;ncy;&amp;tscy;&amp;ucy;&amp;zcy;&amp;scy;&amp;kcy;&amp;ocy;&amp;gcy;&amp;ocy; &amp;dcy;&amp;ocy;&amp;kcy;&amp;ucy;&amp;mcy;&amp;iecy;&amp;ncy;&amp;tcy;&amp;acy;&amp;lcy;&amp;softcy;&amp;ncy;&amp;ocy;&amp;gcy;&amp;ocy; &amp;kcy;&amp;icy;&amp;ncy;&amp;ocy; 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6" y="4020433"/>
            <a:ext cx="4032412" cy="2692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685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332656"/>
            <a:ext cx="4139952" cy="68535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Наиболее значительный фильм ранней оттепели – </a:t>
            </a:r>
            <a:r>
              <a:rPr lang="ru-RU" b="1" i="1" dirty="0" smtClean="0"/>
              <a:t>Летят журавли</a:t>
            </a:r>
            <a:r>
              <a:rPr lang="ru-RU" b="1" dirty="0" smtClean="0"/>
              <a:t> (по пьесе Виктора Розова </a:t>
            </a:r>
            <a:r>
              <a:rPr lang="ru-RU" b="1" i="1" dirty="0" smtClean="0"/>
              <a:t>Вечно живые</a:t>
            </a:r>
            <a:r>
              <a:rPr lang="ru-RU" b="1" dirty="0" smtClean="0"/>
              <a:t>, 1957), снятый начинавшим еще в немом кино режиссером Михаилом </a:t>
            </a:r>
            <a:r>
              <a:rPr lang="ru-RU" b="1" dirty="0" err="1" smtClean="0"/>
              <a:t>Калатозовым</a:t>
            </a:r>
            <a:r>
              <a:rPr lang="ru-RU" b="1" dirty="0" smtClean="0"/>
              <a:t> и оператором Сергеем </a:t>
            </a:r>
            <a:r>
              <a:rPr lang="ru-RU" b="1" dirty="0" err="1" smtClean="0"/>
              <a:t>Урусевским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198616" cy="6251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59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2" y="3789040"/>
            <a:ext cx="9144000" cy="30940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 smtClean="0"/>
              <a:t> В этом фильме трагедия уничтоженной войной любви раскрывалась с помощью психологически </a:t>
            </a:r>
            <a:r>
              <a:rPr lang="ru-RU" sz="2200" b="1" dirty="0" err="1" smtClean="0"/>
              <a:t>гиперактивного</a:t>
            </a:r>
            <a:r>
              <a:rPr lang="ru-RU" sz="2200" b="1" dirty="0" smtClean="0"/>
              <a:t> изображения: четкого, иногда </a:t>
            </a:r>
            <a:r>
              <a:rPr lang="ru-RU" sz="2200" b="1" dirty="0" err="1" smtClean="0"/>
              <a:t>графичного</a:t>
            </a:r>
            <a:r>
              <a:rPr lang="ru-RU" sz="2200" b="1" dirty="0" smtClean="0"/>
              <a:t> его рисунка, нервного контрастного освещения в павильонных сценах, использования искажающей перспективу </a:t>
            </a:r>
            <a:r>
              <a:rPr lang="ru-RU" sz="2200" b="1" dirty="0" err="1" smtClean="0"/>
              <a:t>сверхширокоугольной</a:t>
            </a:r>
            <a:r>
              <a:rPr lang="ru-RU" sz="2200" b="1" dirty="0" smtClean="0"/>
              <a:t> оптики в сочетании с камерой, крайне подвижной как в горизонтальном, так и в вертикальном направлении (применялись и съемки с рук – за несколько лет до того, как их ввели в широкий обиход режиссеры Новой волны).</a:t>
            </a:r>
          </a:p>
          <a:p>
            <a:endParaRPr lang="ru-RU" dirty="0"/>
          </a:p>
        </p:txBody>
      </p:sp>
      <p:pic>
        <p:nvPicPr>
          <p:cNvPr id="2050" name="Picture 2" descr="&amp;Scy;&amp;tcy;&amp;acy;&amp;rcy;&amp;ocy;&amp;iecy; &amp;kcy;&amp;icy;&amp;ncy;&amp;ocy; - &amp;Scy;&amp;tcy;&amp;rcy;&amp;acy;&amp;ncy;&amp;icy;&amp;tscy;&amp;acy; 2 - &amp;Fcy;&amp;ocy;&amp;rcy;&amp;ucy;&amp;m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8"/>
            <a:ext cx="4680520" cy="3423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Scy;&amp;kcy;&amp;ocy;&amp;rcy;&amp;bcy;&amp;icy;&amp;mcy;. - &amp;Scy;&amp;tcy;&amp;rcy;&amp;acy;&amp;ncy;&amp;icy;&amp;tscy;&amp;acy; 22 - &amp;Kcy;&amp;scy;&amp;tcy;&amp;ocy;&amp;vcy;&amp;scy;&amp;kcy;&amp;icy;&amp;jcy; &amp;gcy;&amp;ocy;&amp;rcy;&amp;ocy;&amp;dcy;&amp;scy;&amp;kcy;&amp;ocy;&amp;jcy; &amp;fcy;&amp;ocy;&amp;rcy;&amp;ucy;&amp;m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r="12159"/>
          <a:stretch/>
        </p:blipFill>
        <p:spPr bwMode="auto">
          <a:xfrm>
            <a:off x="5364088" y="198356"/>
            <a:ext cx="3420283" cy="3423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699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288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 smtClean="0"/>
              <a:t>Несмотря на заметное смягчение режима, советские кинематографисты были практически лишены возможности прямо говорить об актуальных проблемах. Поэтому для искреннего высказывания о серьезных вопросах приходилось обращаться к политически нейтральным темам, среди которых одной из наиболее подходящих была военная тематика – сама по себе достаточно экзистенциальная и важная для национального самосознания.</a:t>
            </a:r>
            <a:endParaRPr lang="ru-RU" sz="2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04" y="2893899"/>
            <a:ext cx="4908376" cy="3259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1" y="3861048"/>
            <a:ext cx="4191936" cy="2728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5251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5400600" cy="6912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Героями всё чаще становились молодые люди, которым свойствен­на верность романтическим идеа­лам и тяга к демократическому пре­образованию общества. Молодые актёры — В. Тихонов, Н. Рыбников, Н. Михалков </a:t>
            </a:r>
          </a:p>
        </p:txBody>
      </p:sp>
      <p:pic>
        <p:nvPicPr>
          <p:cNvPr id="3074" name="Picture 2" descr="&amp;Ucy;&amp;shcy;&amp;iecy;&amp;lcy; &amp;icy;&amp;zcy; &amp;zhcy;&amp;icy;&amp;zcy;&amp;ncy;&amp;icy; &amp;vcy;&amp;iecy;&amp;lcy;&amp;icy;&amp;kcy;&amp;icy;&amp;jcy; &amp;acy;&amp;kcy;&amp;tcy;&amp;iecy;&amp;rcy; &amp;Vcy;&amp;yacy;&amp;chcy;&amp;iecy;&amp;scy;&amp;lcy;&amp;acy;&amp;vcy; &amp;Tcy;&amp;icy;&amp;khcy;&amp;ocy;&amp;ncy;&amp;ocy;&amp;v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25025"/>
            <a:ext cx="2448272" cy="3599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amp;Ncy;&amp;icy;&amp;kcy;&amp;ocy;&amp;lcy;&amp;acy;&amp;jcy; &amp;Rcy;&amp;ycy;&amp;bcy;&amp;ncy;&amp;icy;&amp;kcy;&amp;ocy;&amp;vcy; (Nikolay Rybnikov) - &amp;fcy;&amp;ocy;&amp;tcy;&amp;ocy;&amp;gcy;&amp;rcy;&amp;acy;&amp;fcy;&amp;icy;&amp;icy; - &amp;scy;&amp;ocy;&amp;vcy;&amp;iecy;&amp;tcy;&amp;scy;&amp;kcy;&amp;icy;&amp;iecy; &amp;acy;&amp;kcy;&amp;tcy;&amp;iecy;&amp;rcy;&amp;ycy; - &amp;Kcy;&amp;icy;&amp;ncy;&amp;ocy;-&amp;Tcy;&amp;iecy;&amp;acy;&amp;tcy;&amp;rcy;.&amp;Rcy;&amp;U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2025"/>
            <a:ext cx="4248471" cy="3186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&amp;Fcy;&amp;ocy;&amp;tcy;&amp;ocy; &amp;Ncy;&amp;icy;&amp;kcy;&amp;icy;&amp;tcy;&amp;acy; &amp;Mcy;&amp;icy;&amp;khcy;&amp;acy;&amp;lcy;&amp;kcy;&amp;ocy;&amp;v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80" y="272246"/>
            <a:ext cx="3226882" cy="3054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95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280" y="33916"/>
            <a:ext cx="914927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/>
              <a:t>Комедии постепенно становились лиричнее, смех — непосредствен­нее, оптимизм — искреннее. Три ко­медии: «Верные друзья» (1954 г., ре­жиссёр М. </a:t>
            </a:r>
            <a:r>
              <a:rPr lang="ru-RU" sz="2200" b="1" dirty="0" err="1"/>
              <a:t>Калатозов</a:t>
            </a:r>
            <a:r>
              <a:rPr lang="ru-RU" sz="2200" b="1" dirty="0"/>
              <a:t>), «Солдат Иван Бровкин» (1955 г., режиссёр И. </a:t>
            </a:r>
            <a:r>
              <a:rPr lang="ru-RU" sz="2200" b="1" dirty="0" err="1"/>
              <a:t>Лукинский</a:t>
            </a:r>
            <a:r>
              <a:rPr lang="ru-RU" sz="2200" b="1" dirty="0"/>
              <a:t>) и «Девчата» (1962 г., режис­сёр Ю. </a:t>
            </a:r>
            <a:r>
              <a:rPr lang="ru-RU" sz="2200" b="1" dirty="0" err="1"/>
              <a:t>Чулюкин</a:t>
            </a:r>
            <a:r>
              <a:rPr lang="ru-RU" sz="2200" b="1" dirty="0"/>
              <a:t>) — пользовались всенародным успехом. В художест­венные фильмы вплеталась и изряд­ная доля сатиры. Эльдар Рязанов в своих комедиях тяготел к социаль­ному гротеску и едкой сатире.</a:t>
            </a:r>
          </a:p>
        </p:txBody>
      </p:sp>
      <p:pic>
        <p:nvPicPr>
          <p:cNvPr id="4098" name="Picture 2" descr="&amp;Kcy; &amp;scy;&amp;tcy;&amp;acy;&amp;tcy;&amp;softcy;&amp;iecy;. &amp;Ncy;&amp;acy;&amp;dcy;&amp;iecy;&amp;zhcy;&amp;dcy;&amp;acy; &amp;Rcy;&amp;ucy;&amp;mcy;&amp;yacy;&amp;ncy;&amp;tscy;&amp;iecy;&amp;vcy;&amp;acy; &amp;vcy; &amp;rcy;&amp;ocy;&amp;lcy;&amp;icy; &amp;Tcy;&amp;ocy;&amp;scy;&amp;icy; &amp;vcy; &amp;fcy;&amp;icy;&amp;lcy;&amp;softcy;&amp;mcy;&amp;iecy; &amp;Dcy;&amp;iecy;&amp;vcy;&amp;chcy;&amp;acy;&amp;tcy;&amp;acy;, 19. - 27 &amp;Fcy;&amp;iecy;&amp;vcy;&amp;rcy;&amp;acy;&amp;lcy;&amp;yacy; 2014 - Blog - Daoprod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6" y="2647068"/>
            <a:ext cx="4344417" cy="369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&amp;Scy;&amp;ocy;&amp;lcy;&amp;dcy;&amp;acy;&amp;tcy; &amp;Icy;&amp;vcy;&amp;acy;&amp;ncy; &amp;Bcy;&amp;rcy;&amp;ocy;&amp;vcy;&amp;kcy;&amp;icy;&amp;ncy; / 1955 / &amp;Rcy;&amp;Ucy; / DVDRip - &amp;Scy;&amp;kcy;&amp;acy;&amp;chcy;&amp;acy;&amp;tcy;&amp;softcy; &amp;tcy;&amp;ocy;&amp;rcy;&amp;rcy;&amp;iecy;&amp;ncy;&amp;tcy; - &amp;Tcy;&amp;rcy;&amp;iecy;&amp;kcy;&amp;iecy;&amp;rcy; - HD-NET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05660"/>
            <a:ext cx="4752528" cy="35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24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359" y="260648"/>
            <a:ext cx="4303327" cy="6597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/>
              <a:t>Юмор Леонида Гайдая более де­мократичен. Эксцентрика его ко­роткометражек — «Пёс Барбос и необычайный кросс» (1961 г.) и «Са­могонщики» (1962 г.) — отсылает к немой комической американца Мака </a:t>
            </a:r>
            <a:r>
              <a:rPr lang="ru-RU" sz="2200" b="1" dirty="0" err="1"/>
              <a:t>Сеннетта</a:t>
            </a:r>
            <a:r>
              <a:rPr lang="ru-RU" sz="2200" b="1" dirty="0"/>
              <a:t>, коронным приёмом кото­рого была безумная, плохо мотиви­рованная погоня. Гайдай — сатирик. Но в отличие от Рязанова сатира у него на втором плане; на первом же оказываются «заводные» персонажи, предметы, используемые не по назна­чению.</a:t>
            </a:r>
          </a:p>
        </p:txBody>
      </p:sp>
      <p:pic>
        <p:nvPicPr>
          <p:cNvPr id="5122" name="Picture 2" descr="&amp;Dcy;&amp;ocy;&amp;mcy;&amp;acy;&amp;shcy;&amp;ncy;&amp;iecy;&amp;iecy; &amp;vcy;&amp;icy;&amp;ncy;&amp;ocy;&amp;gcy;&amp;rcy;&amp;acy;&amp;dcy;&amp;ncy;&amp;ocy;&amp;iecy; &amp;vcy;&amp;icy;&amp;ncy;&amp;ocy; * forum.durdom.in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91" y="77523"/>
            <a:ext cx="4536504" cy="331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&amp;Scy;&amp;acy;&amp;mcy;&amp;ocy;&amp;gcy;&amp;ocy;&amp;ncy;&amp;shchcy;&amp;icy;&amp;kcy;&amp;icy;. &amp;Pcy;&amp;iecy;&amp;scy; &amp;Bcy;&amp;acy;&amp;rcy;&amp;bcy;&amp;ocy;&amp;scy; &amp;icy; &amp;ncy;&amp;iecy;&amp;ocy;&amp;bcy;&amp;ycy;&amp;chcy;&amp;ncy;&amp;ycy;&amp;jcy; &amp;kcy;&amp;rcy;&amp;ocy;&amp;scy;&amp;scy;. (1961) BDRip 720p &quot; DSVLoad - &amp;tcy;&amp;ocy;&amp;rcy;&amp;rcy;&amp;iecy;&amp;ncy;&amp;tcy; &amp;tcy;&amp;rcy;&amp;iecy;&amp;kcy;&amp;iecy;&amp;rcy; &amp;dcy;&amp;lcy;&amp;yacy; &amp;vcy;&amp;scy;&amp;iecy;&amp;khcy;: &amp;ncy;&amp;ocy;&amp;vcy;&amp;icy;&amp;ncy;&amp;kcy;&amp;icy; &amp;fcy;&amp;icy;&amp;lcy;&amp;softcy;&amp;mcy;&amp;ocy;&amp;vcy;, &amp;icy;&amp;gcy;&amp;rcy;&amp;ycy;, &amp;mcy;&amp;ucy;&amp;zcy;&amp;ycy;&amp;kcy;&amp;acy;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68" y="3562275"/>
            <a:ext cx="4155349" cy="31395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800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553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Варя</dc:creator>
  <cp:lastModifiedBy>Варя</cp:lastModifiedBy>
  <cp:revision>10</cp:revision>
  <dcterms:created xsi:type="dcterms:W3CDTF">2014-12-23T16:55:24Z</dcterms:created>
  <dcterms:modified xsi:type="dcterms:W3CDTF">2014-12-23T20:20:50Z</dcterms:modified>
</cp:coreProperties>
</file>