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1"/>
  </p:notesMasterIdLst>
  <p:sldIdLst>
    <p:sldId id="256" r:id="rId2"/>
    <p:sldId id="257" r:id="rId3"/>
    <p:sldId id="258" r:id="rId4"/>
    <p:sldId id="259" r:id="rId5"/>
    <p:sldId id="260" r:id="rId6"/>
    <p:sldId id="262" r:id="rId7"/>
    <p:sldId id="263" r:id="rId8"/>
    <p:sldId id="264" r:id="rId9"/>
    <p:sldId id="26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1398" autoAdjust="0"/>
  </p:normalViewPr>
  <p:slideViewPr>
    <p:cSldViewPr>
      <p:cViewPr varScale="1">
        <p:scale>
          <a:sx n="66" d="100"/>
          <a:sy n="66" d="100"/>
        </p:scale>
        <p:origin x="-94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F34925-D133-4798-AA72-04FE9D6EBEF0}" type="datetimeFigureOut">
              <a:rPr lang="ru-RU" smtClean="0"/>
              <a:t>29.03.2015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7CA3D2-FC11-4BF9-A0CC-408E3A400F76}"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B0F1D07-C030-45C3-BA91-C3C0F1DB6442}" type="datetimeFigureOut">
              <a:rPr lang="ru-RU" smtClean="0"/>
              <a:t>29.03.2015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CD63AB01-110C-41E4-8087-0DF7A4FA09B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B0F1D07-C030-45C3-BA91-C3C0F1DB6442}"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63AB01-110C-41E4-8087-0DF7A4FA09B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B0F1D07-C030-45C3-BA91-C3C0F1DB6442}"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63AB01-110C-41E4-8087-0DF7A4FA09B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B0F1D07-C030-45C3-BA91-C3C0F1DB6442}" type="datetimeFigureOut">
              <a:rPr lang="ru-RU" smtClean="0"/>
              <a:t>29.03.2015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CD63AB01-110C-41E4-8087-0DF7A4FA09B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B0F1D07-C030-45C3-BA91-C3C0F1DB6442}" type="datetimeFigureOut">
              <a:rPr lang="ru-RU" smtClean="0"/>
              <a:t>29.03.2015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CD63AB01-110C-41E4-8087-0DF7A4FA09B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B0F1D07-C030-45C3-BA91-C3C0F1DB6442}" type="datetimeFigureOut">
              <a:rPr lang="ru-RU" smtClean="0"/>
              <a:t>29.03.2015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D63AB01-110C-41E4-8087-0DF7A4FA09B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B0F1D07-C030-45C3-BA91-C3C0F1DB6442}" type="datetimeFigureOut">
              <a:rPr lang="ru-RU" smtClean="0"/>
              <a:t>29.03.2015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CD63AB01-110C-41E4-8087-0DF7A4FA09B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B0F1D07-C030-45C3-BA91-C3C0F1DB6442}" type="datetimeFigureOut">
              <a:rPr lang="ru-RU" smtClean="0"/>
              <a:t>29.03.2015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63AB01-110C-41E4-8087-0DF7A4FA09B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B0F1D07-C030-45C3-BA91-C3C0F1DB6442}" type="datetimeFigureOut">
              <a:rPr lang="ru-RU" smtClean="0"/>
              <a:t>29.03.2015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63AB01-110C-41E4-8087-0DF7A4FA09B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B0F1D07-C030-45C3-BA91-C3C0F1DB6442}" type="datetimeFigureOut">
              <a:rPr lang="ru-RU" smtClean="0"/>
              <a:t>29.03.2015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63AB01-110C-41E4-8087-0DF7A4FA09B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B0F1D07-C030-45C3-BA91-C3C0F1DB6442}" type="datetimeFigureOut">
              <a:rPr lang="ru-RU" smtClean="0"/>
              <a:t>29.03.2015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CD63AB01-110C-41E4-8087-0DF7A4FA09B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B0F1D07-C030-45C3-BA91-C3C0F1DB6442}" type="datetimeFigureOut">
              <a:rPr lang="ru-RU" smtClean="0"/>
              <a:t>29.03.2015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D63AB01-110C-41E4-8087-0DF7A4FA09B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Users\User\Desktop\large_detailed_map_of_berlin_city.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TextBox 5"/>
          <p:cNvSpPr txBox="1"/>
          <p:nvPr/>
        </p:nvSpPr>
        <p:spPr>
          <a:xfrm>
            <a:off x="3571868" y="6088559"/>
            <a:ext cx="5572132" cy="769441"/>
          </a:xfrm>
          <a:prstGeom prst="rect">
            <a:avLst/>
          </a:prstGeom>
          <a:noFill/>
        </p:spPr>
        <p:txBody>
          <a:bodyPr wrap="square" rtlCol="0">
            <a:spAutoFit/>
          </a:bodyPr>
          <a:lstStyle/>
          <a:p>
            <a:pPr algn="r"/>
            <a:r>
              <a:rPr lang="en-US" sz="4400" dirty="0" err="1" smtClean="0">
                <a:effectLst>
                  <a:outerShdw blurRad="38100" dist="38100" dir="2700000" algn="tl">
                    <a:srgbClr val="000000">
                      <a:alpha val="43137"/>
                    </a:srgbClr>
                  </a:outerShdw>
                </a:effectLst>
              </a:rPr>
              <a:t>Weronika</a:t>
            </a:r>
            <a:r>
              <a:rPr lang="en-US" sz="4400" dirty="0" smtClean="0">
                <a:effectLst>
                  <a:outerShdw blurRad="38100" dist="38100" dir="2700000" algn="tl">
                    <a:srgbClr val="000000">
                      <a:alpha val="43137"/>
                    </a:srgbClr>
                  </a:outerShdw>
                </a:effectLst>
              </a:rPr>
              <a:t> </a:t>
            </a:r>
            <a:r>
              <a:rPr lang="en-US" sz="4400" dirty="0" err="1" smtClean="0">
                <a:effectLst>
                  <a:outerShdw blurRad="38100" dist="38100" dir="2700000" algn="tl">
                    <a:srgbClr val="000000">
                      <a:alpha val="43137"/>
                    </a:srgbClr>
                  </a:outerShdw>
                </a:effectLst>
              </a:rPr>
              <a:t>Tarasowa</a:t>
            </a:r>
            <a:endParaRPr lang="ru-RU" sz="4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5357826"/>
            <a:ext cx="9144000" cy="181588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de-DE" sz="2800" dirty="0">
                <a:effectLst>
                  <a:outerShdw blurRad="38100" dist="38100" dir="2700000" algn="tl">
                    <a:srgbClr val="000000">
                      <a:alpha val="43137"/>
                    </a:srgbClr>
                  </a:outerShdw>
                </a:effectLst>
              </a:rPr>
              <a:t>Berlin ist die Hauptstadt Deutschlands. Berlin ist eine Stadt und auch ein Bundesland, wie Hamburg oder Bremen. Mit rund 3,5 Millionen Einwohnern ist Berlin die zweitgrößte Stadt der EU. </a:t>
            </a:r>
            <a:endParaRPr lang="ru-RU" sz="2800" dirty="0">
              <a:effectLst>
                <a:outerShdw blurRad="38100" dist="38100" dir="2700000" algn="tl">
                  <a:srgbClr val="000000">
                    <a:alpha val="43137"/>
                  </a:srgbClr>
                </a:outerShdw>
              </a:effectLst>
            </a:endParaRPr>
          </a:p>
        </p:txBody>
      </p:sp>
      <p:pic>
        <p:nvPicPr>
          <p:cNvPr id="2050" name="Picture 2" descr="d:\Users\User\Desktop\21-650x406.jpg"/>
          <p:cNvPicPr>
            <a:picLocks noChangeAspect="1" noChangeArrowheads="1"/>
          </p:cNvPicPr>
          <p:nvPr/>
        </p:nvPicPr>
        <p:blipFill>
          <a:blip r:embed="rId2"/>
          <a:srcRect/>
          <a:stretch>
            <a:fillRect/>
          </a:stretch>
        </p:blipFill>
        <p:spPr bwMode="auto">
          <a:xfrm>
            <a:off x="0" y="0"/>
            <a:ext cx="9144000" cy="5429264"/>
          </a:xfrm>
          <a:prstGeom prst="rect">
            <a:avLst/>
          </a:prstGeom>
          <a:noFill/>
        </p:spPr>
      </p:pic>
      <p:pic>
        <p:nvPicPr>
          <p:cNvPr id="2051" name="Picture 3" descr="d:\Users\User\Desktop\0cec40e58704246a60d0041a1a9a7a49.gif"/>
          <p:cNvPicPr>
            <a:picLocks noChangeAspect="1" noChangeArrowheads="1"/>
          </p:cNvPicPr>
          <p:nvPr/>
        </p:nvPicPr>
        <p:blipFill>
          <a:blip r:embed="rId3"/>
          <a:srcRect/>
          <a:stretch>
            <a:fillRect/>
          </a:stretch>
        </p:blipFill>
        <p:spPr bwMode="auto">
          <a:xfrm>
            <a:off x="0" y="1"/>
            <a:ext cx="3643306" cy="54292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fade">
                                      <p:cBhvr>
                                        <p:cTn id="14" dur="1000"/>
                                        <p:tgtEl>
                                          <p:spTgt spid="2051"/>
                                        </p:tgtEl>
                                      </p:cBhvr>
                                    </p:animEffect>
                                    <p:anim calcmode="lin" valueType="num">
                                      <p:cBhvr>
                                        <p:cTn id="15" dur="1000" fill="hold"/>
                                        <p:tgtEl>
                                          <p:spTgt spid="2051"/>
                                        </p:tgtEl>
                                        <p:attrNameLst>
                                          <p:attrName>ppt_x</p:attrName>
                                        </p:attrNameLst>
                                      </p:cBhvr>
                                      <p:tavLst>
                                        <p:tav tm="0">
                                          <p:val>
                                            <p:strVal val="#ppt_x"/>
                                          </p:val>
                                        </p:tav>
                                        <p:tav tm="100000">
                                          <p:val>
                                            <p:strVal val="#ppt_x"/>
                                          </p:val>
                                        </p:tav>
                                      </p:tavLst>
                                    </p:anim>
                                    <p:anim calcmode="lin" valueType="num">
                                      <p:cBhvr>
                                        <p:cTn id="16"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de-DE" sz="3200" dirty="0">
                <a:solidFill>
                  <a:schemeClr val="bg1"/>
                </a:solidFill>
              </a:rPr>
              <a:t>Die Stadt Berlin hat eine sehr reiche </a:t>
            </a:r>
            <a:r>
              <a:rPr lang="de-DE" sz="3200" dirty="0" smtClean="0">
                <a:solidFill>
                  <a:schemeClr val="bg1"/>
                </a:solidFill>
              </a:rPr>
              <a:t>Geschichte</a:t>
            </a:r>
            <a:r>
              <a:rPr lang="ru-RU" sz="3200" dirty="0" smtClean="0">
                <a:solidFill>
                  <a:schemeClr val="bg1"/>
                </a:solidFill>
              </a:rPr>
              <a:t>. </a:t>
            </a:r>
            <a:r>
              <a:rPr lang="de-DE" sz="3200" dirty="0" smtClean="0">
                <a:solidFill>
                  <a:schemeClr val="bg1"/>
                </a:solidFill>
              </a:rPr>
              <a:t>Es wurde im 13. Jahrhundert gegründet.</a:t>
            </a:r>
            <a:endParaRPr lang="ru-RU" sz="3200" dirty="0">
              <a:solidFill>
                <a:schemeClr val="bg1"/>
              </a:solidFill>
            </a:endParaRPr>
          </a:p>
        </p:txBody>
      </p:sp>
      <p:sp>
        <p:nvSpPr>
          <p:cNvPr id="3" name="Прямоугольник 2"/>
          <p:cNvSpPr/>
          <p:nvPr/>
        </p:nvSpPr>
        <p:spPr>
          <a:xfrm>
            <a:off x="0" y="5288340"/>
            <a:ext cx="9144000" cy="156966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de-DE" sz="2400" dirty="0" smtClean="0">
                <a:solidFill>
                  <a:schemeClr val="bg1"/>
                </a:solidFill>
                <a:effectLst>
                  <a:outerShdw blurRad="38100" dist="38100" dir="2700000" algn="tl">
                    <a:srgbClr val="000000">
                      <a:alpha val="43137"/>
                    </a:srgbClr>
                  </a:outerShdw>
                </a:effectLst>
              </a:rPr>
              <a:t>Vor dem Zweiten Weltkrieg war es Verkehrsknotenpunkt und Handelszentrum von Deutschland. Während des Krieges wurde Berlin sehr stark zerstört, dann aber schnell wiederaufgebaut. Von 1948 bis 1990 war Berlin in Ost und </a:t>
            </a:r>
            <a:r>
              <a:rPr lang="de-DE" sz="2400" dirty="0" err="1" smtClean="0">
                <a:solidFill>
                  <a:schemeClr val="bg1"/>
                </a:solidFill>
                <a:effectLst>
                  <a:outerShdw blurRad="38100" dist="38100" dir="2700000" algn="tl">
                    <a:srgbClr val="000000">
                      <a:alpha val="43137"/>
                    </a:srgbClr>
                  </a:outerShdw>
                </a:effectLst>
              </a:rPr>
              <a:t>West­Berlin</a:t>
            </a:r>
            <a:r>
              <a:rPr lang="de-DE" sz="2400" dirty="0" smtClean="0">
                <a:solidFill>
                  <a:schemeClr val="bg1"/>
                </a:solidFill>
                <a:effectLst>
                  <a:outerShdw blurRad="38100" dist="38100" dir="2700000" algn="tl">
                    <a:srgbClr val="000000">
                      <a:alpha val="43137"/>
                    </a:srgbClr>
                  </a:outerShdw>
                </a:effectLst>
              </a:rPr>
              <a:t> geteilt.</a:t>
            </a:r>
            <a:endParaRPr lang="ru-RU" sz="2400" dirty="0">
              <a:solidFill>
                <a:schemeClr val="bg1"/>
              </a:solidFill>
              <a:effectLst>
                <a:outerShdw blurRad="38100" dist="38100" dir="2700000" algn="tl">
                  <a:srgbClr val="000000">
                    <a:alpha val="43137"/>
                  </a:srgbClr>
                </a:outerShdw>
              </a:effectLst>
            </a:endParaRPr>
          </a:p>
        </p:txBody>
      </p:sp>
      <p:pic>
        <p:nvPicPr>
          <p:cNvPr id="3075" name="Picture 3" descr="d:\Users\User\Desktop\85542f7809c0.jpg"/>
          <p:cNvPicPr>
            <a:picLocks noChangeAspect="1" noChangeArrowheads="1"/>
          </p:cNvPicPr>
          <p:nvPr/>
        </p:nvPicPr>
        <p:blipFill>
          <a:blip r:embed="rId2"/>
          <a:srcRect/>
          <a:stretch>
            <a:fillRect/>
          </a:stretch>
        </p:blipFill>
        <p:spPr bwMode="auto">
          <a:xfrm>
            <a:off x="5143504" y="2357430"/>
            <a:ext cx="4000496" cy="2928958"/>
          </a:xfrm>
          <a:prstGeom prst="rect">
            <a:avLst/>
          </a:prstGeom>
          <a:noFill/>
        </p:spPr>
      </p:pic>
      <p:pic>
        <p:nvPicPr>
          <p:cNvPr id="3078" name="Picture 6" descr="d:\Users\User\Desktop\25510492f55f639e2d02a610cb2c0693.jpg"/>
          <p:cNvPicPr>
            <a:picLocks noChangeAspect="1" noChangeArrowheads="1"/>
          </p:cNvPicPr>
          <p:nvPr/>
        </p:nvPicPr>
        <p:blipFill>
          <a:blip r:embed="rId3" cstate="print"/>
          <a:srcRect/>
          <a:stretch>
            <a:fillRect/>
          </a:stretch>
        </p:blipFill>
        <p:spPr bwMode="auto">
          <a:xfrm>
            <a:off x="5143473" y="1071546"/>
            <a:ext cx="4000527" cy="2214578"/>
          </a:xfrm>
          <a:prstGeom prst="rect">
            <a:avLst/>
          </a:prstGeom>
          <a:noFill/>
        </p:spPr>
      </p:pic>
      <p:pic>
        <p:nvPicPr>
          <p:cNvPr id="3079" name="Picture 7" descr="d:\Users\User\Desktop\1257874046_1257844009_berlin01.jpg"/>
          <p:cNvPicPr>
            <a:picLocks noChangeAspect="1" noChangeArrowheads="1"/>
          </p:cNvPicPr>
          <p:nvPr/>
        </p:nvPicPr>
        <p:blipFill>
          <a:blip r:embed="rId4"/>
          <a:srcRect/>
          <a:stretch>
            <a:fillRect/>
          </a:stretch>
        </p:blipFill>
        <p:spPr bwMode="auto">
          <a:xfrm>
            <a:off x="0" y="3357562"/>
            <a:ext cx="2357422" cy="1928826"/>
          </a:xfrm>
          <a:prstGeom prst="rect">
            <a:avLst/>
          </a:prstGeom>
          <a:noFill/>
        </p:spPr>
      </p:pic>
      <p:pic>
        <p:nvPicPr>
          <p:cNvPr id="3074" name="Picture 2" descr="d:\Users\User\Desktop\imgpreview.jpg"/>
          <p:cNvPicPr>
            <a:picLocks noChangeAspect="1" noChangeArrowheads="1"/>
          </p:cNvPicPr>
          <p:nvPr/>
        </p:nvPicPr>
        <p:blipFill>
          <a:blip r:embed="rId5"/>
          <a:srcRect/>
          <a:stretch>
            <a:fillRect/>
          </a:stretch>
        </p:blipFill>
        <p:spPr bwMode="auto">
          <a:xfrm>
            <a:off x="0" y="1071546"/>
            <a:ext cx="2948442" cy="2357454"/>
          </a:xfrm>
          <a:prstGeom prst="rect">
            <a:avLst/>
          </a:prstGeom>
          <a:noFill/>
        </p:spPr>
      </p:pic>
      <p:pic>
        <p:nvPicPr>
          <p:cNvPr id="3076" name="Picture 4" descr="d:\Users\User\Desktop\147475.jpeg"/>
          <p:cNvPicPr>
            <a:picLocks noChangeAspect="1" noChangeArrowheads="1"/>
          </p:cNvPicPr>
          <p:nvPr/>
        </p:nvPicPr>
        <p:blipFill>
          <a:blip r:embed="rId6"/>
          <a:srcRect/>
          <a:stretch>
            <a:fillRect/>
          </a:stretch>
        </p:blipFill>
        <p:spPr bwMode="auto">
          <a:xfrm>
            <a:off x="2143108" y="1071546"/>
            <a:ext cx="3000396" cy="2357454"/>
          </a:xfrm>
          <a:prstGeom prst="rect">
            <a:avLst/>
          </a:prstGeom>
          <a:noFill/>
        </p:spPr>
      </p:pic>
      <p:pic>
        <p:nvPicPr>
          <p:cNvPr id="3080" name="Picture 8" descr="d:\Users\User\Desktop\berlin.jpg"/>
          <p:cNvPicPr>
            <a:picLocks noChangeAspect="1" noChangeArrowheads="1"/>
          </p:cNvPicPr>
          <p:nvPr/>
        </p:nvPicPr>
        <p:blipFill>
          <a:blip r:embed="rId7"/>
          <a:srcRect/>
          <a:stretch>
            <a:fillRect/>
          </a:stretch>
        </p:blipFill>
        <p:spPr bwMode="auto">
          <a:xfrm>
            <a:off x="2285984" y="3429000"/>
            <a:ext cx="2855122" cy="1857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Effect transition="in" filter="fade">
                                      <p:cBhvr>
                                        <p:cTn id="21" dur="1000"/>
                                        <p:tgtEl>
                                          <p:spTgt spid="3076"/>
                                        </p:tgtEl>
                                      </p:cBhvr>
                                    </p:animEffect>
                                    <p:anim calcmode="lin" valueType="num">
                                      <p:cBhvr>
                                        <p:cTn id="22" dur="1000" fill="hold"/>
                                        <p:tgtEl>
                                          <p:spTgt spid="3076"/>
                                        </p:tgtEl>
                                        <p:attrNameLst>
                                          <p:attrName>ppt_x</p:attrName>
                                        </p:attrNameLst>
                                      </p:cBhvr>
                                      <p:tavLst>
                                        <p:tav tm="0">
                                          <p:val>
                                            <p:strVal val="#ppt_x"/>
                                          </p:val>
                                        </p:tav>
                                        <p:tav tm="100000">
                                          <p:val>
                                            <p:strVal val="#ppt_x"/>
                                          </p:val>
                                        </p:tav>
                                      </p:tavLst>
                                    </p:anim>
                                    <p:anim calcmode="lin" valueType="num">
                                      <p:cBhvr>
                                        <p:cTn id="2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fade">
                                      <p:cBhvr>
                                        <p:cTn id="28" dur="1000"/>
                                        <p:tgtEl>
                                          <p:spTgt spid="3078"/>
                                        </p:tgtEl>
                                      </p:cBhvr>
                                    </p:animEffect>
                                    <p:anim calcmode="lin" valueType="num">
                                      <p:cBhvr>
                                        <p:cTn id="29" dur="1000" fill="hold"/>
                                        <p:tgtEl>
                                          <p:spTgt spid="3078"/>
                                        </p:tgtEl>
                                        <p:attrNameLst>
                                          <p:attrName>ppt_x</p:attrName>
                                        </p:attrNameLst>
                                      </p:cBhvr>
                                      <p:tavLst>
                                        <p:tav tm="0">
                                          <p:val>
                                            <p:strVal val="#ppt_x"/>
                                          </p:val>
                                        </p:tav>
                                        <p:tav tm="100000">
                                          <p:val>
                                            <p:strVal val="#ppt_x"/>
                                          </p:val>
                                        </p:tav>
                                      </p:tavLst>
                                    </p:anim>
                                    <p:anim calcmode="lin" valueType="num">
                                      <p:cBhvr>
                                        <p:cTn id="30"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079"/>
                                        </p:tgtEl>
                                        <p:attrNameLst>
                                          <p:attrName>style.visibility</p:attrName>
                                        </p:attrNameLst>
                                      </p:cBhvr>
                                      <p:to>
                                        <p:strVal val="visible"/>
                                      </p:to>
                                    </p:set>
                                    <p:animEffect transition="in" filter="fade">
                                      <p:cBhvr>
                                        <p:cTn id="35" dur="1000"/>
                                        <p:tgtEl>
                                          <p:spTgt spid="3079"/>
                                        </p:tgtEl>
                                      </p:cBhvr>
                                    </p:animEffect>
                                    <p:anim calcmode="lin" valueType="num">
                                      <p:cBhvr>
                                        <p:cTn id="36" dur="1000" fill="hold"/>
                                        <p:tgtEl>
                                          <p:spTgt spid="3079"/>
                                        </p:tgtEl>
                                        <p:attrNameLst>
                                          <p:attrName>ppt_x</p:attrName>
                                        </p:attrNameLst>
                                      </p:cBhvr>
                                      <p:tavLst>
                                        <p:tav tm="0">
                                          <p:val>
                                            <p:strVal val="#ppt_x"/>
                                          </p:val>
                                        </p:tav>
                                        <p:tav tm="100000">
                                          <p:val>
                                            <p:strVal val="#ppt_x"/>
                                          </p:val>
                                        </p:tav>
                                      </p:tavLst>
                                    </p:anim>
                                    <p:anim calcmode="lin" valueType="num">
                                      <p:cBhvr>
                                        <p:cTn id="37"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080"/>
                                        </p:tgtEl>
                                        <p:attrNameLst>
                                          <p:attrName>style.visibility</p:attrName>
                                        </p:attrNameLst>
                                      </p:cBhvr>
                                      <p:to>
                                        <p:strVal val="visible"/>
                                      </p:to>
                                    </p:set>
                                    <p:animEffect transition="in" filter="fade">
                                      <p:cBhvr>
                                        <p:cTn id="42" dur="1000"/>
                                        <p:tgtEl>
                                          <p:spTgt spid="3080"/>
                                        </p:tgtEl>
                                      </p:cBhvr>
                                    </p:animEffect>
                                    <p:anim calcmode="lin" valueType="num">
                                      <p:cBhvr>
                                        <p:cTn id="43" dur="1000" fill="hold"/>
                                        <p:tgtEl>
                                          <p:spTgt spid="3080"/>
                                        </p:tgtEl>
                                        <p:attrNameLst>
                                          <p:attrName>ppt_x</p:attrName>
                                        </p:attrNameLst>
                                      </p:cBhvr>
                                      <p:tavLst>
                                        <p:tav tm="0">
                                          <p:val>
                                            <p:strVal val="#ppt_x"/>
                                          </p:val>
                                        </p:tav>
                                        <p:tav tm="100000">
                                          <p:val>
                                            <p:strVal val="#ppt_x"/>
                                          </p:val>
                                        </p:tav>
                                      </p:tavLst>
                                    </p:anim>
                                    <p:anim calcmode="lin" valueType="num">
                                      <p:cBhvr>
                                        <p:cTn id="44" dur="1000" fill="hold"/>
                                        <p:tgtEl>
                                          <p:spTgt spid="308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075"/>
                                        </p:tgtEl>
                                        <p:attrNameLst>
                                          <p:attrName>style.visibility</p:attrName>
                                        </p:attrNameLst>
                                      </p:cBhvr>
                                      <p:to>
                                        <p:strVal val="visible"/>
                                      </p:to>
                                    </p:set>
                                    <p:animEffect transition="in" filter="fade">
                                      <p:cBhvr>
                                        <p:cTn id="49" dur="1000"/>
                                        <p:tgtEl>
                                          <p:spTgt spid="3075"/>
                                        </p:tgtEl>
                                      </p:cBhvr>
                                    </p:animEffect>
                                    <p:anim calcmode="lin" valueType="num">
                                      <p:cBhvr>
                                        <p:cTn id="50" dur="1000" fill="hold"/>
                                        <p:tgtEl>
                                          <p:spTgt spid="3075"/>
                                        </p:tgtEl>
                                        <p:attrNameLst>
                                          <p:attrName>ppt_x</p:attrName>
                                        </p:attrNameLst>
                                      </p:cBhvr>
                                      <p:tavLst>
                                        <p:tav tm="0">
                                          <p:val>
                                            <p:strVal val="#ppt_x"/>
                                          </p:val>
                                        </p:tav>
                                        <p:tav tm="100000">
                                          <p:val>
                                            <p:strVal val="#ppt_x"/>
                                          </p:val>
                                        </p:tav>
                                      </p:tavLst>
                                    </p:anim>
                                    <p:anim calcmode="lin" valueType="num">
                                      <p:cBhvr>
                                        <p:cTn id="51"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1384995"/>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just"/>
            <a:r>
              <a:rPr lang="de-DE" sz="2800" dirty="0"/>
              <a:t>Nach dem Fall der Mauer 1989 und nach der Wiedervereinigung 1990 wurde Berlin wieder Hauptstadt des Landes. </a:t>
            </a:r>
            <a:endParaRPr lang="ru-RU" sz="2800" dirty="0"/>
          </a:p>
        </p:txBody>
      </p:sp>
      <p:sp>
        <p:nvSpPr>
          <p:cNvPr id="5" name="Прямоугольник 4"/>
          <p:cNvSpPr/>
          <p:nvPr/>
        </p:nvSpPr>
        <p:spPr>
          <a:xfrm>
            <a:off x="0" y="5657671"/>
            <a:ext cx="91440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de-DE" sz="3600" dirty="0" smtClean="0"/>
              <a:t>Berliner Wappen ist schön. Auf dem Wappen ist ein Bär. Es ist sehr groß</a:t>
            </a:r>
            <a:r>
              <a:rPr lang="de-DE" dirty="0" smtClean="0"/>
              <a:t>.</a:t>
            </a:r>
            <a:endParaRPr lang="ru-RU" dirty="0"/>
          </a:p>
        </p:txBody>
      </p:sp>
      <p:pic>
        <p:nvPicPr>
          <p:cNvPr id="4099" name="Picture 3" descr="d:\Users\User\Desktop\п.jpg"/>
          <p:cNvPicPr>
            <a:picLocks noChangeAspect="1" noChangeArrowheads="1"/>
          </p:cNvPicPr>
          <p:nvPr/>
        </p:nvPicPr>
        <p:blipFill>
          <a:blip r:embed="rId2"/>
          <a:srcRect/>
          <a:stretch>
            <a:fillRect/>
          </a:stretch>
        </p:blipFill>
        <p:spPr bwMode="auto">
          <a:xfrm>
            <a:off x="0" y="3357562"/>
            <a:ext cx="5357818" cy="2357453"/>
          </a:xfrm>
          <a:prstGeom prst="rect">
            <a:avLst/>
          </a:prstGeom>
          <a:noFill/>
        </p:spPr>
      </p:pic>
      <p:pic>
        <p:nvPicPr>
          <p:cNvPr id="4100" name="Picture 4" descr="d:\Users\User\Desktop\27.jpg"/>
          <p:cNvPicPr>
            <a:picLocks noChangeAspect="1" noChangeArrowheads="1"/>
          </p:cNvPicPr>
          <p:nvPr/>
        </p:nvPicPr>
        <p:blipFill>
          <a:blip r:embed="rId3"/>
          <a:srcRect/>
          <a:stretch>
            <a:fillRect/>
          </a:stretch>
        </p:blipFill>
        <p:spPr bwMode="auto">
          <a:xfrm>
            <a:off x="5357817" y="1428736"/>
            <a:ext cx="3786183" cy="4249757"/>
          </a:xfrm>
          <a:prstGeom prst="rect">
            <a:avLst/>
          </a:prstGeom>
          <a:noFill/>
        </p:spPr>
      </p:pic>
      <p:pic>
        <p:nvPicPr>
          <p:cNvPr id="4098" name="Picture 2" descr="d:\Users\User\Desktop\wall-2013.jpg"/>
          <p:cNvPicPr>
            <a:picLocks noChangeAspect="1" noChangeArrowheads="1"/>
          </p:cNvPicPr>
          <p:nvPr/>
        </p:nvPicPr>
        <p:blipFill>
          <a:blip r:embed="rId4"/>
          <a:srcRect/>
          <a:stretch>
            <a:fillRect/>
          </a:stretch>
        </p:blipFill>
        <p:spPr bwMode="auto">
          <a:xfrm>
            <a:off x="0" y="1428736"/>
            <a:ext cx="5357818" cy="23574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fade">
                                      <p:cBhvr>
                                        <p:cTn id="14" dur="1000"/>
                                        <p:tgtEl>
                                          <p:spTgt spid="4099"/>
                                        </p:tgtEl>
                                      </p:cBhvr>
                                    </p:animEffect>
                                    <p:anim calcmode="lin" valueType="num">
                                      <p:cBhvr>
                                        <p:cTn id="15" dur="1000" fill="hold"/>
                                        <p:tgtEl>
                                          <p:spTgt spid="4099"/>
                                        </p:tgtEl>
                                        <p:attrNameLst>
                                          <p:attrName>ppt_x</p:attrName>
                                        </p:attrNameLst>
                                      </p:cBhvr>
                                      <p:tavLst>
                                        <p:tav tm="0">
                                          <p:val>
                                            <p:strVal val="#ppt_x"/>
                                          </p:val>
                                        </p:tav>
                                        <p:tav tm="100000">
                                          <p:val>
                                            <p:strVal val="#ppt_x"/>
                                          </p:val>
                                        </p:tav>
                                      </p:tavLst>
                                    </p:anim>
                                    <p:anim calcmode="lin" valueType="num">
                                      <p:cBhvr>
                                        <p:cTn id="1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1000"/>
                                        <p:tgtEl>
                                          <p:spTgt spid="4098"/>
                                        </p:tgtEl>
                                      </p:cBhvr>
                                    </p:animEffect>
                                    <p:anim calcmode="lin" valueType="num">
                                      <p:cBhvr>
                                        <p:cTn id="22" dur="1000" fill="hold"/>
                                        <p:tgtEl>
                                          <p:spTgt spid="4098"/>
                                        </p:tgtEl>
                                        <p:attrNameLst>
                                          <p:attrName>ppt_x</p:attrName>
                                        </p:attrNameLst>
                                      </p:cBhvr>
                                      <p:tavLst>
                                        <p:tav tm="0">
                                          <p:val>
                                            <p:strVal val="#ppt_x"/>
                                          </p:val>
                                        </p:tav>
                                        <p:tav tm="100000">
                                          <p:val>
                                            <p:strVal val="#ppt_x"/>
                                          </p:val>
                                        </p:tav>
                                      </p:tavLst>
                                    </p:anim>
                                    <p:anim calcmode="lin" valueType="num">
                                      <p:cBhvr>
                                        <p:cTn id="23"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1000"/>
                                        <p:tgtEl>
                                          <p:spTgt spid="4100"/>
                                        </p:tgtEl>
                                      </p:cBhvr>
                                    </p:animEffect>
                                    <p:anim calcmode="lin" valueType="num">
                                      <p:cBhvr>
                                        <p:cTn id="29" dur="1000" fill="hold"/>
                                        <p:tgtEl>
                                          <p:spTgt spid="4100"/>
                                        </p:tgtEl>
                                        <p:attrNameLst>
                                          <p:attrName>ppt_x</p:attrName>
                                        </p:attrNameLst>
                                      </p:cBhvr>
                                      <p:tavLst>
                                        <p:tav tm="0">
                                          <p:val>
                                            <p:strVal val="#ppt_x"/>
                                          </p:val>
                                        </p:tav>
                                        <p:tav tm="100000">
                                          <p:val>
                                            <p:strVal val="#ppt_x"/>
                                          </p:val>
                                        </p:tav>
                                      </p:tavLst>
                                    </p:anim>
                                    <p:anim calcmode="lin" valueType="num">
                                      <p:cBhvr>
                                        <p:cTn id="30"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9144000" cy="2062103"/>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de-DE" sz="3200" dirty="0" smtClean="0"/>
              <a:t>Berlin ist auch ein sehr wichtiges kulturelles und wissenschaftliches Zentrum der Europäischen Gemeinschaft.</a:t>
            </a:r>
            <a:r>
              <a:rPr lang="ru-RU" sz="3200" dirty="0"/>
              <a:t> </a:t>
            </a:r>
            <a:r>
              <a:rPr lang="de-DE" sz="3200" dirty="0" smtClean="0"/>
              <a:t>Berliner Forschungszentren, Universitäten, Museen und Theater sind weltbekannt. </a:t>
            </a:r>
            <a:endParaRPr lang="ru-RU" sz="3200" dirty="0"/>
          </a:p>
        </p:txBody>
      </p:sp>
      <p:pic>
        <p:nvPicPr>
          <p:cNvPr id="5123" name="Picture 3" descr="d:\Users\User\Desktop\24ad912f32.jpg"/>
          <p:cNvPicPr>
            <a:picLocks noChangeAspect="1" noChangeArrowheads="1"/>
          </p:cNvPicPr>
          <p:nvPr/>
        </p:nvPicPr>
        <p:blipFill>
          <a:blip r:embed="rId2"/>
          <a:srcRect/>
          <a:stretch>
            <a:fillRect/>
          </a:stretch>
        </p:blipFill>
        <p:spPr bwMode="auto">
          <a:xfrm>
            <a:off x="0" y="2071678"/>
            <a:ext cx="9144000" cy="47863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fade">
                                      <p:cBhvr>
                                        <p:cTn id="14" dur="1000"/>
                                        <p:tgtEl>
                                          <p:spTgt spid="5123"/>
                                        </p:tgtEl>
                                      </p:cBhvr>
                                    </p:animEffect>
                                    <p:anim calcmode="lin" valueType="num">
                                      <p:cBhvr>
                                        <p:cTn id="15" dur="1000" fill="hold"/>
                                        <p:tgtEl>
                                          <p:spTgt spid="5123"/>
                                        </p:tgtEl>
                                        <p:attrNameLst>
                                          <p:attrName>ppt_x</p:attrName>
                                        </p:attrNameLst>
                                      </p:cBhvr>
                                      <p:tavLst>
                                        <p:tav tm="0">
                                          <p:val>
                                            <p:strVal val="#ppt_x"/>
                                          </p:val>
                                        </p:tav>
                                        <p:tav tm="100000">
                                          <p:val>
                                            <p:strVal val="#ppt_x"/>
                                          </p:val>
                                        </p:tav>
                                      </p:tavLst>
                                    </p:anim>
                                    <p:anim calcmode="lin" valueType="num">
                                      <p:cBhvr>
                                        <p:cTn id="16"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d:\Users\User\Desktop\61-650x487.jpg"/>
          <p:cNvPicPr>
            <a:picLocks noChangeAspect="1" noChangeArrowheads="1"/>
          </p:cNvPicPr>
          <p:nvPr/>
        </p:nvPicPr>
        <p:blipFill>
          <a:blip r:embed="rId2"/>
          <a:srcRect/>
          <a:stretch>
            <a:fillRect/>
          </a:stretch>
        </p:blipFill>
        <p:spPr bwMode="auto">
          <a:xfrm>
            <a:off x="0" y="0"/>
            <a:ext cx="9153388" cy="6858000"/>
          </a:xfrm>
          <a:prstGeom prst="rect">
            <a:avLst/>
          </a:prstGeom>
          <a:noFill/>
        </p:spPr>
      </p:pic>
      <p:sp>
        <p:nvSpPr>
          <p:cNvPr id="6" name="Прямоугольник 5"/>
          <p:cNvSpPr/>
          <p:nvPr/>
        </p:nvSpPr>
        <p:spPr>
          <a:xfrm>
            <a:off x="0" y="0"/>
            <a:ext cx="2428859" cy="923330"/>
          </a:xfrm>
          <a:prstGeom prst="rect">
            <a:avLst/>
          </a:prstGeom>
        </p:spPr>
        <p:txBody>
          <a:bodyPr wrap="square">
            <a:spAutoFit/>
          </a:bodyPr>
          <a:lstStyle/>
          <a:p>
            <a:r>
              <a:rPr lang="de-DE" sz="5400" dirty="0" smtClean="0"/>
              <a:t>Mauer</a:t>
            </a:r>
            <a:endParaRPr lang="ru-RU"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anim calcmode="lin" valueType="num">
                                      <p:cBhvr>
                                        <p:cTn id="8" dur="1000" fill="hold"/>
                                        <p:tgtEl>
                                          <p:spTgt spid="6147"/>
                                        </p:tgtEl>
                                        <p:attrNameLst>
                                          <p:attrName>ppt_x</p:attrName>
                                        </p:attrNameLst>
                                      </p:cBhvr>
                                      <p:tavLst>
                                        <p:tav tm="0">
                                          <p:val>
                                            <p:strVal val="#ppt_x"/>
                                          </p:val>
                                        </p:tav>
                                        <p:tav tm="100000">
                                          <p:val>
                                            <p:strVal val="#ppt_x"/>
                                          </p:val>
                                        </p:tav>
                                      </p:tavLst>
                                    </p:anim>
                                    <p:anim calcmode="lin" valueType="num">
                                      <p:cBhvr>
                                        <p:cTn id="9"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Users\User\Desktop\71-650x43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0" y="0"/>
            <a:ext cx="4500562" cy="923330"/>
          </a:xfrm>
          <a:prstGeom prst="rect">
            <a:avLst/>
          </a:prstGeom>
        </p:spPr>
        <p:txBody>
          <a:bodyPr wrap="square">
            <a:spAutoFit/>
          </a:bodyPr>
          <a:lstStyle/>
          <a:p>
            <a:r>
              <a:rPr lang="en-US" sz="5400" dirty="0" err="1"/>
              <a:t>Der</a:t>
            </a:r>
            <a:r>
              <a:rPr lang="en-US" sz="5400" dirty="0"/>
              <a:t> Reichstag</a:t>
            </a:r>
            <a:r>
              <a:rPr lang="en-US" sz="4000" dirty="0"/>
              <a:t> </a:t>
            </a:r>
            <a:endParaRPr lang="ru-RU"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Users\User\Desktop\11-650x429.png"/>
          <p:cNvPicPr>
            <a:picLocks noChangeAspect="1" noChangeArrowheads="1"/>
          </p:cNvPicPr>
          <p:nvPr/>
        </p:nvPicPr>
        <p:blipFill>
          <a:blip r:embed="rId2"/>
          <a:srcRect/>
          <a:stretch>
            <a:fillRect/>
          </a:stretch>
        </p:blipFill>
        <p:spPr bwMode="auto">
          <a:xfrm>
            <a:off x="0" y="0"/>
            <a:ext cx="4214810" cy="6858000"/>
          </a:xfrm>
          <a:prstGeom prst="rect">
            <a:avLst/>
          </a:prstGeom>
          <a:noFill/>
        </p:spPr>
      </p:pic>
      <p:pic>
        <p:nvPicPr>
          <p:cNvPr id="8195" name="Picture 3" descr="d:\Users\User\Desktop\141-650x365.jpg"/>
          <p:cNvPicPr>
            <a:picLocks noChangeAspect="1" noChangeArrowheads="1"/>
          </p:cNvPicPr>
          <p:nvPr/>
        </p:nvPicPr>
        <p:blipFill>
          <a:blip r:embed="rId3"/>
          <a:srcRect/>
          <a:stretch>
            <a:fillRect/>
          </a:stretch>
        </p:blipFill>
        <p:spPr bwMode="auto">
          <a:xfrm>
            <a:off x="4143372" y="0"/>
            <a:ext cx="5000628"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fade">
                                      <p:cBhvr>
                                        <p:cTn id="14" dur="1000"/>
                                        <p:tgtEl>
                                          <p:spTgt spid="8195"/>
                                        </p:tgtEl>
                                      </p:cBhvr>
                                    </p:animEffect>
                                    <p:anim calcmode="lin" valueType="num">
                                      <p:cBhvr>
                                        <p:cTn id="15" dur="1000" fill="hold"/>
                                        <p:tgtEl>
                                          <p:spTgt spid="8195"/>
                                        </p:tgtEl>
                                        <p:attrNameLst>
                                          <p:attrName>ppt_x</p:attrName>
                                        </p:attrNameLst>
                                      </p:cBhvr>
                                      <p:tavLst>
                                        <p:tav tm="0">
                                          <p:val>
                                            <p:strVal val="#ppt_x"/>
                                          </p:val>
                                        </p:tav>
                                        <p:tav tm="100000">
                                          <p:val>
                                            <p:strVal val="#ppt_x"/>
                                          </p:val>
                                        </p:tav>
                                      </p:tavLst>
                                    </p:anim>
                                    <p:anim calcmode="lin" valueType="num">
                                      <p:cBhvr>
                                        <p:cTn id="16"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Users\User\Desktop\berlin_thumb.jpg"/>
          <p:cNvPicPr>
            <a:picLocks noChangeAspect="1" noChangeArrowheads="1"/>
          </p:cNvPicPr>
          <p:nvPr/>
        </p:nvPicPr>
        <p:blipFill>
          <a:blip r:embed="rId2"/>
          <a:srcRect/>
          <a:stretch>
            <a:fillRect/>
          </a:stretch>
        </p:blipFill>
        <p:spPr bwMode="auto">
          <a:xfrm>
            <a:off x="0" y="0"/>
            <a:ext cx="9131158" cy="6858000"/>
          </a:xfrm>
          <a:prstGeom prst="rect">
            <a:avLst/>
          </a:prstGeom>
          <a:noFill/>
        </p:spPr>
      </p:pic>
      <p:pic>
        <p:nvPicPr>
          <p:cNvPr id="9219" name="Picture 3" descr="d:\Users\User\Desktop\город_Берлин_столица_Германии-city_Berlin_capital_of_Germany-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Прямоугольник 1"/>
          <p:cNvSpPr/>
          <p:nvPr/>
        </p:nvSpPr>
        <p:spPr>
          <a:xfrm>
            <a:off x="0" y="0"/>
            <a:ext cx="9144000" cy="2554545"/>
          </a:xfrm>
          <a:prstGeom prst="rect">
            <a:avLst/>
          </a:prstGeom>
        </p:spPr>
        <p:txBody>
          <a:bodyPr wrap="square">
            <a:spAutoFit/>
          </a:bodyPr>
          <a:lstStyle/>
          <a:p>
            <a:r>
              <a:rPr lang="de-DE" sz="4000" dirty="0">
                <a:solidFill>
                  <a:schemeClr val="bg1"/>
                </a:solidFill>
              </a:rPr>
              <a:t>Die Tag und Nacht geöffnete Metropole ist heute eine Stadt von Weltrang. In Berlin ist immer viel los. Hier findet jeder etwas für sich. </a:t>
            </a:r>
            <a:endParaRPr lang="ru-RU"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9219"/>
                                        </p:tgtEl>
                                        <p:attrNameLst>
                                          <p:attrName>style.visibility</p:attrName>
                                        </p:attrNameLst>
                                      </p:cBhvr>
                                      <p:to>
                                        <p:strVal val="visible"/>
                                      </p:to>
                                    </p:set>
                                    <p:animEffect transition="in" filter="fade">
                                      <p:cBhvr>
                                        <p:cTn id="14" dur="1000"/>
                                        <p:tgtEl>
                                          <p:spTgt spid="9219"/>
                                        </p:tgtEl>
                                      </p:cBhvr>
                                    </p:animEffect>
                                    <p:anim calcmode="lin" valueType="num">
                                      <p:cBhvr>
                                        <p:cTn id="15" dur="1000" fill="hold"/>
                                        <p:tgtEl>
                                          <p:spTgt spid="9219"/>
                                        </p:tgtEl>
                                        <p:attrNameLst>
                                          <p:attrName>ppt_x</p:attrName>
                                        </p:attrNameLst>
                                      </p:cBhvr>
                                      <p:tavLst>
                                        <p:tav tm="0">
                                          <p:val>
                                            <p:strVal val="#ppt_x"/>
                                          </p:val>
                                        </p:tav>
                                        <p:tav tm="100000">
                                          <p:val>
                                            <p:strVal val="#ppt_x"/>
                                          </p:val>
                                        </p:tav>
                                      </p:tavLst>
                                    </p:anim>
                                    <p:anim calcmode="lin" valueType="num">
                                      <p:cBhvr>
                                        <p:cTn id="16"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66</TotalTime>
  <Words>180</Words>
  <Application>Microsoft Office PowerPoint</Application>
  <PresentationFormat>Экран (4:3)</PresentationFormat>
  <Paragraphs>10</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7</cp:revision>
  <dcterms:created xsi:type="dcterms:W3CDTF">2015-03-29T15:27:37Z</dcterms:created>
  <dcterms:modified xsi:type="dcterms:W3CDTF">2015-03-29T16:34:05Z</dcterms:modified>
</cp:coreProperties>
</file>