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4"/>
  </p:notesMasterIdLst>
  <p:sldIdLst>
    <p:sldId id="256" r:id="rId2"/>
    <p:sldId id="269" r:id="rId3"/>
    <p:sldId id="257" r:id="rId4"/>
    <p:sldId id="258" r:id="rId5"/>
    <p:sldId id="259" r:id="rId6"/>
    <p:sldId id="261" r:id="rId7"/>
    <p:sldId id="262" r:id="rId8"/>
    <p:sldId id="266" r:id="rId9"/>
    <p:sldId id="267" r:id="rId10"/>
    <p:sldId id="265" r:id="rId11"/>
    <p:sldId id="264" r:id="rId12"/>
    <p:sldId id="270" r:id="rId13"/>
    <p:sldId id="263" r:id="rId14"/>
    <p:sldId id="268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60" r:id="rId2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34588" autoAdjust="0"/>
    <p:restoredTop sz="86455" autoAdjust="0"/>
  </p:normalViewPr>
  <p:slideViewPr>
    <p:cSldViewPr>
      <p:cViewPr varScale="1">
        <p:scale>
          <a:sx n="114" d="100"/>
          <a:sy n="114" d="100"/>
        </p:scale>
        <p:origin x="-170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64" y="1136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1878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363DC6-58EC-479D-9A29-63C285ED6CA3}" type="datetimeFigureOut">
              <a:rPr lang="de-DE" smtClean="0"/>
              <a:pPr/>
              <a:t>10.11.2013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E61F01-2F45-4472-B9E8-1A81CDEA1539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  <p:sp>
        <p:nvSpPr>
          <p:cNvPr id="3277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2C07054-5305-47D7-803D-8C9D136D1194}" type="slidenum">
              <a:rPr lang="de-DE">
                <a:latin typeface="Arial" charset="0"/>
              </a:rPr>
              <a:pPr/>
              <a:t>8</a:t>
            </a:fld>
            <a:endParaRPr lang="de-DE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  <p:sp>
        <p:nvSpPr>
          <p:cNvPr id="3174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E18B31E-C32C-47A6-B3FC-5DA8A831319F}" type="slidenum">
              <a:rPr lang="de-DE">
                <a:latin typeface="Arial" charset="0"/>
              </a:rPr>
              <a:pPr/>
              <a:t>10</a:t>
            </a:fld>
            <a:endParaRPr lang="de-DE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  <p:sp>
        <p:nvSpPr>
          <p:cNvPr id="3072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13B6FED-03C8-4FC2-8E0B-2E8D7D65D3CB}" type="slidenum">
              <a:rPr lang="de-DE">
                <a:latin typeface="Arial" charset="0"/>
              </a:rPr>
              <a:pPr/>
              <a:t>11</a:t>
            </a:fld>
            <a:endParaRPr lang="de-DE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  <p:sp>
        <p:nvSpPr>
          <p:cNvPr id="2970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275A500-6CC3-4FAA-B3C3-39EE9DE5118C}" type="slidenum">
              <a:rPr lang="de-DE">
                <a:latin typeface="Arial" charset="0"/>
              </a:rPr>
              <a:pPr/>
              <a:t>13</a:t>
            </a:fld>
            <a:endParaRPr lang="de-DE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4C3ACA-AAD4-4273-B480-B4D9B8555329}" type="slidenum">
              <a:rPr lang="de-DE" smtClean="0"/>
              <a:pPr/>
              <a:t>21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28" name="Datumsplatzhalt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268B6-6795-4EF7-963D-B9F29DA4F192}" type="datetimeFigureOut">
              <a:rPr lang="de-DE" smtClean="0"/>
              <a:pPr/>
              <a:t>10.11.2013</a:t>
            </a:fld>
            <a:endParaRPr lang="de-DE"/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56769-6434-41C2-BEA2-3E078A53291E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de-DE" smtClean="0"/>
              <a:t>Formatvorlage des Untertitelmasters durch Klicken bearbeiten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268B6-6795-4EF7-963D-B9F29DA4F192}" type="datetimeFigureOut">
              <a:rPr lang="de-DE" smtClean="0"/>
              <a:pPr/>
              <a:t>10.11.2013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56769-6434-41C2-BEA2-3E078A53291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268B6-6795-4EF7-963D-B9F29DA4F192}" type="datetimeFigureOut">
              <a:rPr lang="de-DE" smtClean="0"/>
              <a:pPr/>
              <a:t>10.11.2013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56769-6434-41C2-BEA2-3E078A53291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268B6-6795-4EF7-963D-B9F29DA4F192}" type="datetimeFigureOut">
              <a:rPr lang="de-DE" smtClean="0"/>
              <a:pPr/>
              <a:t>10.11.2013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56769-6434-41C2-BEA2-3E078A53291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268B6-6795-4EF7-963D-B9F29DA4F192}" type="datetimeFigureOut">
              <a:rPr lang="de-DE" smtClean="0"/>
              <a:pPr/>
              <a:t>10.11.2013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A1256769-6434-41C2-BEA2-3E078A53291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268B6-6795-4EF7-963D-B9F29DA4F192}" type="datetimeFigureOut">
              <a:rPr lang="de-DE" smtClean="0"/>
              <a:pPr/>
              <a:t>10.11.2013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56769-6434-41C2-BEA2-3E078A53291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268B6-6795-4EF7-963D-B9F29DA4F192}" type="datetimeFigureOut">
              <a:rPr lang="de-DE" smtClean="0"/>
              <a:pPr/>
              <a:t>10.11.2013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56769-6434-41C2-BEA2-3E078A53291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268B6-6795-4EF7-963D-B9F29DA4F192}" type="datetimeFigureOut">
              <a:rPr lang="de-DE" smtClean="0"/>
              <a:pPr/>
              <a:t>10.11.2013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56769-6434-41C2-BEA2-3E078A53291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268B6-6795-4EF7-963D-B9F29DA4F192}" type="datetimeFigureOut">
              <a:rPr lang="de-DE" smtClean="0"/>
              <a:pPr/>
              <a:t>10.11.2013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56769-6434-41C2-BEA2-3E078A53291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268B6-6795-4EF7-963D-B9F29DA4F192}" type="datetimeFigureOut">
              <a:rPr lang="de-DE" smtClean="0"/>
              <a:pPr/>
              <a:t>10.11.2013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56769-6434-41C2-BEA2-3E078A53291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de-DE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Bild durch Klicken auf Symbol hinzufügen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268B6-6795-4EF7-963D-B9F29DA4F192}" type="datetimeFigureOut">
              <a:rPr lang="de-DE" smtClean="0"/>
              <a:pPr/>
              <a:t>10.11.2013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56769-6434-41C2-BEA2-3E078A53291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platzhalt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13" name="Textplatzhalt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  <a:p>
            <a:pPr lvl="1" eaLnBrk="1" latinLnBrk="0" hangingPunct="1"/>
            <a:r>
              <a:rPr kumimoji="0" lang="de-DE" smtClean="0"/>
              <a:t>Zweite Ebene</a:t>
            </a:r>
          </a:p>
          <a:p>
            <a:pPr lvl="2" eaLnBrk="1" latinLnBrk="0" hangingPunct="1"/>
            <a:r>
              <a:rPr kumimoji="0" lang="de-DE" smtClean="0"/>
              <a:t>Dritte Ebene</a:t>
            </a:r>
          </a:p>
          <a:p>
            <a:pPr lvl="3" eaLnBrk="1" latinLnBrk="0" hangingPunct="1"/>
            <a:r>
              <a:rPr kumimoji="0" lang="de-DE" smtClean="0"/>
              <a:t>Vierte Ebene</a:t>
            </a:r>
          </a:p>
          <a:p>
            <a:pPr lvl="4" eaLnBrk="1" latinLnBrk="0" hangingPunct="1"/>
            <a:r>
              <a:rPr kumimoji="0" lang="de-DE" smtClean="0"/>
              <a:t>Fünfte Ebene</a:t>
            </a:r>
            <a:endParaRPr kumimoji="0" lang="en-US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7D268B6-6795-4EF7-963D-B9F29DA4F192}" type="datetimeFigureOut">
              <a:rPr lang="de-DE" smtClean="0"/>
              <a:pPr/>
              <a:t>10.11.2013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1256769-6434-41C2-BEA2-3E078A53291E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772816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de-DE" b="0" i="1" u="sng" dirty="0" smtClean="0">
                <a:solidFill>
                  <a:schemeClr val="accent1"/>
                </a:solidFill>
                <a:latin typeface="+mj-lt"/>
              </a:rPr>
              <a:t>Thema der Präsentation:</a:t>
            </a:r>
            <a:endParaRPr lang="de-DE" b="0" i="1" u="sng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0" y="1772816"/>
            <a:ext cx="9144000" cy="5085184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endParaRPr lang="de-DE" sz="5400" i="1" dirty="0" smtClean="0">
              <a:solidFill>
                <a:srgbClr val="002060"/>
              </a:solidFill>
              <a:latin typeface="BATAVIA" pitchFamily="2" charset="2"/>
            </a:endParaRPr>
          </a:p>
          <a:p>
            <a:r>
              <a:rPr lang="de-DE" sz="5400" i="1" dirty="0" smtClean="0">
                <a:solidFill>
                  <a:srgbClr val="002060"/>
                </a:solidFill>
                <a:latin typeface="+mj-lt"/>
              </a:rPr>
              <a:t>Die Subkulturen Deutschlands</a:t>
            </a:r>
          </a:p>
          <a:p>
            <a:endParaRPr lang="de-DE" sz="5400" i="1" dirty="0" smtClean="0">
              <a:solidFill>
                <a:srgbClr val="002060"/>
              </a:solidFill>
              <a:latin typeface="BATAVIA" pitchFamily="2" charset="2"/>
            </a:endParaRPr>
          </a:p>
          <a:p>
            <a:pPr algn="r"/>
            <a:r>
              <a:rPr lang="de-DE" sz="2300" dirty="0" smtClean="0">
                <a:solidFill>
                  <a:srgbClr val="002060"/>
                </a:solidFill>
              </a:rPr>
              <a:t>vorbereitet von :</a:t>
            </a:r>
          </a:p>
          <a:p>
            <a:pPr algn="r"/>
            <a:r>
              <a:rPr lang="en-US" sz="2300" dirty="0" err="1" smtClean="0"/>
              <a:t>Kateryna</a:t>
            </a:r>
            <a:r>
              <a:rPr lang="en-US" sz="2300" dirty="0" smtClean="0"/>
              <a:t> </a:t>
            </a:r>
            <a:r>
              <a:rPr lang="en-US" sz="2300" dirty="0" err="1" smtClean="0"/>
              <a:t>Bonjuk</a:t>
            </a: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 err="1" smtClean="0"/>
              <a:t>Olia</a:t>
            </a:r>
            <a:r>
              <a:rPr lang="en-US" sz="2300" dirty="0" smtClean="0"/>
              <a:t> </a:t>
            </a:r>
            <a:r>
              <a:rPr lang="en-US" sz="2300" dirty="0" err="1" smtClean="0"/>
              <a:t>Rybka</a:t>
            </a: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 smtClean="0"/>
              <a:t>Jana </a:t>
            </a:r>
            <a:r>
              <a:rPr lang="en-US" sz="2300" dirty="0" err="1" smtClean="0"/>
              <a:t>Prozück</a:t>
            </a:r>
            <a:endParaRPr lang="en-US" sz="2300" dirty="0" smtClean="0"/>
          </a:p>
          <a:p>
            <a:pPr algn="r"/>
            <a:r>
              <a:rPr lang="en-US" sz="2300" dirty="0" smtClean="0"/>
              <a:t>Julia </a:t>
            </a:r>
            <a:r>
              <a:rPr lang="en-US" sz="2300" dirty="0" err="1" smtClean="0"/>
              <a:t>Kuswesowa</a:t>
            </a: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 err="1" smtClean="0"/>
              <a:t>Klasse</a:t>
            </a:r>
            <a:r>
              <a:rPr lang="en-US" sz="2300" dirty="0" smtClean="0"/>
              <a:t> 11 A </a:t>
            </a:r>
            <a:endParaRPr lang="de-DE" sz="2300" dirty="0" smtClean="0">
              <a:solidFill>
                <a:srgbClr val="002060"/>
              </a:solidFill>
            </a:endParaRPr>
          </a:p>
          <a:p>
            <a:endParaRPr lang="de-DE" sz="5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othic_girl-149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1844675"/>
            <a:ext cx="2857500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 descr="hochzeit-gothi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263" y="1773238"/>
            <a:ext cx="3621087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 dirty="0" smtClean="0">
                <a:solidFill>
                  <a:srgbClr val="CC0000"/>
                </a:solidFill>
              </a:rPr>
              <a:t>Goth</a:t>
            </a:r>
            <a:r>
              <a:rPr lang="en-US" sz="3600" dirty="0" smtClean="0">
                <a:solidFill>
                  <a:srgbClr val="CC0000"/>
                </a:solidFill>
              </a:rPr>
              <a:t>s</a:t>
            </a:r>
            <a:endParaRPr lang="ru-RU" sz="3600" dirty="0">
              <a:solidFill>
                <a:srgbClr val="CC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_fmbg_0_6-11800980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844675"/>
            <a:ext cx="28575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>
                <a:solidFill>
                  <a:srgbClr val="CC0000"/>
                </a:solidFill>
              </a:rPr>
              <a:t>Punks</a:t>
            </a:r>
            <a:endParaRPr lang="ru-RU" sz="3600">
              <a:solidFill>
                <a:srgbClr val="CC0000"/>
              </a:solidFill>
            </a:endParaRPr>
          </a:p>
        </p:txBody>
      </p:sp>
      <p:pic>
        <p:nvPicPr>
          <p:cNvPr id="11268" name="Picture 4" descr="punk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825" y="1916113"/>
            <a:ext cx="3386138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-243408"/>
            <a:ext cx="8686800" cy="3312368"/>
          </a:xfrm>
          <a:noFill/>
        </p:spPr>
        <p:txBody>
          <a:bodyPr>
            <a:normAutofit/>
          </a:bodyPr>
          <a:lstStyle/>
          <a:p>
            <a:r>
              <a:rPr lang="en-US" sz="4000" b="0" i="1" dirty="0" err="1" smtClean="0">
                <a:solidFill>
                  <a:srgbClr val="FF0000"/>
                </a:solidFill>
              </a:rPr>
              <a:t>Vanille</a:t>
            </a:r>
            <a:r>
              <a:rPr lang="en-US" sz="4000" b="0" i="1" dirty="0" smtClean="0"/>
              <a:t/>
            </a:r>
            <a:br>
              <a:rPr lang="en-US" sz="4000" b="0" i="1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b="1" i="1" dirty="0" err="1" smtClean="0"/>
              <a:t>Sie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sind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nicht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aggressiv</a:t>
            </a:r>
            <a:r>
              <a:rPr lang="en-US" sz="2400" b="1" i="1" dirty="0" smtClean="0"/>
              <a:t>, </a:t>
            </a:r>
            <a:r>
              <a:rPr lang="en-US" sz="2400" b="1" i="1" dirty="0" err="1" smtClean="0"/>
              <a:t>nett</a:t>
            </a:r>
            <a:r>
              <a:rPr lang="en-US" sz="2400" b="1" i="1" dirty="0" smtClean="0"/>
              <a:t> und </a:t>
            </a:r>
            <a:r>
              <a:rPr lang="en-US" sz="2400" b="1" i="1" dirty="0" err="1" smtClean="0"/>
              <a:t>freundlich</a:t>
            </a:r>
            <a:r>
              <a:rPr lang="en-US" sz="2400" b="1" i="1" dirty="0" smtClean="0"/>
              <a:t>. </a:t>
            </a:r>
            <a:r>
              <a:rPr lang="en-US" sz="2400" b="1" i="1" dirty="0" err="1" smtClean="0"/>
              <a:t>Vanille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trägt</a:t>
            </a:r>
            <a:r>
              <a:rPr lang="en-US" sz="2400" b="1" i="1" dirty="0" smtClean="0"/>
              <a:t> </a:t>
            </a:r>
            <a:r>
              <a:rPr lang="en-US" sz="2400" i="1" dirty="0" smtClean="0"/>
              <a:t>T-Shirt</a:t>
            </a:r>
            <a:r>
              <a:rPr lang="en-US" sz="2400" b="1" i="1" dirty="0" smtClean="0"/>
              <a:t> </a:t>
            </a:r>
            <a:r>
              <a:rPr lang="ru-RU" sz="2400" b="1" i="1" dirty="0" smtClean="0"/>
              <a:t>«</a:t>
            </a:r>
            <a:r>
              <a:rPr lang="en-US" sz="2400" b="1" i="1" dirty="0" smtClean="0"/>
              <a:t>I love NY</a:t>
            </a:r>
            <a:r>
              <a:rPr lang="ru-RU" sz="2400" b="1" i="1" dirty="0" smtClean="0"/>
              <a:t>»</a:t>
            </a:r>
            <a:r>
              <a:rPr lang="en-US" sz="2400" b="1" i="1" dirty="0" smtClean="0"/>
              <a:t>, </a:t>
            </a:r>
            <a:r>
              <a:rPr lang="en-US" sz="2400" b="1" i="1" dirty="0" err="1" smtClean="0"/>
              <a:t>verengte</a:t>
            </a:r>
            <a:r>
              <a:rPr lang="en-US" sz="2400" b="1" i="1" dirty="0" smtClean="0"/>
              <a:t> Jeans, </a:t>
            </a:r>
            <a:r>
              <a:rPr lang="en-US" sz="2400" b="1" i="1" dirty="0" err="1" smtClean="0"/>
              <a:t>Stiefel</a:t>
            </a:r>
            <a:r>
              <a:rPr lang="en-US" sz="2400" b="1" i="1" dirty="0" smtClean="0"/>
              <a:t> und </a:t>
            </a:r>
            <a:r>
              <a:rPr lang="en-US" sz="2400" b="1" i="1" dirty="0" err="1" smtClean="0"/>
              <a:t>verschiedenes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Zubehör</a:t>
            </a:r>
            <a:r>
              <a:rPr lang="en-US" sz="2400" b="1" i="1" dirty="0" smtClean="0"/>
              <a:t>. </a:t>
            </a:r>
            <a:r>
              <a:rPr lang="en-US" sz="2400" b="1" i="1" dirty="0" err="1" smtClean="0"/>
              <a:t>Ihre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Frisuren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sind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verknotet</a:t>
            </a:r>
            <a:r>
              <a:rPr lang="en-US" sz="2400" b="1" i="1" dirty="0" smtClean="0"/>
              <a:t>. </a:t>
            </a:r>
            <a:r>
              <a:rPr lang="en-US" sz="2400" b="1" i="1" dirty="0" err="1" smtClean="0"/>
              <a:t>Sie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trinken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immer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Kaffee</a:t>
            </a:r>
            <a:r>
              <a:rPr lang="en-US" sz="2400" b="1" i="1" dirty="0" smtClean="0"/>
              <a:t> und </a:t>
            </a:r>
            <a:r>
              <a:rPr lang="en-US" sz="2400" b="1" i="1" dirty="0" err="1" smtClean="0"/>
              <a:t>hören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langsame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Musik</a:t>
            </a:r>
            <a:r>
              <a:rPr lang="en-US" sz="2400" b="1" i="1" dirty="0" smtClean="0"/>
              <a:t>. </a:t>
            </a:r>
            <a:r>
              <a:rPr lang="en-US" sz="2400" b="1" i="1" dirty="0" err="1" smtClean="0"/>
              <a:t>Sie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besitzen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immer</a:t>
            </a:r>
            <a:r>
              <a:rPr lang="en-US" sz="2400" b="1" i="1" dirty="0" smtClean="0"/>
              <a:t> die </a:t>
            </a:r>
            <a:r>
              <a:rPr lang="en-US" sz="2400" b="1" i="1" dirty="0" err="1" smtClean="0"/>
              <a:t>neusten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Fotokameras</a:t>
            </a:r>
            <a:r>
              <a:rPr lang="en-US" sz="2400" b="1" i="1" dirty="0" smtClean="0"/>
              <a:t>.</a:t>
            </a:r>
            <a:endParaRPr lang="ru-RU" sz="2400" b="1" i="1" dirty="0"/>
          </a:p>
        </p:txBody>
      </p:sp>
      <p:pic>
        <p:nvPicPr>
          <p:cNvPr id="4" name="Содержимое 3" descr="images (4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71670" y="3143248"/>
            <a:ext cx="2214578" cy="1658796"/>
          </a:xfrm>
        </p:spPr>
      </p:pic>
      <p:pic>
        <p:nvPicPr>
          <p:cNvPr id="5122" name="Picture 2" descr="C:\Documents and Settings\Admin\Рабочий стол\images (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143380"/>
            <a:ext cx="2143125" cy="2143125"/>
          </a:xfrm>
          <a:prstGeom prst="rect">
            <a:avLst/>
          </a:prstGeom>
          <a:noFill/>
        </p:spPr>
      </p:pic>
      <p:pic>
        <p:nvPicPr>
          <p:cNvPr id="5123" name="Picture 3" descr="C:\Documents and Settings\Admin\Рабочий стол\images (5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214686"/>
            <a:ext cx="2376487" cy="1632016"/>
          </a:xfrm>
          <a:prstGeom prst="rect">
            <a:avLst/>
          </a:prstGeom>
          <a:noFill/>
        </p:spPr>
      </p:pic>
      <p:pic>
        <p:nvPicPr>
          <p:cNvPr id="5124" name="Picture 4" descr="C:\Documents and Settings\Admin\Рабочий стол\загруженное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9454" y="4071942"/>
            <a:ext cx="1725981" cy="22336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180px-Buschi_50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773238"/>
            <a:ext cx="2351087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 descr="180px-Skatboardfahr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788" y="2205038"/>
            <a:ext cx="2286000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 descr="180px-Skateboard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938" y="1484313"/>
            <a:ext cx="2286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>
                <a:solidFill>
                  <a:srgbClr val="CC0000"/>
                </a:solidFill>
              </a:rPr>
              <a:t>Skater</a:t>
            </a:r>
            <a:endParaRPr lang="ru-RU" sz="3600">
              <a:solidFill>
                <a:srgbClr val="CC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3429000"/>
            <a:ext cx="4860032" cy="3116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Заголовок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1143000"/>
          </a:xfrm>
        </p:spPr>
        <p:txBody>
          <a:bodyPr/>
          <a:lstStyle/>
          <a:p>
            <a:pPr eaLnBrk="1" hangingPunct="1"/>
            <a:r>
              <a:rPr lang="ru-RU" i="1" dirty="0" smtClean="0">
                <a:solidFill>
                  <a:srgbClr val="FF3300"/>
                </a:solidFill>
                <a:latin typeface="Lucida Sans Unicode" pitchFamily="34" charset="0"/>
                <a:cs typeface="Lucida Sans Unicode" pitchFamily="34" charset="0"/>
              </a:rPr>
              <a:t>D</a:t>
            </a:r>
            <a:r>
              <a:rPr lang="en-US" i="1" dirty="0" err="1" smtClean="0">
                <a:solidFill>
                  <a:srgbClr val="FF3300"/>
                </a:solidFill>
                <a:latin typeface="Lucida Sans Unicode" pitchFamily="34" charset="0"/>
                <a:cs typeface="Lucida Sans Unicode" pitchFamily="34" charset="0"/>
              </a:rPr>
              <a:t>ie</a:t>
            </a:r>
            <a:r>
              <a:rPr lang="ru-RU" i="1" dirty="0" smtClean="0">
                <a:solidFill>
                  <a:srgbClr val="FF3300"/>
                </a:solidFill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i="1" dirty="0" err="1" smtClean="0">
                <a:solidFill>
                  <a:srgbClr val="FF3300"/>
                </a:solidFill>
                <a:latin typeface="Lucida Sans Unicode" pitchFamily="34" charset="0"/>
                <a:cs typeface="Lucida Sans Unicode" pitchFamily="34" charset="0"/>
              </a:rPr>
              <a:t>Hippie</a:t>
            </a:r>
            <a:r>
              <a:rPr lang="de-DE" i="1" dirty="0" smtClean="0">
                <a:solidFill>
                  <a:srgbClr val="FF3300"/>
                </a:solidFill>
                <a:latin typeface="Lucida Sans Unicode" pitchFamily="34" charset="0"/>
                <a:cs typeface="Lucida Sans Unicode" pitchFamily="34" charset="0"/>
              </a:rPr>
              <a:t>s.</a:t>
            </a:r>
            <a:endParaRPr lang="ru-RU" i="1" dirty="0" smtClean="0">
              <a:latin typeface="Lucida Sans Unicode" pitchFamily="34" charset="0"/>
              <a:cs typeface="Lucida Sans Unicode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625" y="476672"/>
            <a:ext cx="5943575" cy="3168352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de-DE" sz="2800" i="0" dirty="0">
              <a:latin typeface="Lucida Sans Unicode" pitchFamily="34" charset="0"/>
              <a:cs typeface="Lucida Sans Unicode" pitchFamily="34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600" i="1" dirty="0" smtClean="0">
                <a:latin typeface="+mj-lt"/>
                <a:ea typeface="Segoe UI" pitchFamily="34" charset="0"/>
                <a:cs typeface="Lucida Sans Unicode" pitchFamily="34" charset="0"/>
              </a:rPr>
              <a:t>Die Hippies </a:t>
            </a:r>
            <a:r>
              <a:rPr lang="de-DE" sz="2600" i="1" dirty="0">
                <a:latin typeface="+mj-lt"/>
                <a:ea typeface="Segoe UI" pitchFamily="34" charset="0"/>
                <a:cs typeface="Lucida Sans Unicode" pitchFamily="34" charset="0"/>
              </a:rPr>
              <a:t>halten sich für </a:t>
            </a:r>
            <a:r>
              <a:rPr lang="de-DE" sz="2600" i="1" dirty="0">
                <a:latin typeface="+mj-lt"/>
                <a:ea typeface="Segoe UI" pitchFamily="34" charset="0"/>
                <a:cs typeface="Segoe UI" pitchFamily="34" charset="0"/>
              </a:rPr>
              <a:t>die </a:t>
            </a:r>
            <a:r>
              <a:rPr lang="de-DE" sz="2600" i="1" dirty="0" smtClean="0">
                <a:latin typeface="+mj-lt"/>
                <a:ea typeface="Segoe UI" pitchFamily="34" charset="0"/>
                <a:cs typeface="Segoe UI" pitchFamily="34" charset="0"/>
              </a:rPr>
              <a:t>Romantiker. Sie </a:t>
            </a:r>
            <a:r>
              <a:rPr lang="de-DE" sz="2800" i="1" dirty="0" smtClean="0">
                <a:latin typeface="+mj-lt"/>
                <a:ea typeface="Segoe UI" pitchFamily="34" charset="0"/>
                <a:cs typeface="Segoe UI" pitchFamily="34" charset="0"/>
              </a:rPr>
              <a:t>propagieren die Idee von einem</a:t>
            </a:r>
            <a:r>
              <a:rPr lang="de-DE" sz="2800" i="1" baseline="0" dirty="0" smtClean="0">
                <a:latin typeface="+mj-lt"/>
                <a:ea typeface="Segoe UI" pitchFamily="34" charset="0"/>
                <a:cs typeface="Segoe UI" pitchFamily="34" charset="0"/>
              </a:rPr>
              <a:t> humaneren und friedlicheren Leben</a:t>
            </a:r>
            <a:endParaRPr lang="de-DE" sz="2800" i="1" dirty="0">
              <a:latin typeface="+mj-lt"/>
              <a:ea typeface="Segoe UI" pitchFamily="34" charset="0"/>
              <a:cs typeface="Segoe UI" pitchFamily="34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800" i="1" dirty="0">
                <a:latin typeface="+mj-lt"/>
                <a:ea typeface="Segoe UI" pitchFamily="34" charset="0"/>
                <a:cs typeface="Segoe UI" pitchFamily="34" charset="0"/>
              </a:rPr>
              <a:t>Die Hauptprinzipien </a:t>
            </a:r>
            <a:r>
              <a:rPr lang="de-DE" sz="2800" i="1" dirty="0" smtClean="0">
                <a:latin typeface="+mj-lt"/>
                <a:ea typeface="Segoe UI" pitchFamily="34" charset="0"/>
                <a:cs typeface="Segoe UI" pitchFamily="34" charset="0"/>
              </a:rPr>
              <a:t>der Ideologie der Hippie </a:t>
            </a:r>
            <a:r>
              <a:rPr lang="de-DE" sz="2800" i="1" dirty="0">
                <a:latin typeface="+mj-lt"/>
                <a:ea typeface="Segoe UI" pitchFamily="34" charset="0"/>
                <a:cs typeface="Segoe UI" pitchFamily="34" charset="0"/>
              </a:rPr>
              <a:t>wurde die Freiheit </a:t>
            </a:r>
            <a:r>
              <a:rPr lang="de-DE" sz="2800" i="1" dirty="0" smtClean="0">
                <a:latin typeface="+mj-lt"/>
                <a:ea typeface="Segoe UI" pitchFamily="34" charset="0"/>
                <a:cs typeface="Segoe UI" pitchFamily="34" charset="0"/>
              </a:rPr>
              <a:t>des Menschen, die Verbundenheit mit der Natur.</a:t>
            </a:r>
            <a:endParaRPr lang="ru-RU" sz="2800" i="1" dirty="0">
              <a:latin typeface="+mj-lt"/>
              <a:ea typeface="Segoe UI" pitchFamily="34" charset="0"/>
              <a:cs typeface="Segoe UI" pitchFamily="34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sz="5000" dirty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1024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4365103"/>
            <a:ext cx="3278138" cy="216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214313"/>
            <a:ext cx="2752874" cy="2278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611560" y="332656"/>
            <a:ext cx="7924800" cy="216024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sz="2800" i="1" dirty="0">
                <a:latin typeface="+mj-lt"/>
              </a:rPr>
              <a:t>Seit Mitte der 1990er Jahre gehört die </a:t>
            </a:r>
            <a:r>
              <a:rPr lang="de-DE" sz="2800" i="1" dirty="0">
                <a:solidFill>
                  <a:srgbClr val="FF0000"/>
                </a:solidFill>
                <a:latin typeface="+mj-lt"/>
              </a:rPr>
              <a:t>Hip-Hop</a:t>
            </a:r>
            <a:r>
              <a:rPr lang="de-DE" sz="2800" i="1" dirty="0">
                <a:latin typeface="+mj-lt"/>
              </a:rPr>
              <a:t>-Szene zu den populärsten Jugendkulturen </a:t>
            </a:r>
            <a:endParaRPr lang="ru-RU" sz="2800" i="1" dirty="0"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6372708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8548839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539552" y="260648"/>
            <a:ext cx="79248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sz="2400" i="1" dirty="0">
                <a:latin typeface="+mj-lt"/>
              </a:rPr>
              <a:t>Ihren Ursprung hat die Hip-Hop-Kultur in der New Yorker Bronx der 1970er Jahre. Dort feierten zumeist afroamerikanische Jugendliche so genannte </a:t>
            </a:r>
            <a:r>
              <a:rPr lang="de-DE" sz="2400" i="1" dirty="0" err="1">
                <a:latin typeface="+mj-lt"/>
              </a:rPr>
              <a:t>Blockparties</a:t>
            </a:r>
            <a:r>
              <a:rPr lang="de-DE" sz="2400" i="1" dirty="0">
                <a:latin typeface="+mj-lt"/>
              </a:rPr>
              <a:t>, da ihnen die finanziellen Mittel für Discobesuche fehlten. </a:t>
            </a:r>
            <a:endParaRPr lang="ru-RU" sz="2400" i="1" dirty="0">
              <a:latin typeface="+mj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76872"/>
            <a:ext cx="6912768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9058652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683568" y="332656"/>
            <a:ext cx="79248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sz="2400" i="1" dirty="0">
                <a:latin typeface="+mj-lt"/>
              </a:rPr>
              <a:t>In der Hip-Hop-Szene finden Menschen aus allen Gesellschaftsschichten zusammen. Besonders populär ist Hip-Hop nach wie vor bei Migranten. </a:t>
            </a:r>
            <a:endParaRPr lang="ru-RU" sz="2400" i="1" dirty="0">
              <a:latin typeface="+mj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8496944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7972761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467544" y="260648"/>
            <a:ext cx="7924800" cy="4114800"/>
          </a:xfrm>
          <a:prstGeom prst="rect">
            <a:avLst/>
          </a:prstGeom>
        </p:spPr>
        <p:txBody>
          <a:bodyPr/>
          <a:lstStyle/>
          <a:p>
            <a:r>
              <a:rPr lang="de-DE" sz="2400" i="1" dirty="0">
                <a:solidFill>
                  <a:srgbClr val="FF0000"/>
                </a:solidFill>
                <a:latin typeface="+mj-lt"/>
              </a:rPr>
              <a:t>Graffitisprayer (Writer</a:t>
            </a:r>
            <a:r>
              <a:rPr lang="de-DE" sz="2400" i="1" dirty="0">
                <a:latin typeface="+mj-lt"/>
              </a:rPr>
              <a:t>) sind ein nicht wegzudenkender Bestandteil der Szene. Durch sie wird Hip-Hop (auch für Außenstehende) sichtbar. Graffiti ist für viele der Einstieg in die Hip-Hop Szene. Sie kommen über Kontakte zu anderen </a:t>
            </a:r>
            <a:r>
              <a:rPr lang="de-DE" sz="2400" i="1" dirty="0" err="1">
                <a:latin typeface="+mj-lt"/>
              </a:rPr>
              <a:t>Writern</a:t>
            </a:r>
            <a:r>
              <a:rPr lang="de-DE" sz="2400" i="1" dirty="0">
                <a:latin typeface="+mj-lt"/>
              </a:rPr>
              <a:t> auf Hip-Hop Events und versuchen sich z. T. auch im Rappen oder </a:t>
            </a:r>
            <a:r>
              <a:rPr lang="de-DE" sz="2400" i="1" dirty="0" err="1">
                <a:latin typeface="+mj-lt"/>
              </a:rPr>
              <a:t>Breaken</a:t>
            </a:r>
            <a:r>
              <a:rPr lang="de-DE" sz="2400" i="1" dirty="0">
                <a:latin typeface="+mj-lt"/>
              </a:rPr>
              <a:t>. Ihren Style müssen Hip-Hops immer wieder unter Beweis stellen. </a:t>
            </a:r>
          </a:p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68960"/>
            <a:ext cx="8551207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347663"/>
            <a:ext cx="4762500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7320814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816062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251520" y="44624"/>
            <a:ext cx="8784976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sz="2400" i="1" dirty="0">
                <a:latin typeface="+mj-lt"/>
              </a:rPr>
              <a:t>Kleidung und Accessoires spielen in der Szene eine wichtige Rolle</a:t>
            </a:r>
            <a:r>
              <a:rPr lang="de-DE" sz="2400" i="1" dirty="0" smtClean="0">
                <a:latin typeface="+mj-lt"/>
              </a:rPr>
              <a:t>.</a:t>
            </a:r>
          </a:p>
          <a:p>
            <a:r>
              <a:rPr lang="de-DE" sz="2400" i="1" dirty="0">
                <a:latin typeface="+mj-lt"/>
              </a:rPr>
              <a:t>Um als Hip-Hop durchzugehen reicht es allerdings nicht aus, lediglich '</a:t>
            </a:r>
            <a:r>
              <a:rPr lang="de-DE" sz="2400" i="1" dirty="0" err="1">
                <a:latin typeface="+mj-lt"/>
              </a:rPr>
              <a:t>Baggypants</a:t>
            </a:r>
            <a:r>
              <a:rPr lang="de-DE" sz="2400" i="1" dirty="0">
                <a:latin typeface="+mj-lt"/>
              </a:rPr>
              <a:t>' und eine 'dicke Jacke' zu tragen.</a:t>
            </a:r>
            <a:endParaRPr lang="ru-RU" sz="2400" i="1" dirty="0">
              <a:latin typeface="+mj-lt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556792"/>
            <a:ext cx="5112568" cy="53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6151"/>
            <a:ext cx="4680520" cy="6821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86026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Рабочий стол\загруженное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714356"/>
            <a:ext cx="2619375" cy="1743075"/>
          </a:xfrm>
          <a:prstGeom prst="rect">
            <a:avLst/>
          </a:prstGeom>
          <a:noFill/>
        </p:spPr>
      </p:pic>
      <p:pic>
        <p:nvPicPr>
          <p:cNvPr id="2051" name="Picture 3" descr="C:\Documents and Settings\Admin\Рабочий стол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571480"/>
            <a:ext cx="2143140" cy="2784994"/>
          </a:xfrm>
          <a:prstGeom prst="rect">
            <a:avLst/>
          </a:prstGeom>
          <a:noFill/>
        </p:spPr>
      </p:pic>
      <p:pic>
        <p:nvPicPr>
          <p:cNvPr id="2052" name="Picture 4" descr="C:\Documents and Settings\Admin\Рабочий стол\images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3786190"/>
            <a:ext cx="2812310" cy="1895476"/>
          </a:xfrm>
          <a:prstGeom prst="rect">
            <a:avLst/>
          </a:prstGeom>
          <a:noFill/>
        </p:spPr>
      </p:pic>
      <p:pic>
        <p:nvPicPr>
          <p:cNvPr id="2053" name="Picture 5" descr="C:\Documents and Settings\Admin\Рабочий стол\загруженное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3857628"/>
            <a:ext cx="2664989" cy="1852613"/>
          </a:xfrm>
          <a:prstGeom prst="rect">
            <a:avLst/>
          </a:prstGeom>
          <a:noFill/>
        </p:spPr>
      </p:pic>
      <p:pic>
        <p:nvPicPr>
          <p:cNvPr id="2054" name="Picture 6" descr="C:\Documents and Settings\Admin\Рабочий стол\загруженное (3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30" y="2143116"/>
            <a:ext cx="1928826" cy="29356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467544" y="188640"/>
            <a:ext cx="8208912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sz="2400" i="1" dirty="0">
                <a:latin typeface="+mj-lt"/>
              </a:rPr>
              <a:t>In der Hip-Hop Szene gibt es eine Vielzahl ritualisierter Verhaltensweisen. Die wohl bekannteste ist das '</a:t>
            </a:r>
            <a:r>
              <a:rPr lang="de-DE" sz="2400" i="1" dirty="0" err="1">
                <a:latin typeface="+mj-lt"/>
              </a:rPr>
              <a:t>Battlen</a:t>
            </a:r>
            <a:r>
              <a:rPr lang="de-DE" sz="2400" i="1" dirty="0">
                <a:latin typeface="+mj-lt"/>
              </a:rPr>
              <a:t>'. Ein 'Battle' ist ein Wettkampf zwischen zwei oder mehreren Hip-Hops im 'Rappen', '</a:t>
            </a:r>
            <a:r>
              <a:rPr lang="de-DE" sz="2400" i="1" dirty="0" err="1">
                <a:latin typeface="+mj-lt"/>
              </a:rPr>
              <a:t>Breaken</a:t>
            </a:r>
            <a:r>
              <a:rPr lang="de-DE" sz="2400" i="1" dirty="0">
                <a:latin typeface="+mj-lt"/>
              </a:rPr>
              <a:t>', 'Sprayen' oder '</a:t>
            </a:r>
            <a:r>
              <a:rPr lang="de-DE" sz="2400" i="1" dirty="0" err="1">
                <a:latin typeface="+mj-lt"/>
              </a:rPr>
              <a:t>DJing</a:t>
            </a:r>
            <a:r>
              <a:rPr lang="de-DE" sz="2400" i="1" dirty="0">
                <a:latin typeface="+mj-lt"/>
              </a:rPr>
              <a:t>'. </a:t>
            </a:r>
            <a:endParaRPr lang="ru-RU" sz="2400" i="1" dirty="0">
              <a:latin typeface="+mj-lt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409432"/>
            <a:ext cx="67532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836" y="1772816"/>
            <a:ext cx="7136556" cy="4804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152" y="1928365"/>
            <a:ext cx="7128792" cy="456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76" y="1928365"/>
            <a:ext cx="7416824" cy="481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8931487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539552" y="188640"/>
            <a:ext cx="7924800" cy="656875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2400" i="1" dirty="0">
                <a:latin typeface="+mj-lt"/>
              </a:rPr>
              <a:t>Wie viele und </a:t>
            </a:r>
            <a:r>
              <a:rPr lang="de-DE" sz="2400" i="1" dirty="0" smtClean="0">
                <a:latin typeface="+mj-lt"/>
              </a:rPr>
              <a:t>welche Richtungen </a:t>
            </a:r>
            <a:r>
              <a:rPr lang="de-DE" sz="2400" i="1" dirty="0">
                <a:latin typeface="+mj-lt"/>
              </a:rPr>
              <a:t>vereinigt Hip-Hop</a:t>
            </a:r>
            <a:r>
              <a:rPr lang="de-DE" sz="2400" i="1" dirty="0" smtClean="0">
                <a:latin typeface="+mj-lt"/>
              </a:rPr>
              <a:t>?</a:t>
            </a:r>
            <a:endParaRPr lang="ru-RU" sz="2400" i="1" dirty="0" smtClean="0">
              <a:latin typeface="+mj-lt"/>
            </a:endParaRPr>
          </a:p>
          <a:p>
            <a:r>
              <a:rPr lang="de-DE" sz="2400" i="1" dirty="0" smtClean="0">
                <a:latin typeface="+mj-lt"/>
              </a:rPr>
              <a:t>Was </a:t>
            </a:r>
            <a:r>
              <a:rPr lang="de-DE" sz="2400" i="1" dirty="0">
                <a:latin typeface="+mj-lt"/>
              </a:rPr>
              <a:t>ist das berühmteste Ritual in der Hip-Hop-Szene</a:t>
            </a:r>
            <a:r>
              <a:rPr lang="de-DE" sz="2400" i="1" dirty="0" smtClean="0">
                <a:latin typeface="+mj-lt"/>
              </a:rPr>
              <a:t>?</a:t>
            </a:r>
            <a:endParaRPr lang="ru-RU" sz="2400" i="1" dirty="0" smtClean="0">
              <a:latin typeface="+mj-lt"/>
            </a:endParaRPr>
          </a:p>
          <a:p>
            <a:r>
              <a:rPr lang="de-DE" sz="2400" i="1" dirty="0">
                <a:latin typeface="+mj-lt"/>
              </a:rPr>
              <a:t>Mit welcher Jugendszene vergleicht man Hip-Hop</a:t>
            </a:r>
            <a:r>
              <a:rPr lang="de-DE" sz="2400" i="1" dirty="0" smtClean="0">
                <a:latin typeface="+mj-lt"/>
              </a:rPr>
              <a:t>?</a:t>
            </a:r>
            <a:endParaRPr lang="ru-RU" sz="2400" i="1" dirty="0" smtClean="0">
              <a:latin typeface="+mj-lt"/>
            </a:endParaRPr>
          </a:p>
          <a:p>
            <a:r>
              <a:rPr lang="de-DE" sz="2400" i="1" dirty="0">
                <a:latin typeface="+mj-lt"/>
              </a:rPr>
              <a:t>In welchem Jahr ist Hip-Hop entstanden ?</a:t>
            </a:r>
          </a:p>
          <a:p>
            <a:r>
              <a:rPr lang="de-DE" sz="2400" i="1" dirty="0" smtClean="0">
                <a:latin typeface="+mj-lt"/>
              </a:rPr>
              <a:t>Welche </a:t>
            </a:r>
            <a:r>
              <a:rPr lang="de-DE" sz="2400" i="1" dirty="0">
                <a:latin typeface="+mj-lt"/>
              </a:rPr>
              <a:t>Filme haben Ruhm in Hip-Hop gebracht</a:t>
            </a:r>
            <a:r>
              <a:rPr lang="de-DE" sz="2400" i="1" dirty="0" smtClean="0">
                <a:latin typeface="+mj-lt"/>
              </a:rPr>
              <a:t>?</a:t>
            </a:r>
            <a:endParaRPr lang="ru-RU" sz="2400" i="1" dirty="0" smtClean="0">
              <a:latin typeface="+mj-lt"/>
            </a:endParaRPr>
          </a:p>
          <a:p>
            <a:r>
              <a:rPr lang="de-DE" sz="2400" i="1" dirty="0">
                <a:latin typeface="+mj-lt"/>
              </a:rPr>
              <a:t>Welche Gruppe von Menschen bewundert Hip-Hop am meisten</a:t>
            </a:r>
            <a:r>
              <a:rPr lang="de-DE" sz="2400" i="1" dirty="0" smtClean="0">
                <a:latin typeface="+mj-lt"/>
              </a:rPr>
              <a:t>?</a:t>
            </a:r>
            <a:endParaRPr lang="ru-RU" sz="2400" i="1" dirty="0" smtClean="0">
              <a:latin typeface="+mj-lt"/>
            </a:endParaRPr>
          </a:p>
          <a:p>
            <a:r>
              <a:rPr lang="en-US" sz="2400" i="1" dirty="0" smtClean="0">
                <a:latin typeface="+mj-lt"/>
              </a:rPr>
              <a:t>I</a:t>
            </a:r>
            <a:r>
              <a:rPr lang="de-DE" sz="2400" i="1" dirty="0" smtClean="0">
                <a:latin typeface="+mj-lt"/>
              </a:rPr>
              <a:t>n </a:t>
            </a:r>
            <a:r>
              <a:rPr lang="de-DE" sz="2400" i="1" dirty="0">
                <a:latin typeface="+mj-lt"/>
              </a:rPr>
              <a:t>der Hiphop-Szene dominieren Männern oder Frauen ?</a:t>
            </a:r>
          </a:p>
          <a:p>
            <a:r>
              <a:rPr lang="de-DE" sz="2400" i="1" dirty="0" smtClean="0">
                <a:latin typeface="+mj-lt"/>
              </a:rPr>
              <a:t>Welche </a:t>
            </a:r>
            <a:r>
              <a:rPr lang="de-DE" sz="2400" i="1" dirty="0">
                <a:latin typeface="+mj-lt"/>
              </a:rPr>
              <a:t>Rolle spielen in der Hip Hop Kleidung und Accessoires?</a:t>
            </a:r>
          </a:p>
          <a:p>
            <a:r>
              <a:rPr lang="de-DE" sz="2400" i="1" dirty="0" smtClean="0">
                <a:latin typeface="+mj-lt"/>
              </a:rPr>
              <a:t>Sind </a:t>
            </a:r>
            <a:r>
              <a:rPr lang="de-DE" sz="2400" i="1" dirty="0">
                <a:latin typeface="+mj-lt"/>
              </a:rPr>
              <a:t>die Eigentümer den Musikgeschäfte gewöhnlichen Menschen</a:t>
            </a:r>
            <a:r>
              <a:rPr lang="de-DE" sz="2400" i="1" dirty="0" smtClean="0">
                <a:latin typeface="+mj-lt"/>
              </a:rPr>
              <a:t>?</a:t>
            </a:r>
          </a:p>
          <a:p>
            <a:r>
              <a:rPr lang="de-DE" sz="2400" i="1" dirty="0">
                <a:latin typeface="+mj-lt"/>
              </a:rPr>
              <a:t>Wo können wir über Hip-Hop herausfinden ?</a:t>
            </a:r>
            <a:endParaRPr lang="ru-RU" sz="2400" i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401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i="1" dirty="0" smtClean="0">
                <a:solidFill>
                  <a:srgbClr val="FF0000"/>
                </a:solidFill>
              </a:rPr>
              <a:t>Zusammenfassung:</a:t>
            </a:r>
            <a:r>
              <a:rPr lang="de-DE" i="1" dirty="0" smtClean="0"/>
              <a:t/>
            </a:r>
            <a:br>
              <a:rPr lang="de-DE" i="1" dirty="0" smtClean="0"/>
            </a:br>
            <a:r>
              <a:rPr lang="de-DE" i="1" dirty="0" smtClean="0"/>
              <a:t>Subkulturen als Reaktion</a:t>
            </a:r>
            <a:endParaRPr lang="de-DE" i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de-DE" sz="2400" i="1" dirty="0" smtClean="0">
                <a:latin typeface="+mj-lt"/>
              </a:rPr>
              <a:t>Reaktion auf Missstände, gesellschaftliche oder kulturelle Defizite (Bsp.: Schließung von Jugendeinrichtungen aus Geldknappheit, Arbeitslosigkeit)</a:t>
            </a:r>
          </a:p>
          <a:p>
            <a:pPr>
              <a:lnSpc>
                <a:spcPct val="90000"/>
              </a:lnSpc>
            </a:pPr>
            <a:r>
              <a:rPr lang="de-DE" sz="2400" i="1" dirty="0" smtClean="0">
                <a:latin typeface="+mj-lt"/>
              </a:rPr>
              <a:t>Unterprivilegierung (z.B. ethnische Minderheiten, kriminelle Banden, Aussiedler, Obdachlose, etc.)</a:t>
            </a:r>
          </a:p>
          <a:p>
            <a:pPr>
              <a:lnSpc>
                <a:spcPct val="90000"/>
              </a:lnSpc>
            </a:pPr>
            <a:r>
              <a:rPr lang="de-DE" sz="2400" i="1" dirty="0" smtClean="0">
                <a:latin typeface="+mj-lt"/>
              </a:rPr>
              <a:t>erhöhtes Volumen an Freizeit </a:t>
            </a:r>
            <a:r>
              <a:rPr lang="ru-RU" sz="2400" i="1" dirty="0" smtClean="0">
                <a:latin typeface="+mj-lt"/>
              </a:rPr>
              <a:t> </a:t>
            </a:r>
            <a:r>
              <a:rPr lang="en-US" sz="2400" i="1" dirty="0" smtClean="0">
                <a:latin typeface="+mj-lt"/>
              </a:rPr>
              <a:t>(Skater und </a:t>
            </a:r>
            <a:r>
              <a:rPr lang="en-US" sz="2400" i="1" dirty="0" err="1" smtClean="0">
                <a:latin typeface="+mj-lt"/>
              </a:rPr>
              <a:t>Emos</a:t>
            </a:r>
            <a:r>
              <a:rPr lang="en-US" sz="2400" i="1" dirty="0" smtClean="0">
                <a:latin typeface="+mj-lt"/>
              </a:rPr>
              <a:t>)</a:t>
            </a:r>
          </a:p>
          <a:p>
            <a:pPr>
              <a:lnSpc>
                <a:spcPct val="90000"/>
              </a:lnSpc>
            </a:pPr>
            <a:r>
              <a:rPr lang="de-DE" sz="2400" i="1" dirty="0" smtClean="0">
                <a:latin typeface="+mj-lt"/>
              </a:rPr>
              <a:t>Ziel der Verbesserung der Lebensumstände (z.B. religiöse Gemeinschaften, politische Gruppen) </a:t>
            </a:r>
            <a:r>
              <a:rPr lang="de-DE" sz="2400" i="1" dirty="0" smtClean="0">
                <a:latin typeface="+mj-lt"/>
                <a:sym typeface="Wingdings" pitchFamily="2" charset="2"/>
              </a:rPr>
              <a:t></a:t>
            </a:r>
            <a:r>
              <a:rPr lang="uk-UA" sz="2400" i="1" dirty="0" smtClean="0">
                <a:latin typeface="+mj-lt"/>
                <a:sym typeface="Wingdings" pitchFamily="2" charset="2"/>
              </a:rPr>
              <a:t> </a:t>
            </a:r>
            <a:r>
              <a:rPr lang="en-US" sz="2400" i="1" dirty="0" smtClean="0">
                <a:solidFill>
                  <a:srgbClr val="FF0000"/>
                </a:solidFill>
                <a:latin typeface="Calibri"/>
                <a:sym typeface="Wingdings" pitchFamily="2" charset="2"/>
              </a:rPr>
              <a:t>ä</a:t>
            </a:r>
            <a:r>
              <a:rPr lang="de-DE" sz="2400" i="1" dirty="0" err="1" smtClean="0">
                <a:solidFill>
                  <a:srgbClr val="FF0000"/>
                </a:solidFill>
                <a:latin typeface="+mj-lt"/>
                <a:sym typeface="Wingdings" pitchFamily="2" charset="2"/>
              </a:rPr>
              <a:t>ussere</a:t>
            </a:r>
            <a:r>
              <a:rPr lang="de-DE" sz="2400" i="1" dirty="0" smtClean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de-DE" sz="2400" i="1" dirty="0" smtClean="0">
                <a:solidFill>
                  <a:srgbClr val="FF0000"/>
                </a:solidFill>
                <a:latin typeface="+mj-lt"/>
                <a:sym typeface="Wingdings" pitchFamily="2" charset="2"/>
              </a:rPr>
              <a:t>Umstände</a:t>
            </a:r>
            <a:endParaRPr lang="ru-RU" sz="2400" i="1" dirty="0" smtClean="0">
              <a:solidFill>
                <a:srgbClr val="FF0000"/>
              </a:solidFill>
              <a:latin typeface="+mj-lt"/>
            </a:endParaRPr>
          </a:p>
          <a:p>
            <a:endParaRPr lang="de-DE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39552" y="332656"/>
            <a:ext cx="9381728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1" i="0" u="none" strike="noStrike" kern="1200" cap="none" spc="0" normalizeH="0" baseline="0" noProof="0" dirty="0" smtClean="0">
              <a:ln w="6350">
                <a:noFill/>
              </a:ln>
              <a:solidFill>
                <a:srgbClr val="CC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54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Ziel des Projektes</a:t>
            </a:r>
            <a:endParaRPr lang="de-DE" sz="5400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248472"/>
          </a:xfr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r>
              <a:rPr lang="de-DE" sz="3500" dirty="0" smtClean="0"/>
              <a:t>Informierung unserer Mitschüler über andere moderne Jugendszenen, deren Merkmale, Lebensweise und </a:t>
            </a:r>
            <a:r>
              <a:rPr lang="de-DE" sz="3500" dirty="0" smtClean="0"/>
              <a:t>Interessen</a:t>
            </a:r>
            <a:r>
              <a:rPr lang="uk-UA" sz="3500" dirty="0" smtClean="0"/>
              <a:t>;</a:t>
            </a:r>
            <a:endParaRPr lang="de-DE" sz="3500" dirty="0" smtClean="0"/>
          </a:p>
          <a:p>
            <a:r>
              <a:rPr lang="de-DE" sz="3500" dirty="0" smtClean="0"/>
              <a:t>Vertiefung der Kenntnisse über die Vertreter der heutigen </a:t>
            </a:r>
            <a:r>
              <a:rPr lang="de-DE" sz="3500" dirty="0" smtClean="0"/>
              <a:t>Subkulturen</a:t>
            </a:r>
            <a:r>
              <a:rPr lang="uk-UA" sz="3500" dirty="0" smtClean="0"/>
              <a:t>;</a:t>
            </a:r>
            <a:endParaRPr lang="de-DE" sz="3500" dirty="0" smtClean="0"/>
          </a:p>
          <a:p>
            <a:r>
              <a:rPr lang="de-DE" sz="3500" dirty="0" smtClean="0"/>
              <a:t>Gemeinsame Erarbeitung der </a:t>
            </a:r>
            <a:r>
              <a:rPr lang="de-DE" sz="3500" dirty="0" smtClean="0"/>
              <a:t>Interview-fragen</a:t>
            </a:r>
            <a:r>
              <a:rPr lang="uk-UA" sz="3500" dirty="0" smtClean="0"/>
              <a:t>;</a:t>
            </a:r>
            <a:endParaRPr lang="de-DE" sz="3500" dirty="0" smtClean="0"/>
          </a:p>
          <a:p>
            <a:r>
              <a:rPr lang="de-DE" sz="3500" dirty="0" smtClean="0"/>
              <a:t>Dokumentierung für die </a:t>
            </a:r>
            <a:r>
              <a:rPr lang="de-DE" sz="3500" dirty="0" smtClean="0"/>
              <a:t>Wandzeitung</a:t>
            </a:r>
            <a:r>
              <a:rPr lang="uk-UA" sz="3500" dirty="0" smtClean="0"/>
              <a:t>;</a:t>
            </a:r>
            <a:endParaRPr lang="de-DE" sz="3500" dirty="0" smtClean="0"/>
          </a:p>
          <a:p>
            <a:endParaRPr lang="de-DE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800" dirty="0" smtClean="0"/>
              <a:t>1. </a:t>
            </a:r>
            <a:r>
              <a:rPr lang="de-DE" sz="4800" i="1" dirty="0" smtClean="0"/>
              <a:t>Suchphase</a:t>
            </a:r>
            <a:endParaRPr lang="de-DE" sz="4800" i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 Besorgen von Informationen über Jugendszenen in Deutschland und in der Ukraine ( z.B. Info aus Zeitschriften, dem Internet, Fotos).</a:t>
            </a:r>
          </a:p>
          <a:p>
            <a:endParaRPr lang="de-DE" dirty="0" smtClean="0"/>
          </a:p>
          <a:p>
            <a:r>
              <a:rPr lang="de-DE" dirty="0" smtClean="0"/>
              <a:t>Schüler einigen sich auf 3-4  Jugendgruppen, die das meiste Interesse erwecken.</a:t>
            </a:r>
          </a:p>
          <a:p>
            <a:endParaRPr lang="de-DE" dirty="0" smtClean="0"/>
          </a:p>
          <a:p>
            <a:r>
              <a:rPr lang="de-DE" dirty="0" smtClean="0"/>
              <a:t>Fertigung zu jeder Gruppe eine Fotocollage</a:t>
            </a:r>
          </a:p>
          <a:p>
            <a:endParaRPr lang="de-DE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i="1" dirty="0" smtClean="0"/>
              <a:t>2. Phase</a:t>
            </a:r>
            <a:endParaRPr lang="de-DE" i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3240360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de-DE" dirty="0" smtClean="0"/>
              <a:t>Entwurf des Projektes</a:t>
            </a:r>
          </a:p>
          <a:p>
            <a:r>
              <a:rPr lang="de-DE" dirty="0" smtClean="0"/>
              <a:t>Zusammenstellung der Interwiefragen</a:t>
            </a:r>
          </a:p>
          <a:p>
            <a:r>
              <a:rPr lang="de-DE" dirty="0" smtClean="0"/>
              <a:t>Präsentation für die anderen Mitschüler in der Klasse</a:t>
            </a:r>
          </a:p>
          <a:p>
            <a:endParaRPr lang="de-DE" dirty="0" smtClean="0"/>
          </a:p>
          <a:p>
            <a:endParaRPr lang="de-DE" dirty="0" smtClean="0"/>
          </a:p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4400" i="1" dirty="0" err="1" smtClean="0">
                <a:solidFill>
                  <a:srgbClr val="CC0000"/>
                </a:solidFill>
                <a:latin typeface="+mj-lt"/>
              </a:rPr>
              <a:t>Der</a:t>
            </a:r>
            <a:r>
              <a:rPr lang="en-US" sz="4400" i="1" dirty="0" smtClean="0">
                <a:solidFill>
                  <a:srgbClr val="CC0000"/>
                </a:solidFill>
                <a:latin typeface="+mj-lt"/>
              </a:rPr>
              <a:t> </a:t>
            </a:r>
            <a:r>
              <a:rPr lang="en-US" sz="4400" i="1" dirty="0" err="1" smtClean="0">
                <a:solidFill>
                  <a:srgbClr val="CC0000"/>
                </a:solidFill>
                <a:latin typeface="+mj-lt"/>
              </a:rPr>
              <a:t>Begriff</a:t>
            </a:r>
            <a:r>
              <a:rPr lang="en-US" sz="4400" i="1" dirty="0" smtClean="0">
                <a:solidFill>
                  <a:srgbClr val="CC0000"/>
                </a:solidFill>
                <a:latin typeface="+mj-lt"/>
              </a:rPr>
              <a:t> </a:t>
            </a:r>
            <a:r>
              <a:rPr lang="en-US" sz="4400" i="1" dirty="0" err="1" smtClean="0">
                <a:solidFill>
                  <a:srgbClr val="CC0000"/>
                </a:solidFill>
                <a:latin typeface="+mj-lt"/>
              </a:rPr>
              <a:t>der</a:t>
            </a:r>
            <a:r>
              <a:rPr lang="en-US" sz="4400" i="1" dirty="0" smtClean="0">
                <a:solidFill>
                  <a:srgbClr val="CC0000"/>
                </a:solidFill>
                <a:latin typeface="+mj-lt"/>
              </a:rPr>
              <a:t> “</a:t>
            </a:r>
            <a:r>
              <a:rPr lang="en-US" sz="4400" i="1" dirty="0" err="1" smtClean="0">
                <a:solidFill>
                  <a:srgbClr val="CC0000"/>
                </a:solidFill>
                <a:latin typeface="+mj-lt"/>
              </a:rPr>
              <a:t>Subkultur</a:t>
            </a:r>
            <a:r>
              <a:rPr lang="en-US" sz="4400" i="1" dirty="0" smtClean="0">
                <a:solidFill>
                  <a:srgbClr val="CC0000"/>
                </a:solidFill>
                <a:latin typeface="+mj-lt"/>
              </a:rPr>
              <a:t>” </a:t>
            </a:r>
            <a:r>
              <a:rPr lang="en-US" sz="4400" i="1" dirty="0" err="1" smtClean="0">
                <a:solidFill>
                  <a:srgbClr val="CC0000"/>
                </a:solidFill>
                <a:latin typeface="+mj-lt"/>
              </a:rPr>
              <a:t>heute</a:t>
            </a:r>
            <a:endParaRPr lang="de-DE" i="1" dirty="0">
              <a:latin typeface="+mj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de-DE" dirty="0" smtClean="0"/>
              <a:t>Am häufigsten wird der Begriff der Subkultur in Bezug auf Jugendgruppen </a:t>
            </a:r>
            <a:r>
              <a:rPr lang="de-DE" dirty="0" smtClean="0"/>
              <a:t>angewendet</a:t>
            </a:r>
            <a:r>
              <a:rPr lang="uk-UA" dirty="0" smtClean="0"/>
              <a:t>,</a:t>
            </a:r>
            <a:endParaRPr lang="de-DE" dirty="0" smtClean="0"/>
          </a:p>
          <a:p>
            <a:pPr>
              <a:buNone/>
            </a:pPr>
            <a:r>
              <a:rPr lang="de-DE" dirty="0" smtClean="0"/>
              <a:t>   die bestimmte Merkmale teilen und sich vom „</a:t>
            </a:r>
            <a:r>
              <a:rPr lang="de-DE" dirty="0" err="1" smtClean="0"/>
              <a:t>mainstream</a:t>
            </a:r>
            <a:r>
              <a:rPr lang="de-DE" dirty="0" smtClean="0"/>
              <a:t>“ unterscheiden</a:t>
            </a:r>
          </a:p>
          <a:p>
            <a:r>
              <a:rPr lang="de-DE" dirty="0" smtClean="0"/>
              <a:t>charakteristische Eigenschaften und Verhaltensformen gesellschaftlicher Gruppen haben</a:t>
            </a:r>
          </a:p>
          <a:p>
            <a:r>
              <a:rPr lang="de-DE" dirty="0" smtClean="0"/>
              <a:t>zeitgenössische Wertorientierungen und Lebensstile haben</a:t>
            </a:r>
            <a:endParaRPr lang="ru-RU" dirty="0" smtClean="0"/>
          </a:p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2232248"/>
          </a:xfrm>
        </p:spPr>
        <p:txBody>
          <a:bodyPr>
            <a:normAutofit fontScale="90000"/>
          </a:bodyPr>
          <a:lstStyle/>
          <a:p>
            <a:r>
              <a:rPr lang="de-DE" sz="3200" i="1" dirty="0" smtClean="0"/>
              <a:t>Es gibt einige Klassifikationen der Jugend-</a:t>
            </a:r>
            <a:r>
              <a:rPr lang="de-DE" sz="3200" i="1" dirty="0" err="1" smtClean="0"/>
              <a:t>organisationen</a:t>
            </a:r>
            <a:r>
              <a:rPr lang="de-DE" sz="3200" i="1" dirty="0" smtClean="0"/>
              <a:t> nach den Richtungen ihrer Tätigkeit, der Weltanschauung.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780928"/>
            <a:ext cx="8229600" cy="3528392"/>
          </a:xfrm>
        </p:spPr>
        <p:txBody>
          <a:bodyPr numCol="2">
            <a:normAutofit lnSpcReduction="10000"/>
          </a:bodyPr>
          <a:lstStyle/>
          <a:p>
            <a:r>
              <a:rPr lang="de-DE" b="1" dirty="0" smtClean="0">
                <a:latin typeface="+mj-lt"/>
              </a:rPr>
              <a:t>Die Hippies</a:t>
            </a:r>
          </a:p>
          <a:p>
            <a:r>
              <a:rPr lang="de-DE" b="1" dirty="0" smtClean="0">
                <a:latin typeface="+mj-lt"/>
              </a:rPr>
              <a:t>Die Punks</a:t>
            </a:r>
          </a:p>
          <a:p>
            <a:r>
              <a:rPr lang="de-DE" b="1" dirty="0" smtClean="0">
                <a:latin typeface="+mj-lt"/>
              </a:rPr>
              <a:t>Die </a:t>
            </a:r>
            <a:r>
              <a:rPr lang="de-DE" b="1" dirty="0" err="1" smtClean="0">
                <a:latin typeface="+mj-lt"/>
              </a:rPr>
              <a:t>Goths</a:t>
            </a:r>
            <a:endParaRPr lang="de-DE" b="1" dirty="0" smtClean="0">
              <a:latin typeface="+mj-lt"/>
            </a:endParaRPr>
          </a:p>
          <a:p>
            <a:r>
              <a:rPr lang="de-DE" b="1" dirty="0" smtClean="0">
                <a:latin typeface="+mj-lt"/>
              </a:rPr>
              <a:t>Die Skinheads </a:t>
            </a:r>
          </a:p>
          <a:p>
            <a:r>
              <a:rPr lang="en-US" b="1" dirty="0" smtClean="0">
                <a:latin typeface="+mj-lt"/>
              </a:rPr>
              <a:t>Die </a:t>
            </a:r>
            <a:r>
              <a:rPr lang="en-US" b="1" dirty="0" err="1" smtClean="0">
                <a:latin typeface="+mj-lt"/>
              </a:rPr>
              <a:t>Emos</a:t>
            </a:r>
            <a:endParaRPr lang="en-US" b="1" dirty="0" smtClean="0">
              <a:latin typeface="+mj-lt"/>
            </a:endParaRPr>
          </a:p>
          <a:p>
            <a:r>
              <a:rPr lang="en-US" b="1" dirty="0" smtClean="0">
                <a:latin typeface="+mj-lt"/>
              </a:rPr>
              <a:t>Die Hip-Hopper</a:t>
            </a:r>
          </a:p>
          <a:p>
            <a:r>
              <a:rPr lang="en-US" b="1" dirty="0" smtClean="0">
                <a:latin typeface="+mj-lt"/>
              </a:rPr>
              <a:t>Die Rapper</a:t>
            </a:r>
          </a:p>
          <a:p>
            <a:r>
              <a:rPr lang="en-US" b="1" dirty="0" smtClean="0">
                <a:latin typeface="+mj-lt"/>
              </a:rPr>
              <a:t>Die  Skater</a:t>
            </a:r>
          </a:p>
          <a:p>
            <a:r>
              <a:rPr lang="en-US" b="1" dirty="0" smtClean="0">
                <a:latin typeface="+mj-lt"/>
              </a:rPr>
              <a:t>Die Rocker</a:t>
            </a:r>
            <a:endParaRPr lang="de-DE" b="1" dirty="0" smtClean="0">
              <a:latin typeface="Calibri" pitchFamily="34" charset="0"/>
            </a:endParaRPr>
          </a:p>
          <a:p>
            <a:r>
              <a:rPr lang="en-US" b="1" dirty="0" smtClean="0">
                <a:latin typeface="+mj-lt"/>
              </a:rPr>
              <a:t>Swag</a:t>
            </a:r>
          </a:p>
          <a:p>
            <a:r>
              <a:rPr lang="en-US" b="1" dirty="0" err="1" smtClean="0">
                <a:latin typeface="+mj-lt"/>
              </a:rPr>
              <a:t>Typische</a:t>
            </a:r>
            <a:r>
              <a:rPr lang="en-US" b="1" dirty="0" smtClean="0">
                <a:latin typeface="+mj-lt"/>
              </a:rPr>
              <a:t> </a:t>
            </a:r>
            <a:r>
              <a:rPr lang="en-US" b="1" dirty="0" err="1" smtClean="0">
                <a:latin typeface="+mj-lt"/>
              </a:rPr>
              <a:t>Jugendliche</a:t>
            </a:r>
            <a:r>
              <a:rPr lang="en-US" b="1" dirty="0" smtClean="0">
                <a:latin typeface="+mj-lt"/>
              </a:rPr>
              <a:t> (</a:t>
            </a:r>
            <a:r>
              <a:rPr lang="uk-UA" b="1" dirty="0" smtClean="0">
                <a:latin typeface="+mj-lt"/>
              </a:rPr>
              <a:t>ТП)</a:t>
            </a:r>
            <a:endParaRPr lang="uk-UA" sz="3200" b="1" dirty="0" smtClean="0">
              <a:latin typeface="+mj-lt"/>
            </a:endParaRPr>
          </a:p>
          <a:p>
            <a:r>
              <a:rPr lang="en-US" b="1" dirty="0" err="1" smtClean="0">
                <a:latin typeface="+mj-lt"/>
              </a:rPr>
              <a:t>Vanille</a:t>
            </a:r>
            <a:endParaRPr lang="en-US" b="1" dirty="0" smtClean="0">
              <a:latin typeface="+mj-lt"/>
            </a:endParaRPr>
          </a:p>
          <a:p>
            <a:pPr>
              <a:buNone/>
            </a:pP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>
                <a:solidFill>
                  <a:srgbClr val="CC0000"/>
                </a:solidFill>
              </a:rPr>
              <a:t>Emos</a:t>
            </a:r>
            <a:endParaRPr lang="ru-RU" dirty="0" smtClean="0">
              <a:solidFill>
                <a:srgbClr val="CC0000"/>
              </a:solidFill>
            </a:endParaRPr>
          </a:p>
        </p:txBody>
      </p:sp>
      <p:pic>
        <p:nvPicPr>
          <p:cNvPr id="13315" name="Picture 3" descr="girls-emo-haircu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844675"/>
            <a:ext cx="35718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 descr="62217-emo-girl-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5600" y="1412875"/>
            <a:ext cx="3171825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3143250"/>
            <a:ext cx="3886200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15888"/>
            <a:ext cx="5942013" cy="326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025" y="188913"/>
            <a:ext cx="17145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63" y="2357438"/>
            <a:ext cx="3959225" cy="297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38" y="4886325"/>
            <a:ext cx="1774825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anke">
  <a:themeElements>
    <a:clrScheme name="Ananke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nanke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nanke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39</TotalTime>
  <Words>597</Words>
  <Application>Microsoft Office PowerPoint</Application>
  <PresentationFormat>Экран (4:3)</PresentationFormat>
  <Paragraphs>77</Paragraphs>
  <Slides>22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Ananke</vt:lpstr>
      <vt:lpstr>Thema der Präsentation:</vt:lpstr>
      <vt:lpstr>Слайд 2</vt:lpstr>
      <vt:lpstr>Ziel des Projektes</vt:lpstr>
      <vt:lpstr>1. Suchphase</vt:lpstr>
      <vt:lpstr>2. Phase</vt:lpstr>
      <vt:lpstr>Der Begriff der “Subkultur” heute</vt:lpstr>
      <vt:lpstr>Es gibt einige Klassifikationen der Jugend-organisationen nach den Richtungen ihrer Tätigkeit, der Weltanschauung. </vt:lpstr>
      <vt:lpstr>Emos</vt:lpstr>
      <vt:lpstr>Слайд 9</vt:lpstr>
      <vt:lpstr>Слайд 10</vt:lpstr>
      <vt:lpstr>Слайд 11</vt:lpstr>
      <vt:lpstr>Vanille  Sie sind nicht aggressiv, nett und freundlich. Vanille trägt T-Shirt «I love NY», verengte Jeans, Stiefel und verschiedenes Zubehör. Ihre Frisuren sind verknotet. Sie trinken immer Kaffee und hören langsame Musik. Sie besitzen immer die neusten Fotokameras.</vt:lpstr>
      <vt:lpstr>Слайд 13</vt:lpstr>
      <vt:lpstr>Die Hippies.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Zusammenfassung: Subkulturen als Reaktion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Thema des Proektes</dc:title>
  <dc:creator>olaf</dc:creator>
  <cp:lastModifiedBy>Admin</cp:lastModifiedBy>
  <cp:revision>33</cp:revision>
  <dcterms:created xsi:type="dcterms:W3CDTF">2013-11-10T07:19:26Z</dcterms:created>
  <dcterms:modified xsi:type="dcterms:W3CDTF">2013-11-10T14:53:17Z</dcterms:modified>
</cp:coreProperties>
</file>