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143EBCF0-7FC2-49E9-A8B6-0CCFE1C9085E}" type="datetimeFigureOut">
              <a:rPr lang="ru-RU"/>
              <a:pPr>
                <a:defRPr/>
              </a:pPr>
              <a:t>05.06.2014</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27C8C33A-9AFB-48D0-ACBC-F7642A64126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E8DE960A-6FF2-4CE0-946E-1AFE535C9E0B}" type="datetimeFigureOut">
              <a:rPr lang="ru-RU"/>
              <a:pPr>
                <a:defRPr/>
              </a:pPr>
              <a:t>05.06.2014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D782D068-DD6E-4EB5-96BE-AB026A6BF38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7866216A-BFC7-4600-A7EF-B913DD5F2DE1}" type="datetimeFigureOut">
              <a:rPr lang="ru-RU"/>
              <a:pPr>
                <a:defRPr/>
              </a:pPr>
              <a:t>05.06.2014</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7E535404-2A7E-4B48-A91E-CC86D83B288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E99DF736-892B-449C-B64F-1A2134DD5750}" type="datetimeFigureOut">
              <a:rPr lang="ru-RU"/>
              <a:pPr>
                <a:defRPr/>
              </a:pPr>
              <a:t>05.06.2014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4AA06552-0FF7-47E2-99AA-35630C927DA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2C6C731-7B55-4254-8C7A-5906366053CA}" type="datetimeFigureOut">
              <a:rPr lang="ru-RU"/>
              <a:pPr>
                <a:defRPr/>
              </a:pPr>
              <a:t>05.06.2014</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E52DBD77-A814-4EAC-9B88-6ED4459B4E3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1AD013A2-44A2-42FA-9E23-9CE44FA87373}" type="datetimeFigureOut">
              <a:rPr lang="ru-RU"/>
              <a:pPr>
                <a:defRPr/>
              </a:pPr>
              <a:t>05.06.2014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C0CE67C-3BA2-49DC-B337-2426EC3C39F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A92A6BC3-5604-4779-84FB-268556CB7B2D}" type="datetimeFigureOut">
              <a:rPr lang="ru-RU"/>
              <a:pPr>
                <a:defRPr/>
              </a:pPr>
              <a:t>05.06.2014</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FBBF0664-1FB6-4B98-9793-79BB1878506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BB1A9306-00D7-4016-BBC2-94D1505F2FEA}" type="datetimeFigureOut">
              <a:rPr lang="ru-RU"/>
              <a:pPr>
                <a:defRPr/>
              </a:pPr>
              <a:t>05.06.2014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64F4E006-0613-410F-AA9D-CBAFE202217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9EACB892-FD43-4359-851F-BB32B08951BA}" type="datetimeFigureOut">
              <a:rPr lang="ru-RU"/>
              <a:pPr>
                <a:defRPr/>
              </a:pPr>
              <a:t>05.06.2014</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BB6FCFB3-78E1-4012-A4A3-95A745C96C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52498ADB-8D36-43EE-BAD5-29EFD5E2F1E6}" type="datetimeFigureOut">
              <a:rPr lang="ru-RU"/>
              <a:pPr>
                <a:defRPr/>
              </a:pPr>
              <a:t>05.06.2014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37CEE163-049A-4A38-B3ED-088F64FF8E7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DEF81364-9790-49A2-8D3F-087E1431B8A6}" type="datetimeFigureOut">
              <a:rPr lang="ru-RU"/>
              <a:pPr>
                <a:defRPr/>
              </a:pPr>
              <a:t>05.06.2014</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24E665E2-0D04-41BB-B780-8FA195F9D49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6BC4C354-AF6F-47B2-9784-F8D8660CD5DC}" type="datetimeFigureOut">
              <a:rPr lang="ru-RU"/>
              <a:pPr>
                <a:defRPr/>
              </a:pPr>
              <a:t>05.06.2014</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F1667586-A2F1-459E-8DEC-CC57F56A8F1B}"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FFFFFF"/>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FFFFFF"/>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1214422"/>
            <a:ext cx="6786578" cy="1928826"/>
          </a:xfrm>
        </p:spPr>
        <p:txBody>
          <a:bodyPr/>
          <a:lstStyle/>
          <a:p>
            <a:pPr eaLnBrk="1" fontAlgn="auto" hangingPunct="1">
              <a:spcAft>
                <a:spcPts val="0"/>
              </a:spcAft>
              <a:defRPr/>
            </a:pPr>
            <a:r>
              <a:rPr lang="en-US" sz="9600" i="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ench Script MT" pitchFamily="66" charset="0"/>
              </a:rPr>
              <a:t>The Black Gem</a:t>
            </a:r>
            <a:endParaRPr lang="ru-RU" sz="9600" i="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314" name="WordArt 3"/>
          <p:cNvSpPr>
            <a:spLocks noChangeArrowheads="1" noChangeShapeType="1" noTextEdit="1"/>
          </p:cNvSpPr>
          <p:nvPr/>
        </p:nvSpPr>
        <p:spPr bwMode="auto">
          <a:xfrm>
            <a:off x="6127750" y="4897438"/>
            <a:ext cx="2886075" cy="523875"/>
          </a:xfrm>
          <a:prstGeom prst="rect">
            <a:avLst/>
          </a:prstGeom>
        </p:spPr>
        <p:txBody>
          <a:bodyPr vert="wordArtVert" wrap="none" fromWordArt="1">
            <a:prstTxWarp prst="textTriangle">
              <a:avLst>
                <a:gd name="adj" fmla="val 50000"/>
              </a:avLst>
            </a:prstTxWarp>
          </a:bodyPr>
          <a:lstStyle/>
          <a:p>
            <a:pPr algn="ctr" fontAlgn="auto"/>
            <a:r>
              <a:rPr lang="en-ZA" sz="3600" b="1" kern="10">
                <a:ln w="12700">
                  <a:solidFill>
                    <a:srgbClr val="C4B596"/>
                  </a:solidFill>
                  <a:round/>
                  <a:headEnd/>
                  <a:tailEnd/>
                </a:ln>
                <a:solidFill>
                  <a:schemeClr val="bg2"/>
                </a:solidFill>
                <a:effectLst>
                  <a:outerShdw dist="53882" dir="2700000" algn="ctr" rotWithShape="0">
                    <a:srgbClr val="CBCBCB">
                      <a:alpha val="79999"/>
                    </a:srgbClr>
                  </a:outerShdw>
                </a:effectLst>
                <a:latin typeface="DotumChe"/>
                <a:ea typeface="DotumChe"/>
              </a:rPr>
              <a:t>Kate Fedorenko</a:t>
            </a:r>
            <a:endParaRPr lang="ru-RU" sz="3600" b="1" kern="10">
              <a:ln w="12700">
                <a:solidFill>
                  <a:srgbClr val="C4B596"/>
                </a:solidFill>
                <a:round/>
                <a:headEnd/>
                <a:tailEnd/>
              </a:ln>
              <a:solidFill>
                <a:schemeClr val="bg2"/>
              </a:solidFill>
              <a:effectLst>
                <a:outerShdw dist="53882" dir="2700000" algn="ctr" rotWithShape="0">
                  <a:srgbClr val="CBCBCB">
                    <a:alpha val="79999"/>
                  </a:srgbClr>
                </a:outerShdw>
              </a:effectLst>
              <a:latin typeface="DotumChe"/>
              <a:ea typeface="DotumChe"/>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14282" y="214290"/>
            <a:ext cx="7286676" cy="1077218"/>
          </a:xfrm>
          <a:prstGeom prst="rect">
            <a:avLst/>
          </a:prstGeom>
          <a:noFill/>
        </p:spPr>
        <p:txBody>
          <a:bodyPr>
            <a:spAutoFit/>
          </a:bodyPr>
          <a:lstStyle/>
          <a:p>
            <a:pPr algn="ctr" fontAlgn="auto">
              <a:spcBef>
                <a:spcPts val="0"/>
              </a:spcBef>
              <a:spcAft>
                <a:spcPts val="0"/>
              </a:spcAft>
              <a:defRPr/>
            </a:pPr>
            <a:r>
              <a:rPr lang="en-US" sz="3200" b="1" i="1" dirty="0">
                <a:ln>
                  <a:solidFill>
                    <a:schemeClr val="tx1">
                      <a:lumMod val="95000"/>
                    </a:schemeClr>
                  </a:solidFill>
                </a:ln>
                <a:latin typeface="Goudy Old Style" pitchFamily="18" charset="0"/>
                <a:cs typeface="+mn-cs"/>
              </a:rPr>
              <a:t>My hotel is situated in the centre of London, not far from Parliament House…  </a:t>
            </a:r>
            <a:endParaRPr lang="ru-RU" sz="3200" b="1" i="1" dirty="0">
              <a:ln>
                <a:solidFill>
                  <a:schemeClr val="tx1">
                    <a:lumMod val="95000"/>
                  </a:schemeClr>
                </a:solidFill>
              </a:ln>
              <a:latin typeface="Garamond" pitchFamily="18" charset="0"/>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lum bright="-10000" contrast="10000"/>
          </a:blip>
          <a:srcRect/>
          <a:stretch>
            <a:fillRect/>
          </a:stretch>
        </p:blipFill>
        <p:spPr bwMode="auto">
          <a:xfrm>
            <a:off x="0" y="974725"/>
            <a:ext cx="6234113" cy="5883275"/>
          </a:xfrm>
          <a:prstGeom prst="rect">
            <a:avLst/>
          </a:prstGeom>
          <a:noFill/>
          <a:ln w="9525">
            <a:noFill/>
            <a:miter lim="800000"/>
            <a:headEnd/>
            <a:tailEnd/>
          </a:ln>
        </p:spPr>
      </p:pic>
      <p:sp>
        <p:nvSpPr>
          <p:cNvPr id="15362" name="TextBox 3"/>
          <p:cNvSpPr txBox="1">
            <a:spLocks noChangeArrowheads="1"/>
          </p:cNvSpPr>
          <p:nvPr/>
        </p:nvSpPr>
        <p:spPr bwMode="auto">
          <a:xfrm>
            <a:off x="0" y="285750"/>
            <a:ext cx="7786688" cy="923925"/>
          </a:xfrm>
          <a:prstGeom prst="rect">
            <a:avLst/>
          </a:prstGeom>
          <a:noFill/>
          <a:ln w="9525">
            <a:noFill/>
            <a:miter lim="800000"/>
            <a:headEnd/>
            <a:tailEnd/>
          </a:ln>
        </p:spPr>
        <p:txBody>
          <a:bodyPr>
            <a:spAutoFit/>
          </a:bodyPr>
          <a:lstStyle/>
          <a:p>
            <a:r>
              <a:rPr lang="en-US">
                <a:latin typeface="Algerian" pitchFamily="82" charset="0"/>
                <a:cs typeface="Times New Roman" pitchFamily="18" charset="0"/>
              </a:rPr>
              <a:t>Our hotel offers you a wide range of services in the world of beauty and health in a calm and relaxing   atmosphere.</a:t>
            </a:r>
          </a:p>
          <a:p>
            <a:endParaRPr lang="en-US">
              <a:latin typeface="Algerian" pitchFamily="82" charset="0"/>
              <a:cs typeface="Times New Roman" pitchFamily="18" charset="0"/>
            </a:endParaRPr>
          </a:p>
        </p:txBody>
      </p:sp>
      <p:sp>
        <p:nvSpPr>
          <p:cNvPr id="15363" name="TextBox 5"/>
          <p:cNvSpPr txBox="1">
            <a:spLocks noChangeArrowheads="1"/>
          </p:cNvSpPr>
          <p:nvPr/>
        </p:nvSpPr>
        <p:spPr bwMode="auto">
          <a:xfrm>
            <a:off x="6286500" y="928688"/>
            <a:ext cx="1857375" cy="3140075"/>
          </a:xfrm>
          <a:prstGeom prst="rect">
            <a:avLst/>
          </a:prstGeom>
          <a:noFill/>
          <a:ln w="9525">
            <a:noFill/>
            <a:miter lim="800000"/>
            <a:headEnd/>
            <a:tailEnd/>
          </a:ln>
        </p:spPr>
        <p:txBody>
          <a:bodyPr>
            <a:spAutoFit/>
          </a:bodyPr>
          <a:lstStyle/>
          <a:p>
            <a:r>
              <a:rPr lang="en-US">
                <a:latin typeface="Algerian" pitchFamily="82" charset="0"/>
                <a:cs typeface="Times New Roman" pitchFamily="18" charset="0"/>
              </a:rPr>
              <a:t>It is a perfact place to escape from everyday worries and the hustle and to dive into the inque wellness-world.</a:t>
            </a:r>
            <a:endParaRPr lang="ru-RU">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75" y="214313"/>
            <a:ext cx="5597525" cy="523875"/>
          </a:xfrm>
          <a:prstGeom prst="rect">
            <a:avLst/>
          </a:prstGeom>
        </p:spPr>
        <p:txBody>
          <a:bodyPr wrap="none">
            <a:spAutoFit/>
          </a:bodyPr>
          <a:lstStyle/>
          <a:p>
            <a:pPr fontAlgn="auto">
              <a:spcBef>
                <a:spcPts val="0"/>
              </a:spcBef>
              <a:spcAft>
                <a:spcPts val="0"/>
              </a:spcAft>
              <a:defRPr/>
            </a:pPr>
            <a:r>
              <a:rPr lang="en-US" sz="2800" i="1" dirty="0">
                <a:effectLst>
                  <a:outerShdw blurRad="38100" dist="38100" dir="2700000" algn="tl">
                    <a:srgbClr val="000000">
                      <a:alpha val="43137"/>
                    </a:srgbClr>
                  </a:outerShdw>
                </a:effectLst>
                <a:latin typeface="Goudy Old Style" pitchFamily="18" charset="0"/>
                <a:cs typeface="+mn-cs"/>
              </a:rPr>
              <a:t>You are in the historical heart of London…</a:t>
            </a:r>
            <a:endParaRPr lang="ru-RU" sz="2800" i="1" dirty="0">
              <a:effectLst>
                <a:outerShdw blurRad="38100" dist="38100" dir="2700000" algn="tl">
                  <a:srgbClr val="000000">
                    <a:alpha val="43137"/>
                  </a:srgbClr>
                </a:outerShdw>
              </a:effectLst>
              <a:latin typeface="+mn-lt"/>
              <a:cs typeface="+mn-cs"/>
            </a:endParaRPr>
          </a:p>
        </p:txBody>
      </p:sp>
      <p:pic>
        <p:nvPicPr>
          <p:cNvPr id="4098" name="Picture 2"/>
          <p:cNvPicPr>
            <a:picLocks noChangeAspect="1" noChangeArrowheads="1"/>
          </p:cNvPicPr>
          <p:nvPr/>
        </p:nvPicPr>
        <p:blipFill>
          <a:blip r:embed="rId2"/>
          <a:srcRect/>
          <a:stretch>
            <a:fillRect/>
          </a:stretch>
        </p:blipFill>
        <p:spPr bwMode="auto">
          <a:xfrm>
            <a:off x="0" y="928670"/>
            <a:ext cx="3941818" cy="5257779"/>
          </a:xfrm>
          <a:prstGeom prst="rect">
            <a:avLst/>
          </a:prstGeom>
          <a:ln>
            <a:noFill/>
          </a:ln>
          <a:effectLst>
            <a:softEdge rad="112500"/>
          </a:effectLst>
        </p:spPr>
      </p:pic>
      <p:pic>
        <p:nvPicPr>
          <p:cNvPr id="4099" name="Picture 3"/>
          <p:cNvPicPr>
            <a:picLocks noChangeAspect="1" noChangeArrowheads="1"/>
          </p:cNvPicPr>
          <p:nvPr/>
        </p:nvPicPr>
        <p:blipFill>
          <a:blip r:embed="rId3"/>
          <a:srcRect/>
          <a:stretch>
            <a:fillRect/>
          </a:stretch>
        </p:blipFill>
        <p:spPr bwMode="auto">
          <a:xfrm>
            <a:off x="4214810" y="1000108"/>
            <a:ext cx="3859406" cy="5143536"/>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strips(downLeft)">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28750"/>
            <a:ext cx="8143875" cy="5429250"/>
          </a:xfrm>
          <a:prstGeom prst="rect">
            <a:avLst/>
          </a:prstGeom>
          <a:noFill/>
          <a:ln w="9525">
            <a:noFill/>
            <a:miter lim="800000"/>
            <a:headEnd/>
            <a:tailEnd/>
          </a:ln>
        </p:spPr>
      </p:pic>
      <p:sp>
        <p:nvSpPr>
          <p:cNvPr id="17410" name="TextBox 3"/>
          <p:cNvSpPr txBox="1">
            <a:spLocks noChangeArrowheads="1"/>
          </p:cNvSpPr>
          <p:nvPr/>
        </p:nvSpPr>
        <p:spPr bwMode="auto">
          <a:xfrm>
            <a:off x="0" y="0"/>
            <a:ext cx="9144000" cy="1477963"/>
          </a:xfrm>
          <a:prstGeom prst="rect">
            <a:avLst/>
          </a:prstGeom>
          <a:noFill/>
          <a:ln w="9525">
            <a:noFill/>
            <a:miter lim="800000"/>
            <a:headEnd/>
            <a:tailEnd/>
          </a:ln>
        </p:spPr>
        <p:txBody>
          <a:bodyPr>
            <a:spAutoFit/>
          </a:bodyPr>
          <a:lstStyle/>
          <a:p>
            <a:pPr algn="ctr"/>
            <a:r>
              <a:rPr lang="en-US" sz="2200">
                <a:latin typeface="Bell MT" pitchFamily="18" charset="0"/>
              </a:rPr>
              <a:t>You have at your disposal two kinds of rooms: single or double, </a:t>
            </a:r>
            <a:r>
              <a:rPr lang="en-US" sz="2200">
                <a:latin typeface="Goudy Old Style" pitchFamily="18" charset="0"/>
              </a:rPr>
              <a:t>soundproofed Rooms</a:t>
            </a:r>
            <a:r>
              <a:rPr lang="en-US" sz="2200">
                <a:latin typeface="Bell MT" pitchFamily="18" charset="0"/>
              </a:rPr>
              <a:t>. There are telephone, air-conditioning, bathroom, newspaper stands, central heating, mini bar, </a:t>
            </a:r>
            <a:r>
              <a:rPr lang="en-US" sz="2200">
                <a:latin typeface="Goudy Old Style" pitchFamily="18" charset="0"/>
              </a:rPr>
              <a:t>Free Wi-Fi Internet Access Included</a:t>
            </a:r>
            <a:r>
              <a:rPr lang="en-US" sz="2200">
                <a:latin typeface="Bell MT" pitchFamily="18" charset="0"/>
              </a:rPr>
              <a:t>, </a:t>
            </a:r>
            <a:r>
              <a:rPr lang="en-US" sz="2200">
                <a:latin typeface="Goudy Old Style" pitchFamily="18" charset="0"/>
              </a:rPr>
              <a:t>Television with Cable, </a:t>
            </a:r>
            <a:r>
              <a:rPr lang="en-US" sz="2200">
                <a:latin typeface="Bell MT" pitchFamily="18" charset="0"/>
              </a:rPr>
              <a:t>breakfast in the room.</a:t>
            </a:r>
            <a:endParaRPr lang="ru-RU" sz="2200">
              <a:latin typeface="Monotype Corsiva"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0" y="0"/>
            <a:ext cx="8143875" cy="1631950"/>
          </a:xfrm>
          <a:prstGeom prst="rect">
            <a:avLst/>
          </a:prstGeom>
          <a:noFill/>
          <a:ln w="9525">
            <a:noFill/>
            <a:miter lim="800000"/>
            <a:headEnd/>
            <a:tailEnd/>
          </a:ln>
        </p:spPr>
        <p:txBody>
          <a:bodyPr>
            <a:spAutoFit/>
          </a:bodyPr>
          <a:lstStyle/>
          <a:p>
            <a:r>
              <a:rPr lang="en-US" sz="2000">
                <a:latin typeface="Bell MT" pitchFamily="18" charset="0"/>
              </a:rPr>
              <a:t>At the restaurant you can taste the French, Italian, Japanese kitchen. The best English cooks will prepare for you different dainty dishes. Also, your supper will be accompanied by live orchestra. After that you can go to the billiards room. Of course, there are Non-Smoking and Smoking Rooms. The main staircase is covered with blue carpet.</a:t>
            </a:r>
            <a:endParaRPr lang="ru-RU" sz="2200">
              <a:latin typeface="Trebuchet MS" pitchFamily="34" charset="0"/>
            </a:endParaRPr>
          </a:p>
        </p:txBody>
      </p:sp>
      <p:pic>
        <p:nvPicPr>
          <p:cNvPr id="5122" name="Picture 2"/>
          <p:cNvPicPr>
            <a:picLocks noChangeAspect="1" noChangeArrowheads="1"/>
          </p:cNvPicPr>
          <p:nvPr/>
        </p:nvPicPr>
        <p:blipFill>
          <a:blip r:embed="rId2"/>
          <a:srcRect/>
          <a:stretch>
            <a:fillRect/>
          </a:stretch>
        </p:blipFill>
        <p:spPr bwMode="auto">
          <a:xfrm>
            <a:off x="0" y="1571625"/>
            <a:ext cx="6964363" cy="52863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style.rotation</p:attrName>
                                        </p:attrNameLst>
                                      </p:cBhvr>
                                      <p:tavLst>
                                        <p:tav tm="0">
                                          <p:val>
                                            <p:fltVal val="720"/>
                                          </p:val>
                                        </p:tav>
                                        <p:tav tm="100000">
                                          <p:val>
                                            <p:fltVal val="0"/>
                                          </p:val>
                                        </p:tav>
                                      </p:tavLst>
                                    </p:anim>
                                    <p:anim calcmode="lin" valueType="num">
                                      <p:cBhvr>
                                        <p:cTn id="9" dur="2000" fill="hold"/>
                                        <p:tgtEl>
                                          <p:spTgt spid="5122"/>
                                        </p:tgtEl>
                                        <p:attrNameLst>
                                          <p:attrName>ppt_h</p:attrName>
                                        </p:attrNameLst>
                                      </p:cBhvr>
                                      <p:tavLst>
                                        <p:tav tm="0">
                                          <p:val>
                                            <p:fltVal val="0"/>
                                          </p:val>
                                        </p:tav>
                                        <p:tav tm="100000">
                                          <p:val>
                                            <p:strVal val="#ppt_h"/>
                                          </p:val>
                                        </p:tav>
                                      </p:tavLst>
                                    </p:anim>
                                    <p:anim calcmode="lin" valueType="num">
                                      <p:cBhvr>
                                        <p:cTn id="10" dur="2000" fill="hold"/>
                                        <p:tgtEl>
                                          <p:spTgt spid="5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57188" y="1785938"/>
            <a:ext cx="7643812" cy="2062162"/>
          </a:xfrm>
          <a:prstGeom prst="rect">
            <a:avLst/>
          </a:prstGeom>
          <a:noFill/>
          <a:ln w="9525">
            <a:noFill/>
            <a:miter lim="800000"/>
            <a:headEnd/>
            <a:tailEnd/>
          </a:ln>
        </p:spPr>
        <p:txBody>
          <a:bodyPr>
            <a:spAutoFit/>
          </a:bodyPr>
          <a:lstStyle/>
          <a:p>
            <a:r>
              <a:rPr lang="en-US" sz="3200">
                <a:latin typeface="Pristina" pitchFamily="66" charset="0"/>
              </a:rPr>
              <a:t>Very soon, the royal family will celebrate </a:t>
            </a:r>
            <a:r>
              <a:rPr lang="en-US" sz="3200" b="1">
                <a:latin typeface="Pristina" pitchFamily="66" charset="0"/>
              </a:rPr>
              <a:t>William`s </a:t>
            </a:r>
            <a:r>
              <a:rPr lang="en-US" sz="3200">
                <a:latin typeface="Pristina" pitchFamily="66" charset="0"/>
              </a:rPr>
              <a:t>wedding day. We were honored to receive guests from other countries. . We are carefully preparing for this important event.</a:t>
            </a:r>
            <a:endParaRPr lang="ru-RU" sz="3200">
              <a:latin typeface="Trebuchet M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57375" y="1071563"/>
            <a:ext cx="6286500" cy="3416300"/>
          </a:xfrm>
          <a:prstGeom prst="rect">
            <a:avLst/>
          </a:prstGeom>
          <a:noFill/>
          <a:ln w="9525">
            <a:noFill/>
            <a:miter lim="800000"/>
            <a:headEnd/>
            <a:tailEnd/>
          </a:ln>
        </p:spPr>
        <p:txBody>
          <a:bodyPr>
            <a:spAutoFit/>
          </a:bodyPr>
          <a:lstStyle/>
          <a:p>
            <a:pPr algn="r"/>
            <a:r>
              <a:rPr lang="en-US" sz="3600" i="1">
                <a:latin typeface="Imprint MT Shadow" pitchFamily="82" charset="0"/>
              </a:rPr>
              <a:t>Thank you for your attention!</a:t>
            </a:r>
          </a:p>
          <a:p>
            <a:pPr algn="r"/>
            <a:r>
              <a:rPr lang="en-US" sz="3600" i="1">
                <a:latin typeface="Imprint MT Shadow" pitchFamily="82" charset="0"/>
              </a:rPr>
              <a:t>I &amp; my management wishes you a very pleasant stay! </a:t>
            </a:r>
          </a:p>
          <a:p>
            <a:pPr algn="r"/>
            <a:endParaRPr lang="en-US" sz="3600" i="1">
              <a:latin typeface="Imprint MT Shadow" pitchFamily="82" charset="0"/>
            </a:endParaRPr>
          </a:p>
          <a:p>
            <a:pPr algn="ctr"/>
            <a:r>
              <a:rPr lang="en-US" sz="3600" i="1">
                <a:latin typeface="Imprint MT Shadow" pitchFamily="82" charset="0"/>
              </a:rPr>
              <a:t>Don`t forget  to reserve a room in advance.</a:t>
            </a:r>
            <a:endParaRPr lang="ru-RU" sz="3600" i="1">
              <a:latin typeface="Trebuchet M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195</TotalTime>
  <Words>192</Words>
  <PresentationFormat>Экран (4:3)</PresentationFormat>
  <Paragraphs>10</Paragraphs>
  <Slides>8</Slides>
  <Notes>0</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5</vt:i4>
      </vt:variant>
      <vt:variant>
        <vt:lpstr>Заголовки слайдов</vt:lpstr>
      </vt:variant>
      <vt:variant>
        <vt:i4>8</vt:i4>
      </vt:variant>
    </vt:vector>
  </HeadingPairs>
  <TitlesOfParts>
    <vt:vector size="25" baseType="lpstr">
      <vt:lpstr>Arial</vt:lpstr>
      <vt:lpstr>Trebuchet MS</vt:lpstr>
      <vt:lpstr>Wingdings 2</vt:lpstr>
      <vt:lpstr>Wingdings</vt:lpstr>
      <vt:lpstr>Calibri</vt:lpstr>
      <vt:lpstr>Algerian</vt:lpstr>
      <vt:lpstr>Times New Roman</vt:lpstr>
      <vt:lpstr>Goudy Old Style</vt:lpstr>
      <vt:lpstr>Bell MT</vt:lpstr>
      <vt:lpstr>Monotype Corsiva</vt:lpstr>
      <vt:lpstr>Pristina</vt:lpstr>
      <vt:lpstr>Imprint MT Shadow</vt:lpstr>
      <vt:lpstr>Изящная</vt:lpstr>
      <vt:lpstr>Изящная</vt:lpstr>
      <vt:lpstr>Изящная</vt:lpstr>
      <vt:lpstr>Изящная</vt:lpstr>
      <vt:lpstr>Изящная</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Gem</dc:title>
  <cp:lastModifiedBy>Катя</cp:lastModifiedBy>
  <cp:revision>23</cp:revision>
  <dcterms:modified xsi:type="dcterms:W3CDTF">2014-06-05T16:17:35Z</dcterms:modified>
</cp:coreProperties>
</file>