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9900"/>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21" autoAdjust="0"/>
  </p:normalViewPr>
  <p:slideViewPr>
    <p:cSldViewPr>
      <p:cViewPr varScale="1">
        <p:scale>
          <a:sx n="107" d="100"/>
          <a:sy n="107" d="100"/>
        </p:scale>
        <p:origin x="-52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D31EBD5-CB27-45ED-88A8-C88FB56B2211}" type="datetimeFigureOut">
              <a:rPr lang="ru-RU" smtClean="0"/>
              <a:pPr/>
              <a:t>06.06.2014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91F079-EED7-4CCE-AF2C-7F9FC4DD27A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duotone>
              <a:prstClr val="black"/>
              <a:schemeClr val="accent6">
                <a:tint val="45000"/>
                <a:satMod val="400000"/>
              </a:schemeClr>
            </a:duotone>
          </a:blip>
          <a:srcRect/>
          <a:stretch>
            <a:fillRect t="-10000" b="-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1EBD5-CB27-45ED-88A8-C88FB56B2211}" type="datetimeFigureOut">
              <a:rPr lang="ru-RU" smtClean="0"/>
              <a:pPr/>
              <a:t>06.06.2014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1F079-EED7-4CCE-AF2C-7F9FC4DD27A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p:txBody>
          <a:bodyPr>
            <a:noAutofit/>
          </a:bodyPr>
          <a:lstStyle/>
          <a:p>
            <a:r>
              <a:rPr lang="en-GB" sz="7200" b="1" dirty="0" smtClean="0">
                <a:solidFill>
                  <a:srgbClr val="FF9900"/>
                </a:solidFill>
              </a:rPr>
              <a:t>Johann Strauss </a:t>
            </a:r>
            <a:r>
              <a:rPr lang="en-GB" sz="7200" dirty="0" smtClean="0">
                <a:solidFill>
                  <a:srgbClr val="FF9900"/>
                </a:solidFill>
              </a:rPr>
              <a:t/>
            </a:r>
            <a:br>
              <a:rPr lang="en-GB" sz="7200" dirty="0" smtClean="0">
                <a:solidFill>
                  <a:srgbClr val="FF9900"/>
                </a:solidFill>
              </a:rPr>
            </a:br>
            <a:r>
              <a:rPr lang="en-GB" sz="7200" i="1" dirty="0" smtClean="0">
                <a:solidFill>
                  <a:srgbClr val="FF9900"/>
                </a:solidFill>
              </a:rPr>
              <a:t>(</a:t>
            </a:r>
            <a:r>
              <a:rPr lang="en-GB" sz="7200" i="1" dirty="0" err="1" smtClean="0">
                <a:solidFill>
                  <a:srgbClr val="FF9900"/>
                </a:solidFill>
              </a:rPr>
              <a:t>Sohn</a:t>
            </a:r>
            <a:r>
              <a:rPr lang="en-GB" sz="7200" i="1" dirty="0" smtClean="0">
                <a:solidFill>
                  <a:srgbClr val="FF9900"/>
                </a:solidFill>
              </a:rPr>
              <a:t>)</a:t>
            </a:r>
            <a:endParaRPr lang="ru-RU" sz="7200" i="1" dirty="0">
              <a:solidFill>
                <a:srgbClr val="FF9900"/>
              </a:solidFill>
            </a:endParaRPr>
          </a:p>
        </p:txBody>
      </p:sp>
      <p:sp>
        <p:nvSpPr>
          <p:cNvPr id="5" name="Подзаголовок 4"/>
          <p:cNvSpPr>
            <a:spLocks noGrp="1"/>
          </p:cNvSpPr>
          <p:nvPr>
            <p:ph type="subTitle" idx="1"/>
          </p:nvPr>
        </p:nvSpPr>
        <p:spPr/>
        <p:txBody>
          <a:bodyPr>
            <a:normAutofit/>
          </a:bodyPr>
          <a:lstStyle/>
          <a:p>
            <a:r>
              <a:rPr lang="en-GB" sz="4000" dirty="0" smtClean="0">
                <a:solidFill>
                  <a:srgbClr val="FF9900"/>
                </a:solidFill>
              </a:rPr>
              <a:t>(1825 - 1899)</a:t>
            </a:r>
            <a:endParaRPr lang="ru-RU" sz="4000" dirty="0">
              <a:solidFill>
                <a:srgbClr val="FF99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332656"/>
            <a:ext cx="7416824" cy="2308324"/>
          </a:xfrm>
          <a:prstGeom prst="rect">
            <a:avLst/>
          </a:prstGeom>
          <a:noFill/>
        </p:spPr>
        <p:txBody>
          <a:bodyPr wrap="square" rtlCol="0">
            <a:spAutoFit/>
          </a:bodyPr>
          <a:lstStyle/>
          <a:p>
            <a:r>
              <a:rPr lang="de-DE" sz="2400" dirty="0" err="1" smtClean="0">
                <a:solidFill>
                  <a:schemeClr val="bg1"/>
                </a:solidFill>
              </a:rPr>
              <a:t>Strauss</a:t>
            </a:r>
            <a:r>
              <a:rPr lang="de-DE" sz="2400" dirty="0" smtClean="0">
                <a:solidFill>
                  <a:schemeClr val="bg1"/>
                </a:solidFill>
              </a:rPr>
              <a:t> komponierte sechzehn Operetten, fünfhundert Walzer, Polkas und Quadrillen, ein Ballett (Aschenbrödel) sowie eine Oper (Ritter </a:t>
            </a:r>
            <a:r>
              <a:rPr lang="de-DE" sz="2400" dirty="0" err="1" smtClean="0">
                <a:solidFill>
                  <a:schemeClr val="bg1"/>
                </a:solidFill>
              </a:rPr>
              <a:t>Pasmán</a:t>
            </a:r>
            <a:r>
              <a:rPr lang="de-DE" sz="2400" dirty="0" smtClean="0">
                <a:solidFill>
                  <a:schemeClr val="bg1"/>
                </a:solidFill>
              </a:rPr>
              <a:t>). In Wien erinnern zahlreiche Denkmäler und Gedenktafeln an ihn. Der Walzer An der schönen blauen Donau (Donauwalzer) wurde die inoffizielle Hymne Wiens und Österreichs.</a:t>
            </a:r>
            <a:endParaRPr lang="ru-RU" sz="2400" dirty="0">
              <a:solidFill>
                <a:schemeClr val="bg1"/>
              </a:solidFill>
            </a:endParaRPr>
          </a:p>
        </p:txBody>
      </p:sp>
      <p:pic>
        <p:nvPicPr>
          <p:cNvPr id="4" name="Рисунок 3" descr="Johann_Strauss_Sohn_Wiener_Blut_op_354.jpeg"/>
          <p:cNvPicPr>
            <a:picLocks noChangeAspect="1"/>
          </p:cNvPicPr>
          <p:nvPr/>
        </p:nvPicPr>
        <p:blipFill>
          <a:blip r:embed="rId2" cstate="print"/>
          <a:stretch>
            <a:fillRect/>
          </a:stretch>
        </p:blipFill>
        <p:spPr>
          <a:xfrm>
            <a:off x="2706016" y="2636913"/>
            <a:ext cx="3420450" cy="4221088"/>
          </a:xfrm>
          <a:prstGeom prst="rect">
            <a:avLst/>
          </a:prstGeom>
        </p:spPr>
      </p:pic>
    </p:spTree>
  </p:cSld>
  <p:clrMapOvr>
    <a:masterClrMapping/>
  </p:clrMapOvr>
  <p:transition>
    <p:cover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7784" y="1268760"/>
            <a:ext cx="184731" cy="369332"/>
          </a:xfrm>
          <a:prstGeom prst="rect">
            <a:avLst/>
          </a:prstGeom>
          <a:noFill/>
        </p:spPr>
        <p:txBody>
          <a:bodyPr wrap="none" rtlCol="0">
            <a:spAutoFit/>
          </a:bodyPr>
          <a:lstStyle/>
          <a:p>
            <a:endParaRPr lang="ru-RU" dirty="0"/>
          </a:p>
        </p:txBody>
      </p:sp>
      <p:sp>
        <p:nvSpPr>
          <p:cNvPr id="4" name="TextBox 3"/>
          <p:cNvSpPr txBox="1"/>
          <p:nvPr/>
        </p:nvSpPr>
        <p:spPr>
          <a:xfrm>
            <a:off x="3059832" y="548680"/>
            <a:ext cx="184731" cy="369332"/>
          </a:xfrm>
          <a:prstGeom prst="rect">
            <a:avLst/>
          </a:prstGeom>
          <a:noFill/>
        </p:spPr>
        <p:txBody>
          <a:bodyPr wrap="none" rtlCol="0">
            <a:spAutoFit/>
          </a:bodyPr>
          <a:lstStyle/>
          <a:p>
            <a:endParaRPr lang="ru-RU" dirty="0"/>
          </a:p>
        </p:txBody>
      </p:sp>
      <p:sp>
        <p:nvSpPr>
          <p:cNvPr id="5" name="TextBox 4"/>
          <p:cNvSpPr txBox="1"/>
          <p:nvPr/>
        </p:nvSpPr>
        <p:spPr>
          <a:xfrm>
            <a:off x="1619672" y="836712"/>
            <a:ext cx="5472608" cy="1723549"/>
          </a:xfrm>
          <a:prstGeom prst="rect">
            <a:avLst/>
          </a:prstGeom>
          <a:noFill/>
        </p:spPr>
        <p:txBody>
          <a:bodyPr wrap="square" rtlCol="0">
            <a:spAutoFit/>
          </a:bodyPr>
          <a:lstStyle/>
          <a:p>
            <a:pPr algn="ctr"/>
            <a:r>
              <a:rPr lang="de-DE" sz="4400" dirty="0">
                <a:solidFill>
                  <a:schemeClr val="bg1"/>
                </a:solidFill>
              </a:rPr>
              <a:t>Die Fledermaus - Klänge der Heimat</a:t>
            </a:r>
          </a:p>
          <a:p>
            <a:endParaRPr lang="ru-RU" dirty="0"/>
          </a:p>
        </p:txBody>
      </p:sp>
      <p:pic>
        <p:nvPicPr>
          <p:cNvPr id="9" name="Безымянный.wav">
            <a:hlinkClick r:id="" action="ppaction://media"/>
          </p:cNvPr>
          <p:cNvPicPr>
            <a:picLocks noRot="1" noChangeAspect="1"/>
          </p:cNvPicPr>
          <p:nvPr>
            <a:wavAudioFile r:embed="rId1" name="Безымянный.wav"/>
          </p:nvPr>
        </p:nvPicPr>
        <p:blipFill>
          <a:blip r:embed="rId3" cstate="print"/>
          <a:stretch>
            <a:fillRect/>
          </a:stretch>
        </p:blipFill>
        <p:spPr>
          <a:xfrm>
            <a:off x="4419600" y="3276600"/>
            <a:ext cx="304800" cy="304800"/>
          </a:xfrm>
          <a:prstGeom prst="rect">
            <a:avLst/>
          </a:prstGeom>
        </p:spPr>
      </p:pic>
    </p:spTree>
  </p:cSld>
  <p:clrMapOvr>
    <a:masterClrMapping/>
  </p:clrMapOvr>
  <p:transition advTm="1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6f7650e7a05bb6ce85f14452381063ca1.jpg"/>
          <p:cNvPicPr>
            <a:picLocks noChangeAspect="1"/>
          </p:cNvPicPr>
          <p:nvPr/>
        </p:nvPicPr>
        <p:blipFill>
          <a:blip r:embed="rId2" cstate="print"/>
          <a:stretch>
            <a:fillRect/>
          </a:stretch>
        </p:blipFill>
        <p:spPr>
          <a:xfrm>
            <a:off x="1444" y="0"/>
            <a:ext cx="9141112" cy="6858000"/>
          </a:xfrm>
          <a:prstGeom prst="rect">
            <a:avLst/>
          </a:prstGeom>
        </p:spPr>
      </p:pic>
    </p:spTree>
  </p:cSld>
  <p:clrMapOvr>
    <a:masterClrMapping/>
  </p:clrMapOvr>
  <p:transition advTm="10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9420.jpg"/>
          <p:cNvPicPr>
            <a:picLocks noChangeAspect="1"/>
          </p:cNvPicPr>
          <p:nvPr/>
        </p:nvPicPr>
        <p:blipFill>
          <a:blip r:embed="rId2" cstate="print"/>
          <a:stretch>
            <a:fillRect/>
          </a:stretch>
        </p:blipFill>
        <p:spPr>
          <a:xfrm>
            <a:off x="-382150" y="0"/>
            <a:ext cx="9526150" cy="6858000"/>
          </a:xfrm>
          <a:prstGeom prst="rect">
            <a:avLst/>
          </a:prstGeom>
        </p:spPr>
      </p:pic>
    </p:spTree>
  </p:cSld>
  <p:clrMapOvr>
    <a:masterClrMapping/>
  </p:clrMapOvr>
  <p:transition advTm="10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Winter-Scene-Wallpapers.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advTm="10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Winter-Scenery-random-35926790-1600-1200.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advTm="10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winter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advTm="20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advTm="10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Tree>
  </p:cSld>
  <p:clrMapOvr>
    <a:masterClrMapping/>
  </p:clrMapOvr>
  <p:transition advTm="20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advTm="30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Johann_Strauss_Jr_Paris_1867.jpg"/>
          <p:cNvPicPr>
            <a:picLocks noGrp="1" noChangeAspect="1"/>
          </p:cNvPicPr>
          <p:nvPr>
            <p:ph idx="4294967295"/>
          </p:nvPr>
        </p:nvPicPr>
        <p:blipFill>
          <a:blip r:embed="rId2" cstate="print"/>
          <a:stretch>
            <a:fillRect/>
          </a:stretch>
        </p:blipFill>
        <p:spPr>
          <a:xfrm>
            <a:off x="5476875" y="1268413"/>
            <a:ext cx="3667125" cy="5589587"/>
          </a:xfrm>
        </p:spPr>
      </p:pic>
      <p:sp>
        <p:nvSpPr>
          <p:cNvPr id="5" name="TextBox 4"/>
          <p:cNvSpPr txBox="1"/>
          <p:nvPr/>
        </p:nvSpPr>
        <p:spPr>
          <a:xfrm>
            <a:off x="0" y="1"/>
            <a:ext cx="9144000" cy="1323439"/>
          </a:xfrm>
          <a:prstGeom prst="rect">
            <a:avLst/>
          </a:prstGeom>
          <a:noFill/>
        </p:spPr>
        <p:txBody>
          <a:bodyPr wrap="square" rtlCol="0">
            <a:spAutoFit/>
          </a:bodyPr>
          <a:lstStyle/>
          <a:p>
            <a:r>
              <a:rPr lang="en-GB" sz="2000" b="1" dirty="0">
                <a:solidFill>
                  <a:schemeClr val="bg1"/>
                </a:solidFill>
              </a:rPr>
              <a:t>Johann Baptist </a:t>
            </a:r>
            <a:r>
              <a:rPr lang="en-GB" sz="2000" b="1" dirty="0" smtClean="0">
                <a:solidFill>
                  <a:schemeClr val="bg1"/>
                </a:solidFill>
              </a:rPr>
              <a:t>Strauss </a:t>
            </a:r>
            <a:r>
              <a:rPr lang="en-GB" sz="2000" b="1" dirty="0" err="1" smtClean="0">
                <a:solidFill>
                  <a:schemeClr val="bg1"/>
                </a:solidFill>
              </a:rPr>
              <a:t>wurde</a:t>
            </a:r>
            <a:r>
              <a:rPr lang="de-DE" sz="2000" b="1" dirty="0">
                <a:solidFill>
                  <a:schemeClr val="bg1"/>
                </a:solidFill>
              </a:rPr>
              <a:t> </a:t>
            </a:r>
            <a:r>
              <a:rPr lang="en-GB" sz="2000" b="1" dirty="0" smtClean="0">
                <a:solidFill>
                  <a:schemeClr val="bg1"/>
                </a:solidFill>
              </a:rPr>
              <a:t>am </a:t>
            </a:r>
            <a:r>
              <a:rPr lang="de-DE" sz="2000" b="1" dirty="0" smtClean="0">
                <a:solidFill>
                  <a:schemeClr val="bg1"/>
                </a:solidFill>
              </a:rPr>
              <a:t>25. Oktober 1825 in St. Ulrich bei Wien geboren. </a:t>
            </a:r>
          </a:p>
          <a:p>
            <a:r>
              <a:rPr lang="de-DE" sz="2000" dirty="0" smtClean="0">
                <a:solidFill>
                  <a:schemeClr val="bg1"/>
                </a:solidFill>
              </a:rPr>
              <a:t>Sein Vater Johann </a:t>
            </a:r>
            <a:r>
              <a:rPr lang="de-DE" sz="2000" dirty="0" err="1" smtClean="0">
                <a:solidFill>
                  <a:schemeClr val="bg1"/>
                </a:solidFill>
              </a:rPr>
              <a:t>Strauss</a:t>
            </a:r>
            <a:r>
              <a:rPr lang="de-DE" sz="2000" dirty="0" smtClean="0">
                <a:solidFill>
                  <a:schemeClr val="bg1"/>
                </a:solidFill>
              </a:rPr>
              <a:t> sah für ihn ursprünglich eine Laufbahn als Beamter vor, doch seine Mutter, die alles daran setzte, mit der Unterstützung ihres Sohnes Rache für die Untreue ihres Gatten zu nehmen, ermöglichte Johann </a:t>
            </a:r>
            <a:r>
              <a:rPr lang="de-DE" sz="2000" dirty="0" err="1" smtClean="0">
                <a:solidFill>
                  <a:schemeClr val="bg1"/>
                </a:solidFill>
              </a:rPr>
              <a:t>junior</a:t>
            </a:r>
            <a:r>
              <a:rPr lang="de-DE" sz="2000" dirty="0" smtClean="0">
                <a:solidFill>
                  <a:schemeClr val="bg1"/>
                </a:solidFill>
              </a:rPr>
              <a:t> eine Musikausbildung.</a:t>
            </a:r>
            <a:endParaRPr lang="ru-RU" sz="2000" dirty="0">
              <a:solidFill>
                <a:schemeClr val="bg1"/>
              </a:solidFill>
            </a:endParaRPr>
          </a:p>
        </p:txBody>
      </p:sp>
      <p:sp>
        <p:nvSpPr>
          <p:cNvPr id="6" name="TextBox 5"/>
          <p:cNvSpPr txBox="1"/>
          <p:nvPr/>
        </p:nvSpPr>
        <p:spPr>
          <a:xfrm>
            <a:off x="1979712" y="5661248"/>
            <a:ext cx="3528392" cy="800219"/>
          </a:xfrm>
          <a:prstGeom prst="rect">
            <a:avLst/>
          </a:prstGeom>
          <a:noFill/>
        </p:spPr>
        <p:txBody>
          <a:bodyPr wrap="square" rtlCol="0">
            <a:spAutoFit/>
          </a:bodyPr>
          <a:lstStyle/>
          <a:p>
            <a:r>
              <a:rPr lang="de-DE" sz="2800" b="1" dirty="0">
                <a:solidFill>
                  <a:srgbClr val="000066"/>
                </a:solidFill>
              </a:rPr>
              <a:t>Johann </a:t>
            </a:r>
            <a:r>
              <a:rPr lang="de-DE" sz="2800" b="1" dirty="0" err="1">
                <a:solidFill>
                  <a:srgbClr val="000066"/>
                </a:solidFill>
              </a:rPr>
              <a:t>Strauss</a:t>
            </a:r>
            <a:r>
              <a:rPr lang="de-DE" sz="2800" b="1" dirty="0">
                <a:solidFill>
                  <a:srgbClr val="000066"/>
                </a:solidFill>
              </a:rPr>
              <a:t> (Sohn)</a:t>
            </a:r>
          </a:p>
          <a:p>
            <a:endParaRPr lang="ru-RU" dirty="0"/>
          </a:p>
        </p:txBody>
      </p:sp>
    </p:spTree>
  </p:cSld>
  <p:clrMapOvr>
    <a:masterClrMapping/>
  </p:clrMapOvr>
  <p:transition>
    <p:wipe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advTm="20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Tree>
  </p:cSld>
  <p:clrMapOvr>
    <a:masterClrMapping/>
  </p:clrMapOvr>
  <p:transition advTm="30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Tree>
  </p:cSld>
  <p:clrMapOvr>
    <a:masterClrMapping/>
  </p:clrMapOvr>
  <p:transition advTm="12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8000" b="-18000"/>
          </a:stretch>
        </a:blipFill>
        <a:effectLst/>
      </p:bgPr>
    </p:bg>
    <p:spTree>
      <p:nvGrpSpPr>
        <p:cNvPr id="1" name=""/>
        <p:cNvGrpSpPr/>
        <p:nvPr/>
      </p:nvGrpSpPr>
      <p:grpSpPr>
        <a:xfrm>
          <a:off x="0" y="0"/>
          <a:ext cx="0" cy="0"/>
          <a:chOff x="0" y="0"/>
          <a:chExt cx="0" cy="0"/>
        </a:xfrm>
      </p:grpSpPr>
    </p:spTree>
  </p:cSld>
  <p:clrMapOvr>
    <a:masterClrMapping/>
  </p:clrMapOvr>
  <p:transition advTm="2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5000" b="-35000"/>
          </a:stretch>
        </a:blipFill>
        <a:effectLst/>
      </p:bgPr>
    </p:bg>
    <p:spTree>
      <p:nvGrpSpPr>
        <p:cNvPr id="1" name=""/>
        <p:cNvGrpSpPr/>
        <p:nvPr/>
      </p:nvGrpSpPr>
      <p:grpSpPr>
        <a:xfrm>
          <a:off x="0" y="0"/>
          <a:ext cx="0" cy="0"/>
          <a:chOff x="0" y="0"/>
          <a:chExt cx="0" cy="0"/>
        </a:xfrm>
      </p:grpSpPr>
    </p:spTree>
  </p:cSld>
  <p:clrMapOvr>
    <a:masterClrMapping/>
  </p:clrMapOvr>
  <p:transition advTm="2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Johann_Strauss_I_(2).jpg"/>
          <p:cNvPicPr>
            <a:picLocks noGrp="1" noChangeAspect="1"/>
          </p:cNvPicPr>
          <p:nvPr>
            <p:ph idx="4294967295"/>
          </p:nvPr>
        </p:nvPicPr>
        <p:blipFill>
          <a:blip r:embed="rId2" cstate="print"/>
          <a:stretch>
            <a:fillRect/>
          </a:stretch>
        </p:blipFill>
        <p:spPr>
          <a:xfrm>
            <a:off x="5727700" y="2205038"/>
            <a:ext cx="3416300" cy="4025900"/>
          </a:xfrm>
        </p:spPr>
      </p:pic>
      <p:sp>
        <p:nvSpPr>
          <p:cNvPr id="5" name="TextBox 4"/>
          <p:cNvSpPr txBox="1"/>
          <p:nvPr/>
        </p:nvSpPr>
        <p:spPr>
          <a:xfrm>
            <a:off x="5615608" y="6165304"/>
            <a:ext cx="3528392" cy="800219"/>
          </a:xfrm>
          <a:prstGeom prst="rect">
            <a:avLst/>
          </a:prstGeom>
          <a:noFill/>
        </p:spPr>
        <p:txBody>
          <a:bodyPr wrap="square" rtlCol="0">
            <a:spAutoFit/>
          </a:bodyPr>
          <a:lstStyle/>
          <a:p>
            <a:r>
              <a:rPr lang="de-DE" sz="2800" b="1" dirty="0">
                <a:solidFill>
                  <a:srgbClr val="000066"/>
                </a:solidFill>
              </a:rPr>
              <a:t>Johann </a:t>
            </a:r>
            <a:r>
              <a:rPr lang="de-DE" sz="2800" b="1" dirty="0" err="1" smtClean="0">
                <a:solidFill>
                  <a:srgbClr val="000066"/>
                </a:solidFill>
              </a:rPr>
              <a:t>Strauss</a:t>
            </a:r>
            <a:r>
              <a:rPr lang="de-DE" sz="2800" b="1" dirty="0">
                <a:solidFill>
                  <a:srgbClr val="000066"/>
                </a:solidFill>
              </a:rPr>
              <a:t> </a:t>
            </a:r>
            <a:r>
              <a:rPr lang="de-DE" sz="2800" b="1" dirty="0" smtClean="0">
                <a:solidFill>
                  <a:srgbClr val="000066"/>
                </a:solidFill>
              </a:rPr>
              <a:t>(Vater)</a:t>
            </a:r>
            <a:endParaRPr lang="de-DE" sz="2800" b="1" dirty="0">
              <a:solidFill>
                <a:srgbClr val="000066"/>
              </a:solidFill>
            </a:endParaRPr>
          </a:p>
          <a:p>
            <a:r>
              <a:rPr lang="en-GB" dirty="0" smtClean="0">
                <a:solidFill>
                  <a:srgbClr val="000066"/>
                </a:solidFill>
              </a:rPr>
              <a:t> </a:t>
            </a:r>
            <a:endParaRPr lang="ru-RU" dirty="0">
              <a:solidFill>
                <a:srgbClr val="000066"/>
              </a:solidFill>
            </a:endParaRPr>
          </a:p>
        </p:txBody>
      </p:sp>
      <p:sp>
        <p:nvSpPr>
          <p:cNvPr id="6" name="TextBox 5"/>
          <p:cNvSpPr txBox="1"/>
          <p:nvPr/>
        </p:nvSpPr>
        <p:spPr>
          <a:xfrm>
            <a:off x="251520" y="332656"/>
            <a:ext cx="8712968" cy="1015663"/>
          </a:xfrm>
          <a:prstGeom prst="rect">
            <a:avLst/>
          </a:prstGeom>
          <a:noFill/>
        </p:spPr>
        <p:txBody>
          <a:bodyPr wrap="square" rtlCol="0">
            <a:spAutoFit/>
          </a:bodyPr>
          <a:lstStyle/>
          <a:p>
            <a:r>
              <a:rPr lang="de-DE" sz="2000" dirty="0" smtClean="0">
                <a:solidFill>
                  <a:schemeClr val="bg1"/>
                </a:solidFill>
              </a:rPr>
              <a:t>Da der Vater mit der Familie gebrochen hatte, musste er als Ältester für die Ernährung der Familie sorgen und er begann, Konzerte zu geben. Nach dem Tod seines Vaters, 1849, übernahm er dessen Orchester.</a:t>
            </a:r>
            <a:endParaRPr lang="ru-RU" sz="2000" dirty="0">
              <a:solidFill>
                <a:schemeClr val="bg1"/>
              </a:solidFill>
            </a:endParaRPr>
          </a:p>
        </p:txBody>
      </p:sp>
      <p:pic>
        <p:nvPicPr>
          <p:cNvPr id="7" name="Рисунок 6" descr="Anna_Streim_1801-1870.jpg"/>
          <p:cNvPicPr>
            <a:picLocks noChangeAspect="1"/>
          </p:cNvPicPr>
          <p:nvPr/>
        </p:nvPicPr>
        <p:blipFill>
          <a:blip r:embed="rId3" cstate="print"/>
          <a:stretch>
            <a:fillRect/>
          </a:stretch>
        </p:blipFill>
        <p:spPr>
          <a:xfrm>
            <a:off x="-2" y="2204864"/>
            <a:ext cx="3279943" cy="4032448"/>
          </a:xfrm>
          <a:prstGeom prst="rect">
            <a:avLst/>
          </a:prstGeom>
        </p:spPr>
      </p:pic>
      <p:sp>
        <p:nvSpPr>
          <p:cNvPr id="8" name="TextBox 7"/>
          <p:cNvSpPr txBox="1"/>
          <p:nvPr/>
        </p:nvSpPr>
        <p:spPr>
          <a:xfrm>
            <a:off x="0" y="6165304"/>
            <a:ext cx="3390865" cy="523220"/>
          </a:xfrm>
          <a:prstGeom prst="rect">
            <a:avLst/>
          </a:prstGeom>
          <a:noFill/>
        </p:spPr>
        <p:txBody>
          <a:bodyPr wrap="none" rtlCol="0">
            <a:spAutoFit/>
          </a:bodyPr>
          <a:lstStyle/>
          <a:p>
            <a:r>
              <a:rPr lang="en-GB" sz="2800" b="1" dirty="0" smtClean="0">
                <a:solidFill>
                  <a:srgbClr val="000066"/>
                </a:solidFill>
              </a:rPr>
              <a:t>Anna </a:t>
            </a:r>
            <a:r>
              <a:rPr lang="en-GB" sz="2800" b="1" dirty="0" err="1" smtClean="0">
                <a:solidFill>
                  <a:srgbClr val="000066"/>
                </a:solidFill>
              </a:rPr>
              <a:t>Streim</a:t>
            </a:r>
            <a:r>
              <a:rPr lang="en-GB" sz="2800" b="1" dirty="0" smtClean="0">
                <a:solidFill>
                  <a:srgbClr val="000066"/>
                </a:solidFill>
              </a:rPr>
              <a:t> (Mutter)</a:t>
            </a:r>
            <a:endParaRPr lang="ru-RU" sz="2800" b="1" dirty="0">
              <a:solidFill>
                <a:srgbClr val="000066"/>
              </a:solidFill>
            </a:endParaRPr>
          </a:p>
        </p:txBody>
      </p:sp>
    </p:spTree>
  </p:cSld>
  <p:clrMapOvr>
    <a:masterClrMapping/>
  </p:clrMapOvr>
  <p:transition>
    <p:strips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0648"/>
            <a:ext cx="9144000" cy="3477875"/>
          </a:xfrm>
          <a:prstGeom prst="rect">
            <a:avLst/>
          </a:prstGeom>
          <a:noFill/>
        </p:spPr>
        <p:txBody>
          <a:bodyPr wrap="square" rtlCol="0">
            <a:spAutoFit/>
          </a:bodyPr>
          <a:lstStyle/>
          <a:p>
            <a:r>
              <a:rPr lang="de-DE" sz="2000" dirty="0" smtClean="0">
                <a:solidFill>
                  <a:schemeClr val="bg1"/>
                </a:solidFill>
              </a:rPr>
              <a:t>            Bis 1864 hatte </a:t>
            </a:r>
            <a:r>
              <a:rPr lang="de-DE" sz="2000" dirty="0" err="1" smtClean="0">
                <a:solidFill>
                  <a:schemeClr val="bg1"/>
                </a:solidFill>
              </a:rPr>
              <a:t>Strauss</a:t>
            </a:r>
            <a:r>
              <a:rPr lang="de-DE" sz="2000" dirty="0" smtClean="0">
                <a:solidFill>
                  <a:schemeClr val="bg1"/>
                </a:solidFill>
              </a:rPr>
              <a:t> nur Tanzmusik komponiert, was seinen Ruf als „Walzerkönig“ begründete. 1864 traf er mit Jacques Offenbach zusammen, der ihn zur Komposition von Operetten anregte, die </a:t>
            </a:r>
            <a:r>
              <a:rPr lang="de-DE" sz="2000" dirty="0" err="1" smtClean="0">
                <a:solidFill>
                  <a:schemeClr val="bg1"/>
                </a:solidFill>
              </a:rPr>
              <a:t>Strauss</a:t>
            </a:r>
            <a:r>
              <a:rPr lang="de-DE" sz="2000" dirty="0" smtClean="0">
                <a:solidFill>
                  <a:schemeClr val="bg1"/>
                </a:solidFill>
              </a:rPr>
              <a:t> aber selbst immer als „Komische Oper“ bezeichnete. Am 10. Februar 1871 hatte dann seine erste Operette, Indigo und die 40 Räuber, im Theater an der Wien Premiere. Ebenfalls an diesem Theater fand am 5. April 1874 die Uraufführung seiner erfolgreichsten und der wahrscheinlich bekanntesten Operette überhaupt, Die Fledermaus, statt. Damit galt </a:t>
            </a:r>
            <a:r>
              <a:rPr lang="de-DE" sz="2000" dirty="0" err="1" smtClean="0">
                <a:solidFill>
                  <a:schemeClr val="bg1"/>
                </a:solidFill>
              </a:rPr>
              <a:t>Strauss</a:t>
            </a:r>
            <a:r>
              <a:rPr lang="de-DE" sz="2000" dirty="0" smtClean="0">
                <a:solidFill>
                  <a:schemeClr val="bg1"/>
                </a:solidFill>
              </a:rPr>
              <a:t> auch als Begründer der „Goldenen Ära der Wiener Operette“. Die Fledermaus wurde 1894 in das Repertoire der </a:t>
            </a:r>
            <a:r>
              <a:rPr lang="de-DE" sz="2000" dirty="0" err="1" smtClean="0">
                <a:solidFill>
                  <a:schemeClr val="bg1"/>
                </a:solidFill>
              </a:rPr>
              <a:t>k.k</a:t>
            </a:r>
            <a:r>
              <a:rPr lang="de-DE" sz="2000" dirty="0" smtClean="0">
                <a:solidFill>
                  <a:schemeClr val="bg1"/>
                </a:solidFill>
              </a:rPr>
              <a:t>. Hofoper (heute Wiener Staatsoper) aufgenommen und ist derzeit die einzige Operette, die dort bis heute gespielt wird. Es folgte eine Reihe weiterer Operettenpremieren, darunter Der lustige Krieg und Eine Nacht in Venedig.</a:t>
            </a:r>
            <a:endParaRPr lang="ru-RU" sz="2000" dirty="0">
              <a:solidFill>
                <a:schemeClr val="bg1"/>
              </a:solidFill>
            </a:endParaRPr>
          </a:p>
        </p:txBody>
      </p:sp>
      <p:pic>
        <p:nvPicPr>
          <p:cNvPr id="3" name="Рисунок 2" descr="lyric_opera_chicago_presents_die_fledermaus_2.jpg"/>
          <p:cNvPicPr>
            <a:picLocks noChangeAspect="1"/>
          </p:cNvPicPr>
          <p:nvPr/>
        </p:nvPicPr>
        <p:blipFill>
          <a:blip r:embed="rId2" cstate="print"/>
          <a:stretch>
            <a:fillRect/>
          </a:stretch>
        </p:blipFill>
        <p:spPr>
          <a:xfrm>
            <a:off x="4064000" y="3759200"/>
            <a:ext cx="5080000" cy="3098800"/>
          </a:xfrm>
          <a:prstGeom prst="rect">
            <a:avLst/>
          </a:prstGeom>
        </p:spPr>
      </p:pic>
      <p:pic>
        <p:nvPicPr>
          <p:cNvPr id="4" name="Рисунок 3" descr="12121701.jpg"/>
          <p:cNvPicPr>
            <a:picLocks noChangeAspect="1"/>
          </p:cNvPicPr>
          <p:nvPr/>
        </p:nvPicPr>
        <p:blipFill>
          <a:blip r:embed="rId3" cstate="print"/>
          <a:stretch>
            <a:fillRect/>
          </a:stretch>
        </p:blipFill>
        <p:spPr>
          <a:xfrm>
            <a:off x="-324544" y="3776260"/>
            <a:ext cx="4371262" cy="3081740"/>
          </a:xfrm>
          <a:prstGeom prst="rect">
            <a:avLst/>
          </a:prstGeom>
        </p:spPr>
      </p:pic>
    </p:spTree>
  </p:cSld>
  <p:clrMapOvr>
    <a:masterClrMapping/>
  </p:clrMapOvr>
  <p:transition>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Jetty-treffz.jpg"/>
          <p:cNvPicPr>
            <a:picLocks noChangeAspect="1"/>
          </p:cNvPicPr>
          <p:nvPr/>
        </p:nvPicPr>
        <p:blipFill>
          <a:blip r:embed="rId2" cstate="print"/>
          <a:stretch>
            <a:fillRect/>
          </a:stretch>
        </p:blipFill>
        <p:spPr>
          <a:xfrm>
            <a:off x="5004048" y="0"/>
            <a:ext cx="4139952" cy="6154605"/>
          </a:xfrm>
          <a:prstGeom prst="rect">
            <a:avLst/>
          </a:prstGeom>
        </p:spPr>
      </p:pic>
      <p:sp>
        <p:nvSpPr>
          <p:cNvPr id="3" name="TextBox 2"/>
          <p:cNvSpPr txBox="1"/>
          <p:nvPr/>
        </p:nvSpPr>
        <p:spPr>
          <a:xfrm>
            <a:off x="251520" y="116632"/>
            <a:ext cx="4680520" cy="1938992"/>
          </a:xfrm>
          <a:prstGeom prst="rect">
            <a:avLst/>
          </a:prstGeom>
          <a:noFill/>
        </p:spPr>
        <p:txBody>
          <a:bodyPr wrap="square" rtlCol="0">
            <a:spAutoFit/>
          </a:bodyPr>
          <a:lstStyle/>
          <a:p>
            <a:r>
              <a:rPr lang="de-DE" sz="2000" dirty="0" err="1" smtClean="0">
                <a:solidFill>
                  <a:schemeClr val="bg1"/>
                </a:solidFill>
              </a:rPr>
              <a:t>Strauss</a:t>
            </a:r>
            <a:r>
              <a:rPr lang="de-DE" sz="2000" dirty="0" smtClean="0">
                <a:solidFill>
                  <a:schemeClr val="bg1"/>
                </a:solidFill>
              </a:rPr>
              <a:t> war insgesamt dreimal verheiratet. Seine erste Ehefrau Henriette, geborene </a:t>
            </a:r>
            <a:r>
              <a:rPr lang="de-DE" sz="2000" dirty="0" err="1" smtClean="0">
                <a:solidFill>
                  <a:schemeClr val="bg1"/>
                </a:solidFill>
              </a:rPr>
              <a:t>Chalupetzky</a:t>
            </a:r>
            <a:r>
              <a:rPr lang="de-DE" sz="2000" dirty="0" smtClean="0">
                <a:solidFill>
                  <a:schemeClr val="bg1"/>
                </a:solidFill>
              </a:rPr>
              <a:t>, auch bekannt als </a:t>
            </a:r>
            <a:r>
              <a:rPr lang="de-DE" sz="2000" dirty="0" err="1" smtClean="0">
                <a:solidFill>
                  <a:schemeClr val="bg1"/>
                </a:solidFill>
              </a:rPr>
              <a:t>Jetty</a:t>
            </a:r>
            <a:r>
              <a:rPr lang="de-DE" sz="2000" dirty="0" smtClean="0">
                <a:solidFill>
                  <a:schemeClr val="bg1"/>
                </a:solidFill>
              </a:rPr>
              <a:t> </a:t>
            </a:r>
            <a:r>
              <a:rPr lang="de-DE" sz="2000" dirty="0" err="1" smtClean="0">
                <a:solidFill>
                  <a:schemeClr val="bg1"/>
                </a:solidFill>
              </a:rPr>
              <a:t>Treffz</a:t>
            </a:r>
            <a:r>
              <a:rPr lang="de-DE" sz="2000" dirty="0" smtClean="0">
                <a:solidFill>
                  <a:schemeClr val="bg1"/>
                </a:solidFill>
              </a:rPr>
              <a:t>, mit der er in der Praterstraße 54 und in </a:t>
            </a:r>
            <a:r>
              <a:rPr lang="de-DE" sz="2000" dirty="0" err="1" smtClean="0">
                <a:solidFill>
                  <a:schemeClr val="bg1"/>
                </a:solidFill>
              </a:rPr>
              <a:t>Hietzing</a:t>
            </a:r>
            <a:r>
              <a:rPr lang="de-DE" sz="2000" dirty="0" smtClean="0">
                <a:solidFill>
                  <a:schemeClr val="bg1"/>
                </a:solidFill>
              </a:rPr>
              <a:t> in der </a:t>
            </a:r>
            <a:r>
              <a:rPr lang="de-DE" sz="2000" dirty="0" err="1" smtClean="0">
                <a:solidFill>
                  <a:schemeClr val="bg1"/>
                </a:solidFill>
              </a:rPr>
              <a:t>Maxingstraße</a:t>
            </a:r>
            <a:r>
              <a:rPr lang="de-DE" sz="2000" dirty="0" smtClean="0">
                <a:solidFill>
                  <a:schemeClr val="bg1"/>
                </a:solidFill>
              </a:rPr>
              <a:t> 18 gewohnt hatte, starb 1878.</a:t>
            </a:r>
            <a:endParaRPr lang="ru-RU" sz="2000" dirty="0">
              <a:solidFill>
                <a:schemeClr val="bg1"/>
              </a:solidFill>
            </a:endParaRPr>
          </a:p>
        </p:txBody>
      </p:sp>
      <p:sp>
        <p:nvSpPr>
          <p:cNvPr id="4" name="TextBox 3"/>
          <p:cNvSpPr txBox="1"/>
          <p:nvPr/>
        </p:nvSpPr>
        <p:spPr>
          <a:xfrm>
            <a:off x="4860032" y="6309320"/>
            <a:ext cx="3384376" cy="369332"/>
          </a:xfrm>
          <a:prstGeom prst="rect">
            <a:avLst/>
          </a:prstGeom>
          <a:noFill/>
        </p:spPr>
        <p:txBody>
          <a:bodyPr wrap="square" rtlCol="0">
            <a:spAutoFit/>
          </a:bodyPr>
          <a:lstStyle/>
          <a:p>
            <a:endParaRPr lang="ru-RU" dirty="0"/>
          </a:p>
        </p:txBody>
      </p:sp>
      <p:sp>
        <p:nvSpPr>
          <p:cNvPr id="5" name="TextBox 4"/>
          <p:cNvSpPr txBox="1"/>
          <p:nvPr/>
        </p:nvSpPr>
        <p:spPr>
          <a:xfrm>
            <a:off x="5759624" y="6165304"/>
            <a:ext cx="3384376" cy="523220"/>
          </a:xfrm>
          <a:prstGeom prst="rect">
            <a:avLst/>
          </a:prstGeom>
          <a:noFill/>
        </p:spPr>
        <p:txBody>
          <a:bodyPr wrap="square" rtlCol="0">
            <a:spAutoFit/>
          </a:bodyPr>
          <a:lstStyle/>
          <a:p>
            <a:r>
              <a:rPr lang="en-GB" dirty="0"/>
              <a:t> </a:t>
            </a:r>
            <a:r>
              <a:rPr lang="en-GB" sz="2800" b="1" dirty="0">
                <a:solidFill>
                  <a:srgbClr val="000066"/>
                </a:solidFill>
              </a:rPr>
              <a:t>Jetty </a:t>
            </a:r>
            <a:r>
              <a:rPr lang="en-GB" sz="2800" b="1" dirty="0" err="1">
                <a:solidFill>
                  <a:srgbClr val="000066"/>
                </a:solidFill>
              </a:rPr>
              <a:t>Treffz</a:t>
            </a:r>
            <a:endParaRPr lang="ru-RU" sz="2800" b="1" dirty="0">
              <a:solidFill>
                <a:srgbClr val="000066"/>
              </a:solidFill>
            </a:endParaRPr>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04664"/>
            <a:ext cx="4392488" cy="3170099"/>
          </a:xfrm>
          <a:prstGeom prst="rect">
            <a:avLst/>
          </a:prstGeom>
          <a:noFill/>
        </p:spPr>
        <p:txBody>
          <a:bodyPr wrap="square" rtlCol="0">
            <a:spAutoFit/>
          </a:bodyPr>
          <a:lstStyle/>
          <a:p>
            <a:r>
              <a:rPr lang="de-DE" sz="2000" dirty="0" smtClean="0">
                <a:solidFill>
                  <a:schemeClr val="bg1"/>
                </a:solidFill>
              </a:rPr>
              <a:t>Schon wenige Wochen später heiratete er die Schauspielerin Angelika Dittrich, die ihn 1882 wegen des Direktors des Theaters an der Wien, Franz Steiner, verließ. Im selben Jahr wurde die Ehe „von Tisch und Bett“ geschieden; eine Trennung dem Bande nach war nicht möglich, da in Österreich das katholische Eherecht auch im bürgerlich-rechtlichen Bereich galt.</a:t>
            </a:r>
            <a:endParaRPr lang="ru-RU" sz="2000" dirty="0">
              <a:solidFill>
                <a:schemeClr val="bg1"/>
              </a:solidFill>
            </a:endParaRPr>
          </a:p>
        </p:txBody>
      </p:sp>
      <p:pic>
        <p:nvPicPr>
          <p:cNvPr id="3" name="Рисунок 2" descr="Angelika_(Lili)_Dittrich_(1850-1919).JPG"/>
          <p:cNvPicPr>
            <a:picLocks noChangeAspect="1"/>
          </p:cNvPicPr>
          <p:nvPr/>
        </p:nvPicPr>
        <p:blipFill>
          <a:blip r:embed="rId2" cstate="print"/>
          <a:stretch>
            <a:fillRect/>
          </a:stretch>
        </p:blipFill>
        <p:spPr>
          <a:xfrm>
            <a:off x="4630554" y="0"/>
            <a:ext cx="4513446" cy="5949280"/>
          </a:xfrm>
          <a:prstGeom prst="rect">
            <a:avLst/>
          </a:prstGeom>
        </p:spPr>
      </p:pic>
      <p:sp>
        <p:nvSpPr>
          <p:cNvPr id="4" name="TextBox 3"/>
          <p:cNvSpPr txBox="1"/>
          <p:nvPr/>
        </p:nvSpPr>
        <p:spPr>
          <a:xfrm>
            <a:off x="5724128" y="6093296"/>
            <a:ext cx="2666499" cy="523220"/>
          </a:xfrm>
          <a:prstGeom prst="rect">
            <a:avLst/>
          </a:prstGeom>
          <a:noFill/>
        </p:spPr>
        <p:txBody>
          <a:bodyPr wrap="none" rtlCol="0">
            <a:spAutoFit/>
          </a:bodyPr>
          <a:lstStyle/>
          <a:p>
            <a:r>
              <a:rPr lang="en-GB" sz="2800" b="1" dirty="0">
                <a:solidFill>
                  <a:srgbClr val="000066"/>
                </a:solidFill>
              </a:rPr>
              <a:t>Angelika </a:t>
            </a:r>
            <a:r>
              <a:rPr lang="en-GB" sz="2800" b="1" dirty="0" err="1">
                <a:solidFill>
                  <a:srgbClr val="000066"/>
                </a:solidFill>
              </a:rPr>
              <a:t>Dittrich</a:t>
            </a:r>
            <a:endParaRPr lang="ru-RU" sz="2800" b="1" dirty="0">
              <a:solidFill>
                <a:srgbClr val="000066"/>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Adele_deutsch.jpg"/>
          <p:cNvPicPr>
            <a:picLocks noChangeAspect="1"/>
          </p:cNvPicPr>
          <p:nvPr/>
        </p:nvPicPr>
        <p:blipFill>
          <a:blip r:embed="rId2" cstate="print"/>
          <a:stretch>
            <a:fillRect/>
          </a:stretch>
        </p:blipFill>
        <p:spPr>
          <a:xfrm>
            <a:off x="6012160" y="0"/>
            <a:ext cx="3131840" cy="4222706"/>
          </a:xfrm>
          <a:prstGeom prst="rect">
            <a:avLst/>
          </a:prstGeom>
        </p:spPr>
      </p:pic>
      <p:sp>
        <p:nvSpPr>
          <p:cNvPr id="4" name="TextBox 3"/>
          <p:cNvSpPr txBox="1"/>
          <p:nvPr/>
        </p:nvSpPr>
        <p:spPr>
          <a:xfrm>
            <a:off x="5652120" y="4221088"/>
            <a:ext cx="3672408" cy="954107"/>
          </a:xfrm>
          <a:prstGeom prst="rect">
            <a:avLst/>
          </a:prstGeom>
          <a:noFill/>
        </p:spPr>
        <p:txBody>
          <a:bodyPr wrap="square" rtlCol="0">
            <a:spAutoFit/>
          </a:bodyPr>
          <a:lstStyle/>
          <a:p>
            <a:pPr algn="ctr"/>
            <a:r>
              <a:rPr lang="en-GB" sz="2800" b="1" dirty="0">
                <a:solidFill>
                  <a:srgbClr val="000066"/>
                </a:solidFill>
              </a:rPr>
              <a:t>Adele Deutsch </a:t>
            </a:r>
            <a:endParaRPr lang="en-GB" sz="2800" b="1" dirty="0" smtClean="0">
              <a:solidFill>
                <a:srgbClr val="000066"/>
              </a:solidFill>
            </a:endParaRPr>
          </a:p>
          <a:p>
            <a:pPr algn="ctr"/>
            <a:r>
              <a:rPr lang="en-GB" sz="2800" b="1" dirty="0" smtClean="0">
                <a:solidFill>
                  <a:srgbClr val="000066"/>
                </a:solidFill>
              </a:rPr>
              <a:t>(Strauss)</a:t>
            </a:r>
            <a:endParaRPr lang="ru-RU" sz="2800" b="1" dirty="0">
              <a:solidFill>
                <a:srgbClr val="000066"/>
              </a:solidFill>
            </a:endParaRPr>
          </a:p>
        </p:txBody>
      </p:sp>
      <p:sp>
        <p:nvSpPr>
          <p:cNvPr id="5" name="TextBox 4"/>
          <p:cNvSpPr txBox="1"/>
          <p:nvPr/>
        </p:nvSpPr>
        <p:spPr>
          <a:xfrm>
            <a:off x="467544" y="260648"/>
            <a:ext cx="5472608" cy="4401205"/>
          </a:xfrm>
          <a:prstGeom prst="rect">
            <a:avLst/>
          </a:prstGeom>
          <a:noFill/>
        </p:spPr>
        <p:txBody>
          <a:bodyPr wrap="square" rtlCol="0">
            <a:spAutoFit/>
          </a:bodyPr>
          <a:lstStyle/>
          <a:p>
            <a:r>
              <a:rPr lang="de-DE" sz="2000" dirty="0" smtClean="0">
                <a:solidFill>
                  <a:schemeClr val="bg1"/>
                </a:solidFill>
              </a:rPr>
              <a:t>Um erneut heiraten zu können, gab </a:t>
            </a:r>
            <a:r>
              <a:rPr lang="de-DE" sz="2000" dirty="0" err="1" smtClean="0">
                <a:solidFill>
                  <a:schemeClr val="bg1"/>
                </a:solidFill>
              </a:rPr>
              <a:t>Strauss</a:t>
            </a:r>
            <a:r>
              <a:rPr lang="de-DE" sz="2000" dirty="0" smtClean="0">
                <a:solidFill>
                  <a:schemeClr val="bg1"/>
                </a:solidFill>
              </a:rPr>
              <a:t> 1886 die österreichische Staatsbürgerschaft auf. Er wurde Staatsbürger des Herzogtums Sachsen-Coburg und Gotha und damit Deutscher. Damit musste nach dem für Deutsche geltenden Eherecht der Zivilehe die Ehe mit Angelika Dittrich auch bürgerlich-rechtlich getrennt werden, was Herzog Ernst II. 1887 tat. </a:t>
            </a:r>
            <a:r>
              <a:rPr lang="de-DE" sz="2000" dirty="0" err="1" smtClean="0">
                <a:solidFill>
                  <a:schemeClr val="bg1"/>
                </a:solidFill>
              </a:rPr>
              <a:t>Strauss</a:t>
            </a:r>
            <a:r>
              <a:rPr lang="de-DE" sz="2000" dirty="0" smtClean="0">
                <a:solidFill>
                  <a:schemeClr val="bg1"/>
                </a:solidFill>
              </a:rPr>
              <a:t> heiratete im selben Jahr in Coburg Adele, geborene Deutsch, verwitwete </a:t>
            </a:r>
            <a:r>
              <a:rPr lang="de-DE" sz="2000" dirty="0" err="1" smtClean="0">
                <a:solidFill>
                  <a:schemeClr val="bg1"/>
                </a:solidFill>
              </a:rPr>
              <a:t>Strauss</a:t>
            </a:r>
            <a:r>
              <a:rPr lang="de-DE" sz="2000" dirty="0" smtClean="0">
                <a:solidFill>
                  <a:schemeClr val="bg1"/>
                </a:solidFill>
              </a:rPr>
              <a:t> (1856–1930); als seine Ehefrau wurde auch sie Deutsche. Beide waren überdies vorher zum evangelisch-lutherischen Glauben übergetreten; ihre kirchliche Trauung fand in Coburg in der Hofkapelle des Schlosses Ehrenburg statt.</a:t>
            </a:r>
            <a:endParaRPr lang="ru-RU" sz="2000" dirty="0">
              <a:solidFill>
                <a:schemeClr val="bg1"/>
              </a:solidFill>
            </a:endParaRPr>
          </a:p>
        </p:txBody>
      </p:sp>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MI0000958664.jpg"/>
          <p:cNvPicPr>
            <a:picLocks noChangeAspect="1"/>
          </p:cNvPicPr>
          <p:nvPr/>
        </p:nvPicPr>
        <p:blipFill>
          <a:blip r:embed="rId2" cstate="print"/>
          <a:stretch>
            <a:fillRect/>
          </a:stretch>
        </p:blipFill>
        <p:spPr>
          <a:xfrm>
            <a:off x="1259632" y="1124744"/>
            <a:ext cx="6682117" cy="5733256"/>
          </a:xfrm>
          <a:prstGeom prst="rect">
            <a:avLst/>
          </a:prstGeom>
        </p:spPr>
      </p:pic>
      <p:sp>
        <p:nvSpPr>
          <p:cNvPr id="3" name="TextBox 2"/>
          <p:cNvSpPr txBox="1"/>
          <p:nvPr/>
        </p:nvSpPr>
        <p:spPr>
          <a:xfrm>
            <a:off x="539552" y="332656"/>
            <a:ext cx="8280920" cy="707886"/>
          </a:xfrm>
          <a:prstGeom prst="rect">
            <a:avLst/>
          </a:prstGeom>
          <a:noFill/>
        </p:spPr>
        <p:txBody>
          <a:bodyPr wrap="square" rtlCol="0">
            <a:spAutoFit/>
          </a:bodyPr>
          <a:lstStyle/>
          <a:p>
            <a:r>
              <a:rPr lang="de-DE" sz="2000" dirty="0" smtClean="0">
                <a:solidFill>
                  <a:schemeClr val="bg1"/>
                </a:solidFill>
              </a:rPr>
              <a:t>1885 war Premiere des Zigeunerbaron mit Alexander </a:t>
            </a:r>
            <a:r>
              <a:rPr lang="de-DE" sz="2000" dirty="0" err="1" smtClean="0">
                <a:solidFill>
                  <a:schemeClr val="bg1"/>
                </a:solidFill>
              </a:rPr>
              <a:t>Girardi</a:t>
            </a:r>
            <a:r>
              <a:rPr lang="de-DE" sz="2000" dirty="0" smtClean="0">
                <a:solidFill>
                  <a:schemeClr val="bg1"/>
                </a:solidFill>
              </a:rPr>
              <a:t> in der Hauptrolle, darauf folgten einige heute weniger bekannte Operetten.</a:t>
            </a:r>
            <a:endParaRPr lang="ru-RU" sz="2000" dirty="0">
              <a:solidFill>
                <a:schemeClr val="bg1"/>
              </a:solidFill>
            </a:endParaRPr>
          </a:p>
        </p:txBody>
      </p:sp>
    </p:spTree>
  </p:cSld>
  <p:clrMapOvr>
    <a:masterClrMapping/>
  </p:clrMapOvr>
  <p:transition>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404664"/>
            <a:ext cx="7416824" cy="1323439"/>
          </a:xfrm>
          <a:prstGeom prst="rect">
            <a:avLst/>
          </a:prstGeom>
          <a:noFill/>
        </p:spPr>
        <p:txBody>
          <a:bodyPr wrap="square" rtlCol="0">
            <a:spAutoFit/>
          </a:bodyPr>
          <a:lstStyle/>
          <a:p>
            <a:r>
              <a:rPr lang="de-DE" sz="2000" dirty="0" smtClean="0">
                <a:solidFill>
                  <a:schemeClr val="bg1"/>
                </a:solidFill>
              </a:rPr>
              <a:t>Johann </a:t>
            </a:r>
            <a:r>
              <a:rPr lang="de-DE" sz="2000" dirty="0" err="1" smtClean="0">
                <a:solidFill>
                  <a:schemeClr val="bg1"/>
                </a:solidFill>
              </a:rPr>
              <a:t>Strauss</a:t>
            </a:r>
            <a:r>
              <a:rPr lang="de-DE" sz="2000" dirty="0" smtClean="0">
                <a:solidFill>
                  <a:schemeClr val="bg1"/>
                </a:solidFill>
              </a:rPr>
              <a:t> starb – als Deutscher und als Coburger Bürger, der er seit 1887 war – am 3. Juni 1899 in seinem Haus in der Igelgasse in Wien an einer Lungenentzündung. Er wurde in einem Ehrengrab auf dem Wiener Zentralfriedhof beigesetzt.</a:t>
            </a:r>
            <a:endParaRPr lang="ru-RU" sz="2000" dirty="0">
              <a:solidFill>
                <a:schemeClr val="bg1"/>
              </a:solidFill>
            </a:endParaRPr>
          </a:p>
        </p:txBody>
      </p:sp>
      <p:pic>
        <p:nvPicPr>
          <p:cNvPr id="3" name="Рисунок 2" descr="Johann_Strauss_Grave.jpg"/>
          <p:cNvPicPr>
            <a:picLocks noChangeAspect="1"/>
          </p:cNvPicPr>
          <p:nvPr/>
        </p:nvPicPr>
        <p:blipFill>
          <a:blip r:embed="rId2" cstate="print"/>
          <a:stretch>
            <a:fillRect/>
          </a:stretch>
        </p:blipFill>
        <p:spPr>
          <a:xfrm>
            <a:off x="5114088" y="1484784"/>
            <a:ext cx="4029912" cy="5373216"/>
          </a:xfrm>
          <a:prstGeom prst="rect">
            <a:avLst/>
          </a:prstGeom>
        </p:spPr>
      </p:pic>
    </p:spTree>
  </p:cSld>
  <p:clrMapOvr>
    <a:masterClrMapping/>
  </p:clrMapOvr>
  <p:transition>
    <p:blinds/>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5F5F63"/>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556</Words>
  <Application>Microsoft Office PowerPoint</Application>
  <PresentationFormat>Экран (4:3)</PresentationFormat>
  <Paragraphs>21</Paragraphs>
  <Slides>25</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Johann Strauss  (Sohn)</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Johann Strauss  (Sohn)</dc:title>
  <dc:creator>User</dc:creator>
  <cp:lastModifiedBy>Wehrwolf</cp:lastModifiedBy>
  <cp:revision>21</cp:revision>
  <dcterms:created xsi:type="dcterms:W3CDTF">2014-01-22T13:20:33Z</dcterms:created>
  <dcterms:modified xsi:type="dcterms:W3CDTF">2014-06-06T11:00:33Z</dcterms:modified>
</cp:coreProperties>
</file>