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61" r:id="rId4"/>
    <p:sldId id="258" r:id="rId5"/>
    <p:sldId id="259" r:id="rId6"/>
    <p:sldId id="260" r:id="rId7"/>
    <p:sldId id="262"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88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5B106E36-FD25-4E2D-B0AA-010F637433A0}" type="datetimeFigureOut">
              <a:rPr lang="ru-RU" smtClean="0"/>
              <a:pPr/>
              <a:t>31.01.2015</a:t>
            </a:fld>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31.01.2015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31.01.2015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31.01.2015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31.01.2015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31.01.2015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5B106E36-FD25-4E2D-B0AA-010F637433A0}" type="datetimeFigureOut">
              <a:rPr lang="ru-RU" smtClean="0"/>
              <a:pPr/>
              <a:t>31.01.2015</a:t>
            </a:fld>
            <a:endParaRPr lang="ru-RU"/>
          </a:p>
        </p:txBody>
      </p:sp>
      <p:sp>
        <p:nvSpPr>
          <p:cNvPr id="27" name="Номер слайда 26"/>
          <p:cNvSpPr>
            <a:spLocks noGrp="1"/>
          </p:cNvSpPr>
          <p:nvPr>
            <p:ph type="sldNum" sz="quarter" idx="11"/>
          </p:nvPr>
        </p:nvSpPr>
        <p:spPr/>
        <p:txBody>
          <a:bodyPr rtlCol="0"/>
          <a:lstStyle/>
          <a:p>
            <a:fld id="{725C68B6-61C2-468F-89AB-4B9F7531AA68}" type="slidenum">
              <a:rPr lang="ru-RU" smtClean="0"/>
              <a:pPr/>
              <a:t>‹#›</a:t>
            </a:fld>
            <a:endParaRPr lang="ru-RU"/>
          </a:p>
        </p:txBody>
      </p:sp>
      <p:sp>
        <p:nvSpPr>
          <p:cNvPr id="28" name="Нижний колонтитул 27"/>
          <p:cNvSpPr>
            <a:spLocks noGrp="1"/>
          </p:cNvSpPr>
          <p:nvPr>
            <p:ph type="ftr" sz="quarter" idx="12"/>
          </p:nvPr>
        </p:nvSpPr>
        <p:spPr/>
        <p:txBody>
          <a:bodyPr rtlCol="0"/>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5B106E36-FD25-4E2D-B0AA-010F637433A0}" type="datetimeFigureOut">
              <a:rPr lang="ru-RU" smtClean="0"/>
              <a:pPr/>
              <a:t>31.01.2015</a:t>
            </a:fld>
            <a:endParaRPr lang="ru-RU"/>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a:p>
        </p:txBody>
      </p:sp>
      <p:sp>
        <p:nvSpPr>
          <p:cNvPr id="5" name="Номер слайда 4"/>
          <p:cNvSpPr>
            <a:spLocks noGrp="1"/>
          </p:cNvSpPr>
          <p:nvPr>
            <p:ph type="sldNum" sz="quarter" idx="12"/>
          </p:nvPr>
        </p:nvSpPr>
        <p:spPr>
          <a:xfrm>
            <a:off x="8174736" y="2272"/>
            <a:ext cx="762000" cy="365760"/>
          </a:xfrm>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31.01.2015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31.01.2015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31.01.2015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5B106E36-FD25-4E2D-B0AA-010F637433A0}" type="datetimeFigureOut">
              <a:rPr lang="ru-RU" smtClean="0"/>
              <a:pPr/>
              <a:t>31.01.2015</a:t>
            </a:fld>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wmf"/><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57126" y="4000504"/>
            <a:ext cx="8786874" cy="2672334"/>
          </a:xfrm>
        </p:spPr>
        <p:txBody>
          <a:bodyPr>
            <a:normAutofit fontScale="92500" lnSpcReduction="10000"/>
          </a:bodyPr>
          <a:lstStyle/>
          <a:p>
            <a:pPr algn="ctr"/>
            <a:r>
              <a:rPr lang="en-US" sz="4800" b="1" dirty="0" smtClean="0">
                <a:effectLst>
                  <a:outerShdw blurRad="38100" dist="38100" dir="2700000" algn="tl">
                    <a:srgbClr val="000000">
                      <a:alpha val="43137"/>
                    </a:srgbClr>
                  </a:outerShdw>
                </a:effectLst>
              </a:rPr>
              <a:t>Charles Dickens </a:t>
            </a:r>
          </a:p>
          <a:p>
            <a:pPr algn="ctr"/>
            <a:r>
              <a:rPr lang="en-US" sz="3900" dirty="0" smtClean="0"/>
              <a:t>(1812-1870)</a:t>
            </a:r>
          </a:p>
          <a:p>
            <a:pPr algn="ctr"/>
            <a:r>
              <a:rPr lang="en-US" sz="3200" dirty="0" smtClean="0"/>
              <a:t>A novel </a:t>
            </a:r>
            <a:r>
              <a:rPr lang="en-US" sz="3200" i="1" dirty="0" err="1" smtClean="0"/>
              <a:t>Dombey</a:t>
            </a:r>
            <a:r>
              <a:rPr lang="en-US" sz="3200" i="1" dirty="0" smtClean="0"/>
              <a:t> and Son. </a:t>
            </a:r>
          </a:p>
          <a:p>
            <a:pPr algn="ctr"/>
            <a:r>
              <a:rPr lang="en-US" sz="3200" dirty="0" smtClean="0"/>
              <a:t>T</a:t>
            </a:r>
            <a:r>
              <a:rPr lang="en-US" sz="3200" dirty="0" smtClean="0"/>
              <a:t>he </a:t>
            </a:r>
            <a:r>
              <a:rPr lang="en-US" sz="3200" dirty="0" smtClean="0"/>
              <a:t>topic of upbringing and development of the personality in the novel</a:t>
            </a:r>
            <a:endParaRPr lang="ru-RU" sz="3200" dirty="0"/>
          </a:p>
        </p:txBody>
      </p:sp>
      <p:pic>
        <p:nvPicPr>
          <p:cNvPr id="13319" name="Picture 7" descr="C:\Users\user\Desktop\charles-dickenss-quotes-7.jpg"/>
          <p:cNvPicPr>
            <a:picLocks noChangeAspect="1" noChangeArrowheads="1"/>
          </p:cNvPicPr>
          <p:nvPr/>
        </p:nvPicPr>
        <p:blipFill>
          <a:blip r:embed="rId2"/>
          <a:srcRect/>
          <a:stretch>
            <a:fillRect/>
          </a:stretch>
        </p:blipFill>
        <p:spPr bwMode="auto">
          <a:xfrm>
            <a:off x="3929058" y="0"/>
            <a:ext cx="5000628" cy="3492507"/>
          </a:xfrm>
          <a:prstGeom prst="rect">
            <a:avLst/>
          </a:prstGeom>
          <a:ln>
            <a:noFill/>
          </a:ln>
          <a:effectLst>
            <a:softEdge rad="112500"/>
          </a:effectLst>
        </p:spPr>
      </p:pic>
      <p:pic>
        <p:nvPicPr>
          <p:cNvPr id="13321" name="Picture 9" descr="File:Dickens Gurney head.jpg"/>
          <p:cNvPicPr>
            <a:picLocks noChangeAspect="1" noChangeArrowheads="1"/>
          </p:cNvPicPr>
          <p:nvPr/>
        </p:nvPicPr>
        <p:blipFill>
          <a:blip r:embed="rId3"/>
          <a:srcRect/>
          <a:stretch>
            <a:fillRect/>
          </a:stretch>
        </p:blipFill>
        <p:spPr bwMode="auto">
          <a:xfrm>
            <a:off x="714348" y="142852"/>
            <a:ext cx="2450473" cy="3500438"/>
          </a:xfrm>
          <a:prstGeom prst="rect">
            <a:avLst/>
          </a:prstGeom>
          <a:ln>
            <a:noFill/>
          </a:ln>
          <a:effectLst>
            <a:outerShdw blurRad="190500" algn="tl" rotWithShape="0">
              <a:srgbClr val="000000">
                <a:alpha val="70000"/>
              </a:srgbClr>
            </a:outerShdw>
          </a:effectLst>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3321"/>
                                        </p:tgtEl>
                                        <p:attrNameLst>
                                          <p:attrName>style.visibility</p:attrName>
                                        </p:attrNameLst>
                                      </p:cBhvr>
                                      <p:to>
                                        <p:strVal val="visible"/>
                                      </p:to>
                                    </p:set>
                                    <p:anim calcmode="lin" valueType="num">
                                      <p:cBhvr>
                                        <p:cTn id="7" dur="1000" fill="hold"/>
                                        <p:tgtEl>
                                          <p:spTgt spid="13321"/>
                                        </p:tgtEl>
                                        <p:attrNameLst>
                                          <p:attrName>ppt_w</p:attrName>
                                        </p:attrNameLst>
                                      </p:cBhvr>
                                      <p:tavLst>
                                        <p:tav tm="0">
                                          <p:val>
                                            <p:strVal val="#ppt_w+.3"/>
                                          </p:val>
                                        </p:tav>
                                        <p:tav tm="100000">
                                          <p:val>
                                            <p:strVal val="#ppt_w"/>
                                          </p:val>
                                        </p:tav>
                                      </p:tavLst>
                                    </p:anim>
                                    <p:anim calcmode="lin" valueType="num">
                                      <p:cBhvr>
                                        <p:cTn id="8" dur="1000" fill="hold"/>
                                        <p:tgtEl>
                                          <p:spTgt spid="13321"/>
                                        </p:tgtEl>
                                        <p:attrNameLst>
                                          <p:attrName>ppt_h</p:attrName>
                                        </p:attrNameLst>
                                      </p:cBhvr>
                                      <p:tavLst>
                                        <p:tav tm="0">
                                          <p:val>
                                            <p:strVal val="#ppt_h"/>
                                          </p:val>
                                        </p:tav>
                                        <p:tav tm="100000">
                                          <p:val>
                                            <p:strVal val="#ppt_h"/>
                                          </p:val>
                                        </p:tav>
                                      </p:tavLst>
                                    </p:anim>
                                    <p:animEffect transition="in" filter="fade">
                                      <p:cBhvr>
                                        <p:cTn id="9" dur="1000"/>
                                        <p:tgtEl>
                                          <p:spTgt spid="13321"/>
                                        </p:tgtEl>
                                      </p:cBhvr>
                                    </p:animEffect>
                                  </p:childTnLst>
                                </p:cTn>
                              </p:par>
                              <p:par>
                                <p:cTn id="10" presetID="26" presetClass="entr" presetSubtype="0" fill="hold" nodeType="withEffect">
                                  <p:stCondLst>
                                    <p:cond delay="0"/>
                                  </p:stCondLst>
                                  <p:childTnLst>
                                    <p:set>
                                      <p:cBhvr>
                                        <p:cTn id="11" dur="1" fill="hold">
                                          <p:stCondLst>
                                            <p:cond delay="0"/>
                                          </p:stCondLst>
                                        </p:cTn>
                                        <p:tgtEl>
                                          <p:spTgt spid="13319"/>
                                        </p:tgtEl>
                                        <p:attrNameLst>
                                          <p:attrName>style.visibility</p:attrName>
                                        </p:attrNameLst>
                                      </p:cBhvr>
                                      <p:to>
                                        <p:strVal val="visible"/>
                                      </p:to>
                                    </p:set>
                                    <p:animEffect transition="in" filter="wipe(down)">
                                      <p:cBhvr>
                                        <p:cTn id="12" dur="580">
                                          <p:stCondLst>
                                            <p:cond delay="0"/>
                                          </p:stCondLst>
                                        </p:cTn>
                                        <p:tgtEl>
                                          <p:spTgt spid="13319"/>
                                        </p:tgtEl>
                                      </p:cBhvr>
                                    </p:animEffect>
                                    <p:anim calcmode="lin" valueType="num">
                                      <p:cBhvr>
                                        <p:cTn id="13" dur="1822" tmFilter="0,0; 0.14,0.36; 0.43,0.73; 0.71,0.91; 1.0,1.0">
                                          <p:stCondLst>
                                            <p:cond delay="0"/>
                                          </p:stCondLst>
                                        </p:cTn>
                                        <p:tgtEl>
                                          <p:spTgt spid="1331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331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331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331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3319"/>
                                        </p:tgtEl>
                                        <p:attrNameLst>
                                          <p:attrName>ppt_y</p:attrName>
                                        </p:attrNameLst>
                                      </p:cBhvr>
                                      <p:tavLst>
                                        <p:tav tm="0" fmla="#ppt_y-sin(pi*$)/81">
                                          <p:val>
                                            <p:fltVal val="0"/>
                                          </p:val>
                                        </p:tav>
                                        <p:tav tm="100000">
                                          <p:val>
                                            <p:fltVal val="1"/>
                                          </p:val>
                                        </p:tav>
                                      </p:tavLst>
                                    </p:anim>
                                    <p:animScale>
                                      <p:cBhvr>
                                        <p:cTn id="18" dur="26">
                                          <p:stCondLst>
                                            <p:cond delay="650"/>
                                          </p:stCondLst>
                                        </p:cTn>
                                        <p:tgtEl>
                                          <p:spTgt spid="13319"/>
                                        </p:tgtEl>
                                      </p:cBhvr>
                                      <p:to x="100000" y="60000"/>
                                    </p:animScale>
                                    <p:animScale>
                                      <p:cBhvr>
                                        <p:cTn id="19" dur="166" decel="50000">
                                          <p:stCondLst>
                                            <p:cond delay="676"/>
                                          </p:stCondLst>
                                        </p:cTn>
                                        <p:tgtEl>
                                          <p:spTgt spid="13319"/>
                                        </p:tgtEl>
                                      </p:cBhvr>
                                      <p:to x="100000" y="100000"/>
                                    </p:animScale>
                                    <p:animScale>
                                      <p:cBhvr>
                                        <p:cTn id="20" dur="26">
                                          <p:stCondLst>
                                            <p:cond delay="1312"/>
                                          </p:stCondLst>
                                        </p:cTn>
                                        <p:tgtEl>
                                          <p:spTgt spid="13319"/>
                                        </p:tgtEl>
                                      </p:cBhvr>
                                      <p:to x="100000" y="80000"/>
                                    </p:animScale>
                                    <p:animScale>
                                      <p:cBhvr>
                                        <p:cTn id="21" dur="166" decel="50000">
                                          <p:stCondLst>
                                            <p:cond delay="1338"/>
                                          </p:stCondLst>
                                        </p:cTn>
                                        <p:tgtEl>
                                          <p:spTgt spid="13319"/>
                                        </p:tgtEl>
                                      </p:cBhvr>
                                      <p:to x="100000" y="100000"/>
                                    </p:animScale>
                                    <p:animScale>
                                      <p:cBhvr>
                                        <p:cTn id="22" dur="26">
                                          <p:stCondLst>
                                            <p:cond delay="1642"/>
                                          </p:stCondLst>
                                        </p:cTn>
                                        <p:tgtEl>
                                          <p:spTgt spid="13319"/>
                                        </p:tgtEl>
                                      </p:cBhvr>
                                      <p:to x="100000" y="90000"/>
                                    </p:animScale>
                                    <p:animScale>
                                      <p:cBhvr>
                                        <p:cTn id="23" dur="166" decel="50000">
                                          <p:stCondLst>
                                            <p:cond delay="1668"/>
                                          </p:stCondLst>
                                        </p:cTn>
                                        <p:tgtEl>
                                          <p:spTgt spid="13319"/>
                                        </p:tgtEl>
                                      </p:cBhvr>
                                      <p:to x="100000" y="100000"/>
                                    </p:animScale>
                                    <p:animScale>
                                      <p:cBhvr>
                                        <p:cTn id="24" dur="26">
                                          <p:stCondLst>
                                            <p:cond delay="1808"/>
                                          </p:stCondLst>
                                        </p:cTn>
                                        <p:tgtEl>
                                          <p:spTgt spid="13319"/>
                                        </p:tgtEl>
                                      </p:cBhvr>
                                      <p:to x="100000" y="95000"/>
                                    </p:animScale>
                                    <p:animScale>
                                      <p:cBhvr>
                                        <p:cTn id="25" dur="166" decel="50000">
                                          <p:stCondLst>
                                            <p:cond delay="1834"/>
                                          </p:stCondLst>
                                        </p:cTn>
                                        <p:tgtEl>
                                          <p:spTgt spid="13319"/>
                                        </p:tgtEl>
                                      </p:cBhvr>
                                      <p:to x="100000" y="100000"/>
                                    </p:animScale>
                                  </p:childTnLst>
                                </p:cTn>
                              </p:par>
                              <p:par>
                                <p:cTn id="26" presetID="39" presetClass="entr" presetSubtype="0" accel="100000" fill="hold" grpId="0" nodeType="with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 calcmode="lin" valueType="num">
                                      <p:cBhvr>
                                        <p:cTn id="28" dur="10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9" dur="10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0" dur="10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31" dur="1000" fill="hold"/>
                                        <p:tgtEl>
                                          <p:spTgt spid="3">
                                            <p:txEl>
                                              <p:pRg st="0" end="0"/>
                                            </p:txEl>
                                          </p:spTgt>
                                        </p:tgtEl>
                                        <p:attrNameLst>
                                          <p:attrName>ppt_y</p:attrName>
                                        </p:attrNameLst>
                                      </p:cBhvr>
                                      <p:tavLst>
                                        <p:tav tm="0">
                                          <p:val>
                                            <p:strVal val="#ppt_y"/>
                                          </p:val>
                                        </p:tav>
                                        <p:tav tm="100000">
                                          <p:val>
                                            <p:strVal val="#ppt_y"/>
                                          </p:val>
                                        </p:tav>
                                      </p:tavLst>
                                    </p:anim>
                                  </p:childTnLst>
                                </p:cTn>
                              </p:par>
                              <p:par>
                                <p:cTn id="32" presetID="39" presetClass="entr" presetSubtype="0" accel="100000" fill="hold" grpId="0" nodeType="with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 calcmode="lin" valueType="num">
                                      <p:cBhvr>
                                        <p:cTn id="34" dur="10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5" dur="10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6" dur="10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37" dur="1000" fill="hold"/>
                                        <p:tgtEl>
                                          <p:spTgt spid="3">
                                            <p:txEl>
                                              <p:pRg st="1" end="1"/>
                                            </p:txEl>
                                          </p:spTgt>
                                        </p:tgtEl>
                                        <p:attrNameLst>
                                          <p:attrName>ppt_y</p:attrName>
                                        </p:attrNameLst>
                                      </p:cBhvr>
                                      <p:tavLst>
                                        <p:tav tm="0">
                                          <p:val>
                                            <p:strVal val="#ppt_y"/>
                                          </p:val>
                                        </p:tav>
                                        <p:tav tm="100000">
                                          <p:val>
                                            <p:strVal val="#ppt_y"/>
                                          </p:val>
                                        </p:tav>
                                      </p:tavLst>
                                    </p:anim>
                                  </p:childTnLst>
                                </p:cTn>
                              </p:par>
                              <p:par>
                                <p:cTn id="38" presetID="39" presetClass="entr" presetSubtype="0" accel="100000" fill="hold" grpId="0" nodeType="with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anim calcmode="lin" valueType="num">
                                      <p:cBhvr>
                                        <p:cTn id="40" dur="10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1" dur="10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2" dur="10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43" dur="1000" fill="hold"/>
                                        <p:tgtEl>
                                          <p:spTgt spid="3">
                                            <p:txEl>
                                              <p:pRg st="2" end="2"/>
                                            </p:txEl>
                                          </p:spTgt>
                                        </p:tgtEl>
                                        <p:attrNameLst>
                                          <p:attrName>ppt_y</p:attrName>
                                        </p:attrNameLst>
                                      </p:cBhvr>
                                      <p:tavLst>
                                        <p:tav tm="0">
                                          <p:val>
                                            <p:strVal val="#ppt_y"/>
                                          </p:val>
                                        </p:tav>
                                        <p:tav tm="100000">
                                          <p:val>
                                            <p:strVal val="#ppt_y"/>
                                          </p:val>
                                        </p:tav>
                                      </p:tavLst>
                                    </p:anim>
                                  </p:childTnLst>
                                </p:cTn>
                              </p:par>
                              <p:par>
                                <p:cTn id="44" presetID="39" presetClass="entr" presetSubtype="0" accel="100000" fill="hold" grpId="0" nodeType="withEffect">
                                  <p:stCondLst>
                                    <p:cond delay="0"/>
                                  </p:stCondLst>
                                  <p:childTnLst>
                                    <p:set>
                                      <p:cBhvr>
                                        <p:cTn id="45" dur="1" fill="hold">
                                          <p:stCondLst>
                                            <p:cond delay="0"/>
                                          </p:stCondLst>
                                        </p:cTn>
                                        <p:tgtEl>
                                          <p:spTgt spid="3">
                                            <p:txEl>
                                              <p:pRg st="3" end="3"/>
                                            </p:txEl>
                                          </p:spTgt>
                                        </p:tgtEl>
                                        <p:attrNameLst>
                                          <p:attrName>style.visibility</p:attrName>
                                        </p:attrNameLst>
                                      </p:cBhvr>
                                      <p:to>
                                        <p:strVal val="visible"/>
                                      </p:to>
                                    </p:set>
                                    <p:anim calcmode="lin" valueType="num">
                                      <p:cBhvr>
                                        <p:cTn id="46" dur="1000" fill="hold"/>
                                        <p:tgtEl>
                                          <p:spTgt spid="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7" dur="1000" fill="hold"/>
                                        <p:tgtEl>
                                          <p:spTgt spid="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8" dur="1000" fill="hold"/>
                                        <p:tgtEl>
                                          <p:spTgt spid="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49"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57884" y="500042"/>
            <a:ext cx="2828916" cy="785818"/>
          </a:xfrm>
        </p:spPr>
        <p:txBody>
          <a:bodyPr/>
          <a:lstStyle/>
          <a:p>
            <a:r>
              <a:rPr lang="en-US" dirty="0" smtClean="0"/>
              <a:t>Biography</a:t>
            </a:r>
            <a:endParaRPr lang="ru-RU" dirty="0"/>
          </a:p>
        </p:txBody>
      </p:sp>
      <p:sp>
        <p:nvSpPr>
          <p:cNvPr id="3" name="Содержимое 2"/>
          <p:cNvSpPr>
            <a:spLocks noGrp="1"/>
          </p:cNvSpPr>
          <p:nvPr>
            <p:ph idx="1"/>
          </p:nvPr>
        </p:nvSpPr>
        <p:spPr>
          <a:xfrm>
            <a:off x="71374" y="3643314"/>
            <a:ext cx="9072626" cy="3357562"/>
          </a:xfrm>
        </p:spPr>
        <p:txBody>
          <a:bodyPr>
            <a:normAutofit fontScale="85000" lnSpcReduction="10000"/>
          </a:bodyPr>
          <a:lstStyle/>
          <a:p>
            <a:r>
              <a:rPr lang="en-US" altLang="zh-CN" sz="2000" dirty="0" smtClean="0"/>
              <a:t>At age fifteen Charles found employment as an office boy for an attorney. In 1829 he became a reporter at Doctor's Commons Courts</a:t>
            </a:r>
            <a:r>
              <a:rPr lang="en-US" altLang="zh-CN" sz="2000" dirty="0" smtClean="0"/>
              <a:t>.</a:t>
            </a:r>
            <a:r>
              <a:rPr lang="en-US" altLang="zh-CN" sz="2000" dirty="0" smtClean="0"/>
              <a:t> By 1832 he became a shorthand reporter of Parliamentary debates in the House of Commons and a reporter for a newspaper and adopted his famous name “</a:t>
            </a:r>
            <a:r>
              <a:rPr lang="en-US" altLang="zh-CN" sz="2000" dirty="0" err="1" smtClean="0"/>
              <a:t>Boz</a:t>
            </a:r>
            <a:r>
              <a:rPr lang="en-US" altLang="zh-CN" sz="2000" dirty="0" smtClean="0"/>
              <a:t>”. </a:t>
            </a:r>
            <a:r>
              <a:rPr lang="en-US" altLang="zh-CN" sz="2000" dirty="0" smtClean="0"/>
              <a:t>He </a:t>
            </a:r>
            <a:r>
              <a:rPr lang="en-US" altLang="zh-CN" sz="2000" dirty="0" smtClean="0"/>
              <a:t>was also hired to write short texts called </a:t>
            </a:r>
            <a:r>
              <a:rPr lang="en-US" altLang="zh-CN" sz="2000" i="1" dirty="0" smtClean="0"/>
              <a:t>The Pickwick </a:t>
            </a:r>
            <a:r>
              <a:rPr lang="en-US" altLang="zh-CN" sz="2000" i="1" dirty="0" smtClean="0"/>
              <a:t>Papers</a:t>
            </a:r>
            <a:r>
              <a:rPr lang="en-US" altLang="zh-CN" sz="2000" dirty="0" smtClean="0"/>
              <a:t>, which had </a:t>
            </a:r>
            <a:r>
              <a:rPr lang="en-US" altLang="zh-CN" sz="2000" dirty="0" smtClean="0"/>
              <a:t>an enormous success. </a:t>
            </a:r>
            <a:endParaRPr lang="en-US" altLang="zh-CN" sz="2000" dirty="0" smtClean="0"/>
          </a:p>
          <a:p>
            <a:r>
              <a:rPr lang="en-US" altLang="zh-CN" sz="2000" dirty="0" smtClean="0"/>
              <a:t>In </a:t>
            </a:r>
            <a:r>
              <a:rPr lang="en-US" altLang="zh-CN" sz="2000" dirty="0" smtClean="0"/>
              <a:t>1837 he started writing </a:t>
            </a:r>
            <a:r>
              <a:rPr lang="en-US" altLang="zh-CN" sz="2000" i="1" dirty="0" smtClean="0"/>
              <a:t>Oliver Twist </a:t>
            </a:r>
            <a:r>
              <a:rPr lang="en-US" altLang="zh-CN" sz="2000" dirty="0" smtClean="0"/>
              <a:t>and it continued in monthly parts through April of 1839. In 1838 he began </a:t>
            </a:r>
            <a:r>
              <a:rPr lang="en-US" altLang="zh-CN" sz="2000" i="1" dirty="0" smtClean="0"/>
              <a:t>Nicholas </a:t>
            </a:r>
            <a:r>
              <a:rPr lang="en-US" altLang="zh-CN" sz="2000" i="1" dirty="0" err="1" smtClean="0"/>
              <a:t>Nickleby</a:t>
            </a:r>
            <a:r>
              <a:rPr lang="en-US" altLang="zh-CN" sz="2000" dirty="0" smtClean="0"/>
              <a:t>. </a:t>
            </a:r>
            <a:r>
              <a:rPr lang="en-US" altLang="zh-CN" sz="2000" dirty="0" smtClean="0"/>
              <a:t>In July of 1844, </a:t>
            </a:r>
            <a:r>
              <a:rPr lang="en-US" altLang="zh-CN" sz="2000" i="1" dirty="0" smtClean="0"/>
              <a:t>A Christmas Carol</a:t>
            </a:r>
            <a:r>
              <a:rPr lang="en-US" altLang="zh-CN" sz="2000" dirty="0" smtClean="0"/>
              <a:t> was published and proved to be another successful work.  </a:t>
            </a:r>
            <a:endParaRPr lang="en-US" altLang="zh-CN" sz="2000" dirty="0" smtClean="0"/>
          </a:p>
          <a:p>
            <a:r>
              <a:rPr lang="en-US" altLang="zh-CN" sz="2000" dirty="0" smtClean="0"/>
              <a:t>Gradually his health worsened and in 1869 he experienced a mild stroke. He began working on the </a:t>
            </a:r>
            <a:r>
              <a:rPr lang="en-US" altLang="zh-CN" sz="2000" i="1" dirty="0" smtClean="0"/>
              <a:t>Mystery of Edwin </a:t>
            </a:r>
            <a:r>
              <a:rPr lang="en-US" altLang="zh-CN" sz="2000" i="1" dirty="0" err="1" smtClean="0"/>
              <a:t>Drood</a:t>
            </a:r>
            <a:r>
              <a:rPr lang="en-US" altLang="zh-CN" sz="2000" dirty="0" smtClean="0"/>
              <a:t>. </a:t>
            </a:r>
            <a:r>
              <a:rPr lang="en-US" altLang="zh-CN" sz="2000" dirty="0" smtClean="0"/>
              <a:t>On </a:t>
            </a:r>
            <a:r>
              <a:rPr lang="en-US" altLang="zh-CN" sz="2000" dirty="0" smtClean="0"/>
              <a:t>June 8, 1870</a:t>
            </a:r>
            <a:r>
              <a:rPr lang="en-US" altLang="zh-CN" sz="2000" dirty="0" smtClean="0"/>
              <a:t>he </a:t>
            </a:r>
            <a:r>
              <a:rPr lang="en-US" altLang="zh-CN" sz="2000" dirty="0" smtClean="0"/>
              <a:t>suffered another stroke and died the next day. He was buried at Westminster </a:t>
            </a:r>
            <a:r>
              <a:rPr lang="en-US" altLang="zh-CN" sz="2000" dirty="0" smtClean="0"/>
              <a:t>Abbey.</a:t>
            </a:r>
            <a:endParaRPr lang="en-US" altLang="zh-CN" sz="2000" dirty="0" smtClean="0"/>
          </a:p>
          <a:p>
            <a:endParaRPr lang="en-US" altLang="zh-CN" sz="2000" dirty="0" smtClean="0">
              <a:latin typeface="Calibri" pitchFamily="34" charset="0"/>
            </a:endParaRPr>
          </a:p>
          <a:p>
            <a:endParaRPr lang="ru-RU" dirty="0"/>
          </a:p>
        </p:txBody>
      </p:sp>
      <p:pic>
        <p:nvPicPr>
          <p:cNvPr id="14338" name="Picture 2" descr="http://i.telegraph.co.uk/multimedia/archive/02794/dickens-1_2794642k.jpg"/>
          <p:cNvPicPr>
            <a:picLocks noChangeAspect="1" noChangeArrowheads="1"/>
          </p:cNvPicPr>
          <p:nvPr/>
        </p:nvPicPr>
        <p:blipFill>
          <a:blip r:embed="rId2"/>
          <a:srcRect/>
          <a:stretch>
            <a:fillRect/>
          </a:stretch>
        </p:blipFill>
        <p:spPr bwMode="auto">
          <a:xfrm>
            <a:off x="428596" y="642918"/>
            <a:ext cx="4429156" cy="2766932"/>
          </a:xfrm>
          <a:prstGeom prst="rect">
            <a:avLst/>
          </a:prstGeom>
          <a:ln>
            <a:noFill/>
          </a:ln>
          <a:effectLst>
            <a:outerShdw blurRad="190500" algn="tl" rotWithShape="0">
              <a:srgbClr val="000000">
                <a:alpha val="70000"/>
              </a:srgbClr>
            </a:outerShdw>
          </a:effectLst>
        </p:spPr>
      </p:pic>
      <p:sp>
        <p:nvSpPr>
          <p:cNvPr id="5" name="Содержимое 2"/>
          <p:cNvSpPr txBox="1">
            <a:spLocks/>
          </p:cNvSpPr>
          <p:nvPr/>
        </p:nvSpPr>
        <p:spPr>
          <a:xfrm>
            <a:off x="4714876" y="1142984"/>
            <a:ext cx="4429124" cy="2643206"/>
          </a:xfrm>
          <a:prstGeom prst="rect">
            <a:avLst/>
          </a:prstGeom>
        </p:spPr>
        <p:txBody>
          <a:bodyPr vert="horz">
            <a:normAutofit fontScale="92500" lnSpcReduction="20000"/>
          </a:bodyPr>
          <a:lstStyle/>
          <a:p>
            <a:pPr marL="365760" lvl="0" indent="-256032">
              <a:spcBef>
                <a:spcPts val="300"/>
              </a:spcBef>
              <a:buClr>
                <a:schemeClr val="accent3"/>
              </a:buClr>
              <a:buFont typeface="Georgia"/>
              <a:buChar char="•"/>
            </a:pPr>
            <a:r>
              <a:rPr kumimoji="0" lang="en-US" altLang="zh-CN" sz="2000" b="0" i="0" u="none" strike="noStrike" kern="1200" cap="none" spc="0" normalizeH="0" baseline="0" noProof="0" dirty="0" smtClean="0">
                <a:ln>
                  <a:noFill/>
                </a:ln>
                <a:solidFill>
                  <a:schemeClr val="tx1"/>
                </a:solidFill>
                <a:effectLst/>
                <a:uLnTx/>
                <a:uFillTx/>
                <a:ea typeface="+mn-ea"/>
                <a:cs typeface="+mn-cs"/>
              </a:rPr>
              <a:t>Charles Dickens,</a:t>
            </a:r>
            <a:r>
              <a:rPr kumimoji="0" lang="en-US" altLang="zh-CN" sz="2000" b="0" i="0" u="none" strike="noStrike" kern="1200" cap="none" spc="0" normalizeH="0" noProof="0" dirty="0" smtClean="0">
                <a:ln>
                  <a:noFill/>
                </a:ln>
                <a:solidFill>
                  <a:schemeClr val="tx1"/>
                </a:solidFill>
                <a:effectLst/>
                <a:uLnTx/>
                <a:uFillTx/>
                <a:ea typeface="+mn-ea"/>
                <a:cs typeface="+mn-cs"/>
              </a:rPr>
              <a:t> </a:t>
            </a:r>
            <a:r>
              <a:rPr lang="en-US" altLang="zh-CN" sz="2000" dirty="0" smtClean="0"/>
              <a:t>the </a:t>
            </a:r>
            <a:r>
              <a:rPr lang="en-US" altLang="zh-CN" sz="2000" dirty="0" smtClean="0"/>
              <a:t>greatest representative of English critical </a:t>
            </a:r>
            <a:r>
              <a:rPr lang="en-US" altLang="zh-CN" sz="2000" dirty="0" smtClean="0"/>
              <a:t>realism,</a:t>
            </a:r>
            <a:r>
              <a:rPr kumimoji="0" lang="en-US" altLang="zh-CN" sz="2000" b="0" i="0" u="none" strike="noStrike" kern="1200" cap="none" spc="0" normalizeH="0" baseline="0" noProof="0" dirty="0" smtClean="0">
                <a:ln>
                  <a:noFill/>
                </a:ln>
                <a:solidFill>
                  <a:schemeClr val="tx1"/>
                </a:solidFill>
                <a:effectLst/>
                <a:uLnTx/>
                <a:uFillTx/>
                <a:ea typeface="+mn-ea"/>
                <a:cs typeface="+mn-cs"/>
              </a:rPr>
              <a:t> was born on February 7, 1812 in </a:t>
            </a:r>
            <a:r>
              <a:rPr kumimoji="0" lang="en-US" altLang="zh-CN" sz="2000" b="0" i="0" u="none" strike="noStrike" kern="1200" cap="none" spc="0" normalizeH="0" baseline="0" noProof="0" dirty="0" err="1" smtClean="0">
                <a:ln>
                  <a:noFill/>
                </a:ln>
                <a:solidFill>
                  <a:schemeClr val="tx1"/>
                </a:solidFill>
                <a:effectLst/>
                <a:uLnTx/>
                <a:uFillTx/>
                <a:ea typeface="+mn-ea"/>
                <a:cs typeface="+mn-cs"/>
              </a:rPr>
              <a:t>Portse</a:t>
            </a:r>
            <a:r>
              <a:rPr kumimoji="0" lang="en-US" altLang="zh-CN" sz="2000" b="0" i="0" u="none" strike="noStrike" kern="1200" cap="none" spc="0" normalizeH="0" baseline="0" noProof="0" dirty="0" smtClean="0">
                <a:ln>
                  <a:noFill/>
                </a:ln>
                <a:solidFill>
                  <a:schemeClr val="tx1"/>
                </a:solidFill>
                <a:effectLst/>
                <a:uLnTx/>
                <a:uFillTx/>
                <a:ea typeface="+mn-ea"/>
                <a:cs typeface="+mn-cs"/>
              </a:rPr>
              <a:t>, England. His father was a Navy Pay clerk and was horrible at handling finances. At the age of 12, Dickens was sent to work at the Warrens Blacking Factory, where he hated working. </a:t>
            </a:r>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endParaRPr kumimoji="0" lang="ru-RU"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wipe(down)">
                                      <p:cBhvr>
                                        <p:cTn id="7" dur="500"/>
                                        <p:tgtEl>
                                          <p:spTgt spid="14338"/>
                                        </p:tgtEl>
                                      </p:cBhvr>
                                    </p:animEffect>
                                  </p:childTnLst>
                                </p:cTn>
                              </p:par>
                              <p:par>
                                <p:cTn id="8" presetID="41" presetClass="entr" presetSubtype="0" fill="hold" grpId="0" nodeType="withEffect">
                                  <p:stCondLst>
                                    <p:cond delay="0"/>
                                  </p:stCondLst>
                                  <p:iterate type="lt">
                                    <p:tmPct val="10000"/>
                                  </p:iterate>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2"/>
                                        </p:tgtEl>
                                        <p:attrNameLst>
                                          <p:attrName>ppt_y</p:attrName>
                                        </p:attrNameLst>
                                      </p:cBhvr>
                                      <p:tavLst>
                                        <p:tav tm="0">
                                          <p:val>
                                            <p:strVal val="#ppt_y"/>
                                          </p:val>
                                        </p:tav>
                                        <p:tav tm="100000">
                                          <p:val>
                                            <p:strVal val="#ppt_y"/>
                                          </p:val>
                                        </p:tav>
                                      </p:tavLst>
                                    </p:anim>
                                    <p:anim calcmode="lin" valueType="num">
                                      <p:cBhvr>
                                        <p:cTn id="12"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2"/>
                                        </p:tgtEl>
                                      </p:cBhvr>
                                    </p:animEffect>
                                  </p:childTnLst>
                                </p:cTn>
                              </p:par>
                              <p:par>
                                <p:cTn id="15" presetID="3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800" decel="100000"/>
                                        <p:tgtEl>
                                          <p:spTgt spid="5"/>
                                        </p:tgtEl>
                                      </p:cBhvr>
                                    </p:animEffect>
                                    <p:anim calcmode="lin" valueType="num">
                                      <p:cBhvr>
                                        <p:cTn id="18" dur="800" decel="100000" fill="hold"/>
                                        <p:tgtEl>
                                          <p:spTgt spid="5"/>
                                        </p:tgtEl>
                                        <p:attrNameLst>
                                          <p:attrName>style.rotation</p:attrName>
                                        </p:attrNameLst>
                                      </p:cBhvr>
                                      <p:tavLst>
                                        <p:tav tm="0">
                                          <p:val>
                                            <p:fltVal val="-90"/>
                                          </p:val>
                                        </p:tav>
                                        <p:tav tm="100000">
                                          <p:val>
                                            <p:fltVal val="0"/>
                                          </p:val>
                                        </p:tav>
                                      </p:tavLst>
                                    </p:anim>
                                    <p:anim calcmode="lin" valueType="num">
                                      <p:cBhvr>
                                        <p:cTn id="19" dur="800" decel="100000" fill="hold"/>
                                        <p:tgtEl>
                                          <p:spTgt spid="5"/>
                                        </p:tgtEl>
                                        <p:attrNameLst>
                                          <p:attrName>ppt_x</p:attrName>
                                        </p:attrNameLst>
                                      </p:cBhvr>
                                      <p:tavLst>
                                        <p:tav tm="0">
                                          <p:val>
                                            <p:strVal val="#ppt_x+0.4"/>
                                          </p:val>
                                        </p:tav>
                                        <p:tav tm="100000">
                                          <p:val>
                                            <p:strVal val="#ppt_x-0.05"/>
                                          </p:val>
                                        </p:tav>
                                      </p:tavLst>
                                    </p:anim>
                                    <p:anim calcmode="lin" valueType="num">
                                      <p:cBhvr>
                                        <p:cTn id="20" dur="800" decel="100000" fill="hold"/>
                                        <p:tgtEl>
                                          <p:spTgt spid="5"/>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fade">
                                      <p:cBhvr>
                                        <p:cTn id="31" dur="1000"/>
                                        <p:tgtEl>
                                          <p:spTgt spid="3">
                                            <p:txEl>
                                              <p:pRg st="1" end="1"/>
                                            </p:txEl>
                                          </p:spTgt>
                                        </p:tgtEl>
                                      </p:cBhvr>
                                    </p:animEffect>
                                    <p:anim calcmode="lin" valueType="num">
                                      <p:cBhvr>
                                        <p:cTn id="3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fade">
                                      <p:cBhvr>
                                        <p:cTn id="37" dur="1000"/>
                                        <p:tgtEl>
                                          <p:spTgt spid="3">
                                            <p:txEl>
                                              <p:pRg st="2" end="2"/>
                                            </p:txEl>
                                          </p:spTgt>
                                        </p:tgtEl>
                                      </p:cBhvr>
                                    </p:animEffect>
                                    <p:anim calcmode="lin" valueType="num">
                                      <p:cBhvr>
                                        <p:cTn id="3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714356"/>
            <a:ext cx="4000496" cy="928694"/>
          </a:xfrm>
        </p:spPr>
        <p:txBody>
          <a:bodyPr>
            <a:normAutofit fontScale="90000"/>
          </a:bodyPr>
          <a:lstStyle/>
          <a:p>
            <a:r>
              <a:rPr lang="en-US" dirty="0" smtClean="0"/>
              <a:t>Charles Dickens</a:t>
            </a:r>
            <a:endParaRPr lang="ru-RU" dirty="0"/>
          </a:p>
        </p:txBody>
      </p:sp>
      <p:sp>
        <p:nvSpPr>
          <p:cNvPr id="3" name="Содержимое 2"/>
          <p:cNvSpPr>
            <a:spLocks noGrp="1"/>
          </p:cNvSpPr>
          <p:nvPr>
            <p:ph idx="1"/>
          </p:nvPr>
        </p:nvSpPr>
        <p:spPr>
          <a:xfrm>
            <a:off x="4071934" y="714356"/>
            <a:ext cx="5072066" cy="6143644"/>
          </a:xfrm>
        </p:spPr>
        <p:txBody>
          <a:bodyPr>
            <a:normAutofit lnSpcReduction="10000"/>
          </a:bodyPr>
          <a:lstStyle/>
          <a:p>
            <a:r>
              <a:rPr lang="en-US" altLang="zh-CN" sz="2200" dirty="0" smtClean="0"/>
              <a:t>As one of the greatest critical realist writers of the Victorian Age, Dickens has a serious intention to expose and criticize all the poverty, injustice, hypocrisy and corruptness he sees all around him. </a:t>
            </a:r>
            <a:endParaRPr lang="en-US" altLang="zh-CN" sz="2200" dirty="0" smtClean="0"/>
          </a:p>
          <a:p>
            <a:r>
              <a:rPr lang="en-US" altLang="zh-CN" sz="2200" dirty="0" smtClean="0"/>
              <a:t>Dickens bears </a:t>
            </a:r>
            <a:r>
              <a:rPr lang="en-US" altLang="zh-CN" sz="2200" dirty="0" smtClean="0"/>
              <a:t>very complicated social attitudes. On one hand, he hates the state apparatus. On the other, he can in no way supply any fundamental solution to the social plights, as a bourgeois writer. </a:t>
            </a:r>
            <a:endParaRPr lang="en-US" altLang="zh-CN" sz="2200" dirty="0" smtClean="0"/>
          </a:p>
          <a:p>
            <a:r>
              <a:rPr lang="en-US" altLang="zh-CN" sz="2200" dirty="0" smtClean="0"/>
              <a:t>At </a:t>
            </a:r>
            <a:r>
              <a:rPr lang="en-US" altLang="zh-CN" sz="2200" dirty="0" smtClean="0"/>
              <a:t>the same time he hopes to call people's attention to the existing social problems and bring about some reform or amelioration. </a:t>
            </a:r>
            <a:endParaRPr lang="en-US" altLang="zh-CN" sz="2200" dirty="0" smtClean="0"/>
          </a:p>
          <a:p>
            <a:endParaRPr lang="en-US" altLang="zh-CN" dirty="0" smtClean="0">
              <a:latin typeface="Calibri" pitchFamily="34" charset="0"/>
            </a:endParaRPr>
          </a:p>
          <a:p>
            <a:endParaRPr lang="ru-RU" dirty="0"/>
          </a:p>
        </p:txBody>
      </p:sp>
      <p:pic>
        <p:nvPicPr>
          <p:cNvPr id="17412" name="Picture 4" descr="http://elearning.masterprof.ro/lectiile/engleza/lectie_19/h4040311-charles_dickens_english_author-spl1.jpg"/>
          <p:cNvPicPr>
            <a:picLocks noChangeAspect="1" noChangeArrowheads="1"/>
          </p:cNvPicPr>
          <p:nvPr/>
        </p:nvPicPr>
        <p:blipFill>
          <a:blip r:embed="rId2"/>
          <a:srcRect b="6603"/>
          <a:stretch>
            <a:fillRect/>
          </a:stretch>
        </p:blipFill>
        <p:spPr bwMode="auto">
          <a:xfrm>
            <a:off x="285720" y="1643050"/>
            <a:ext cx="3886200" cy="4714908"/>
          </a:xfrm>
          <a:prstGeom prst="rect">
            <a:avLst/>
          </a:prstGeom>
          <a:ln>
            <a:noFill/>
          </a:ln>
          <a:effectLst>
            <a:outerShdw blurRad="190500" algn="tl" rotWithShape="0">
              <a:srgbClr val="000000">
                <a:alpha val="70000"/>
              </a:srgbClr>
            </a:outerShdw>
          </a:effectLst>
        </p:spPr>
      </p:pic>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fade">
                                      <p:cBhvr>
                                        <p:cTn id="7" dur="2000"/>
                                        <p:tgtEl>
                                          <p:spTgt spid="17412"/>
                                        </p:tgtEl>
                                      </p:cBhvr>
                                    </p:animEffect>
                                  </p:childTnLst>
                                </p:cTn>
                              </p:par>
                              <p:par>
                                <p:cTn id="8" presetID="41" presetClass="entr" presetSubtype="0" fill="hold" grpId="0" nodeType="withEffect">
                                  <p:stCondLst>
                                    <p:cond delay="0"/>
                                  </p:stCondLst>
                                  <p:iterate type="lt">
                                    <p:tmPct val="10000"/>
                                  </p:iterate>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2"/>
                                        </p:tgtEl>
                                        <p:attrNameLst>
                                          <p:attrName>ppt_y</p:attrName>
                                        </p:attrNameLst>
                                      </p:cBhvr>
                                      <p:tavLst>
                                        <p:tav tm="0">
                                          <p:val>
                                            <p:strVal val="#ppt_y"/>
                                          </p:val>
                                        </p:tav>
                                        <p:tav tm="100000">
                                          <p:val>
                                            <p:strVal val="#ppt_y"/>
                                          </p:val>
                                        </p:tav>
                                      </p:tavLst>
                                    </p:anim>
                                    <p:anim calcmode="lin" valueType="num">
                                      <p:cBhvr>
                                        <p:cTn id="12"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2"/>
                                        </p:tgtEl>
                                      </p:cBhvr>
                                    </p:animEffect>
                                  </p:childTnLst>
                                </p:cTn>
                              </p:par>
                              <p:par>
                                <p:cTn id="15" presetID="30" presetClass="entr" presetSubtype="0" fill="hold" nodeType="withEffect">
                                  <p:stCondLst>
                                    <p:cond delay="0"/>
                                  </p:stCondLst>
                                  <p:childTnLst>
                                    <p:set>
                                      <p:cBhvr>
                                        <p:cTn id="16" dur="1" fill="hold">
                                          <p:stCondLst>
                                            <p:cond delay="0"/>
                                          </p:stCondLst>
                                        </p:cTn>
                                        <p:tgtEl>
                                          <p:spTgt spid="17412"/>
                                        </p:tgtEl>
                                        <p:attrNameLst>
                                          <p:attrName>style.visibility</p:attrName>
                                        </p:attrNameLst>
                                      </p:cBhvr>
                                      <p:to>
                                        <p:strVal val="visible"/>
                                      </p:to>
                                    </p:set>
                                    <p:animEffect transition="in" filter="fade">
                                      <p:cBhvr>
                                        <p:cTn id="17" dur="800" decel="100000"/>
                                        <p:tgtEl>
                                          <p:spTgt spid="17412"/>
                                        </p:tgtEl>
                                      </p:cBhvr>
                                    </p:animEffect>
                                    <p:anim calcmode="lin" valueType="num">
                                      <p:cBhvr>
                                        <p:cTn id="18" dur="800" decel="100000" fill="hold"/>
                                        <p:tgtEl>
                                          <p:spTgt spid="17412"/>
                                        </p:tgtEl>
                                        <p:attrNameLst>
                                          <p:attrName>style.rotation</p:attrName>
                                        </p:attrNameLst>
                                      </p:cBhvr>
                                      <p:tavLst>
                                        <p:tav tm="0">
                                          <p:val>
                                            <p:fltVal val="-90"/>
                                          </p:val>
                                        </p:tav>
                                        <p:tav tm="100000">
                                          <p:val>
                                            <p:fltVal val="0"/>
                                          </p:val>
                                        </p:tav>
                                      </p:tavLst>
                                    </p:anim>
                                    <p:anim calcmode="lin" valueType="num">
                                      <p:cBhvr>
                                        <p:cTn id="19" dur="800" decel="100000" fill="hold"/>
                                        <p:tgtEl>
                                          <p:spTgt spid="17412"/>
                                        </p:tgtEl>
                                        <p:attrNameLst>
                                          <p:attrName>ppt_x</p:attrName>
                                        </p:attrNameLst>
                                      </p:cBhvr>
                                      <p:tavLst>
                                        <p:tav tm="0">
                                          <p:val>
                                            <p:strVal val="#ppt_x+0.4"/>
                                          </p:val>
                                        </p:tav>
                                        <p:tav tm="100000">
                                          <p:val>
                                            <p:strVal val="#ppt_x-0.05"/>
                                          </p:val>
                                        </p:tav>
                                      </p:tavLst>
                                    </p:anim>
                                    <p:anim calcmode="lin" valueType="num">
                                      <p:cBhvr>
                                        <p:cTn id="20" dur="800" decel="100000" fill="hold"/>
                                        <p:tgtEl>
                                          <p:spTgt spid="17412"/>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7412"/>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7412"/>
                                        </p:tgtEl>
                                        <p:attrNameLst>
                                          <p:attrName>ppt_y</p:attrName>
                                        </p:attrNameLst>
                                      </p:cBhvr>
                                      <p:tavLst>
                                        <p:tav tm="0">
                                          <p:val>
                                            <p:strVal val="#ppt_y+0.1"/>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fade">
                                      <p:cBhvr>
                                        <p:cTn id="31" dur="1000"/>
                                        <p:tgtEl>
                                          <p:spTgt spid="3">
                                            <p:txEl>
                                              <p:pRg st="1" end="1"/>
                                            </p:txEl>
                                          </p:spTgt>
                                        </p:tgtEl>
                                      </p:cBhvr>
                                    </p:animEffect>
                                    <p:anim calcmode="lin" valueType="num">
                                      <p:cBhvr>
                                        <p:cTn id="3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fade">
                                      <p:cBhvr>
                                        <p:cTn id="37" dur="1000"/>
                                        <p:tgtEl>
                                          <p:spTgt spid="3">
                                            <p:txEl>
                                              <p:pRg st="2" end="2"/>
                                            </p:txEl>
                                          </p:spTgt>
                                        </p:tgtEl>
                                      </p:cBhvr>
                                    </p:animEffect>
                                    <p:anim calcmode="lin" valueType="num">
                                      <p:cBhvr>
                                        <p:cTn id="3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786" y="428604"/>
            <a:ext cx="4043362" cy="857240"/>
          </a:xfrm>
        </p:spPr>
        <p:txBody>
          <a:bodyPr/>
          <a:lstStyle/>
          <a:p>
            <a:r>
              <a:rPr lang="en-US" dirty="0" smtClean="0"/>
              <a:t>Notable works</a:t>
            </a:r>
            <a:endParaRPr lang="ru-RU" dirty="0"/>
          </a:p>
        </p:txBody>
      </p:sp>
      <p:sp>
        <p:nvSpPr>
          <p:cNvPr id="3" name="Содержимое 2"/>
          <p:cNvSpPr>
            <a:spLocks noGrp="1"/>
          </p:cNvSpPr>
          <p:nvPr>
            <p:ph idx="1"/>
          </p:nvPr>
        </p:nvSpPr>
        <p:spPr>
          <a:xfrm>
            <a:off x="285720" y="1142984"/>
            <a:ext cx="5214974" cy="3714776"/>
          </a:xfrm>
        </p:spPr>
        <p:txBody>
          <a:bodyPr>
            <a:normAutofit fontScale="70000" lnSpcReduction="20000"/>
          </a:bodyPr>
          <a:lstStyle/>
          <a:p>
            <a:r>
              <a:rPr lang="en-US" i="1" dirty="0" smtClean="0"/>
              <a:t>The Posthumous Papers of the Pickwick Club</a:t>
            </a:r>
            <a:r>
              <a:rPr lang="en-US" dirty="0" smtClean="0"/>
              <a:t> </a:t>
            </a:r>
            <a:r>
              <a:rPr lang="en-US" dirty="0" smtClean="0"/>
              <a:t>(1837)</a:t>
            </a:r>
          </a:p>
          <a:p>
            <a:r>
              <a:rPr lang="en-US" i="1" dirty="0" smtClean="0"/>
              <a:t>The Life and Adventures of Nicholas </a:t>
            </a:r>
            <a:r>
              <a:rPr lang="en-US" i="1" dirty="0" err="1" smtClean="0"/>
              <a:t>Nickleby</a:t>
            </a:r>
            <a:r>
              <a:rPr lang="en-US" dirty="0" smtClean="0"/>
              <a:t> </a:t>
            </a:r>
            <a:r>
              <a:rPr lang="en-US" dirty="0" smtClean="0"/>
              <a:t>(1838)</a:t>
            </a:r>
            <a:endParaRPr lang="en-US" i="1" dirty="0" smtClean="0"/>
          </a:p>
          <a:p>
            <a:r>
              <a:rPr lang="en-US" i="1" dirty="0" smtClean="0"/>
              <a:t>Oliver  Twist</a:t>
            </a:r>
            <a:r>
              <a:rPr lang="en-US" dirty="0" smtClean="0"/>
              <a:t> </a:t>
            </a:r>
            <a:r>
              <a:rPr lang="en-US" dirty="0" smtClean="0"/>
              <a:t>(1839</a:t>
            </a:r>
            <a:r>
              <a:rPr lang="en-US" dirty="0" smtClean="0"/>
              <a:t>)</a:t>
            </a:r>
          </a:p>
          <a:p>
            <a:r>
              <a:rPr lang="en-US" i="1" dirty="0" smtClean="0"/>
              <a:t>The Old Curiosity Shop</a:t>
            </a:r>
            <a:r>
              <a:rPr lang="en-US" dirty="0" smtClean="0"/>
              <a:t> </a:t>
            </a:r>
            <a:r>
              <a:rPr lang="en-US" dirty="0" smtClean="0"/>
              <a:t>(1840)</a:t>
            </a:r>
          </a:p>
          <a:p>
            <a:r>
              <a:rPr lang="en-US" i="1" dirty="0" smtClean="0"/>
              <a:t>A Christmas Carol</a:t>
            </a:r>
            <a:r>
              <a:rPr lang="en-US" dirty="0" smtClean="0"/>
              <a:t> (1843</a:t>
            </a:r>
            <a:r>
              <a:rPr lang="en-US" dirty="0" smtClean="0"/>
              <a:t>)</a:t>
            </a:r>
          </a:p>
          <a:p>
            <a:r>
              <a:rPr lang="en-US" i="1" dirty="0" smtClean="0"/>
              <a:t>The Cricket on the Hearth</a:t>
            </a:r>
            <a:r>
              <a:rPr lang="en-US" dirty="0" smtClean="0"/>
              <a:t> (1845</a:t>
            </a:r>
            <a:r>
              <a:rPr lang="en-US" dirty="0" smtClean="0"/>
              <a:t>)</a:t>
            </a:r>
          </a:p>
          <a:p>
            <a:r>
              <a:rPr lang="en-US" i="1" dirty="0" err="1" smtClean="0"/>
              <a:t>Dombey</a:t>
            </a:r>
            <a:r>
              <a:rPr lang="en-US" i="1" dirty="0" smtClean="0"/>
              <a:t> and </a:t>
            </a:r>
            <a:r>
              <a:rPr lang="en-US" i="1" dirty="0" smtClean="0"/>
              <a:t>Son</a:t>
            </a:r>
            <a:r>
              <a:rPr lang="en-US" dirty="0" smtClean="0"/>
              <a:t> (1846)</a:t>
            </a:r>
          </a:p>
          <a:p>
            <a:r>
              <a:rPr lang="en-US" i="1" dirty="0" smtClean="0"/>
              <a:t>David Copperfield</a:t>
            </a:r>
            <a:r>
              <a:rPr lang="en-US" dirty="0" smtClean="0"/>
              <a:t> </a:t>
            </a:r>
            <a:r>
              <a:rPr lang="en-US" dirty="0" smtClean="0"/>
              <a:t>(1850)</a:t>
            </a:r>
          </a:p>
          <a:p>
            <a:r>
              <a:rPr lang="en-US" i="1" dirty="0" smtClean="0"/>
              <a:t>Bleak House</a:t>
            </a:r>
            <a:r>
              <a:rPr lang="en-US" dirty="0" smtClean="0"/>
              <a:t> </a:t>
            </a:r>
            <a:r>
              <a:rPr lang="en-US" dirty="0" smtClean="0"/>
              <a:t>(1852)</a:t>
            </a:r>
          </a:p>
          <a:p>
            <a:r>
              <a:rPr lang="en-US" i="1" dirty="0" smtClean="0"/>
              <a:t>Great </a:t>
            </a:r>
            <a:r>
              <a:rPr lang="en-US" i="1" dirty="0" smtClean="0"/>
              <a:t>Expectations</a:t>
            </a:r>
            <a:r>
              <a:rPr lang="en-US" i="1" dirty="0" smtClean="0"/>
              <a:t> </a:t>
            </a:r>
            <a:r>
              <a:rPr lang="en-US" dirty="0" smtClean="0"/>
              <a:t>(</a:t>
            </a:r>
            <a:r>
              <a:rPr lang="en-US" dirty="0" smtClean="0"/>
              <a:t>1861)</a:t>
            </a:r>
          </a:p>
          <a:p>
            <a:r>
              <a:rPr lang="en-US" i="1" dirty="0" smtClean="0"/>
              <a:t>The Mystery of Edwin </a:t>
            </a:r>
            <a:r>
              <a:rPr lang="en-US" i="1" dirty="0" err="1" smtClean="0"/>
              <a:t>Drood</a:t>
            </a:r>
            <a:r>
              <a:rPr lang="en-US" dirty="0" smtClean="0"/>
              <a:t> </a:t>
            </a:r>
            <a:r>
              <a:rPr lang="en-US" dirty="0" smtClean="0"/>
              <a:t>(1870)</a:t>
            </a:r>
            <a:endParaRPr lang="en-US" dirty="0" smtClean="0"/>
          </a:p>
          <a:p>
            <a:endParaRPr lang="en-US" dirty="0" smtClean="0"/>
          </a:p>
          <a:p>
            <a:endParaRPr lang="en-US" dirty="0" smtClean="0"/>
          </a:p>
          <a:p>
            <a:endParaRPr lang="en-US" dirty="0" smtClean="0"/>
          </a:p>
          <a:p>
            <a:endParaRPr lang="en-US" dirty="0" smtClean="0"/>
          </a:p>
          <a:p>
            <a:endParaRPr lang="ru-RU" dirty="0"/>
          </a:p>
        </p:txBody>
      </p:sp>
      <p:pic>
        <p:nvPicPr>
          <p:cNvPr id="15364" name="Picture 4" descr="http://static1.squarespace.com/static/51740309e4b0152c1900ab56/t/524fae6ee4b04b668ead1ca7/1380953711385/dickens-books.jpg"/>
          <p:cNvPicPr>
            <a:picLocks noChangeAspect="1" noChangeArrowheads="1"/>
          </p:cNvPicPr>
          <p:nvPr/>
        </p:nvPicPr>
        <p:blipFill>
          <a:blip r:embed="rId2"/>
          <a:srcRect/>
          <a:stretch>
            <a:fillRect/>
          </a:stretch>
        </p:blipFill>
        <p:spPr bwMode="auto">
          <a:xfrm>
            <a:off x="428596" y="4786298"/>
            <a:ext cx="4786346" cy="2071702"/>
          </a:xfrm>
          <a:prstGeom prst="rect">
            <a:avLst/>
          </a:prstGeom>
          <a:noFill/>
          <a:effectLst>
            <a:softEdge rad="127000"/>
          </a:effectLst>
        </p:spPr>
      </p:pic>
      <p:pic>
        <p:nvPicPr>
          <p:cNvPr id="15362" name="Picture 2" descr="http://i.telegraph.co.uk/multimedia/archive/02125/dickensPortrait2_2125956i.jpg"/>
          <p:cNvPicPr>
            <a:picLocks noChangeAspect="1" noChangeArrowheads="1"/>
          </p:cNvPicPr>
          <p:nvPr/>
        </p:nvPicPr>
        <p:blipFill>
          <a:blip r:embed="rId3"/>
          <a:srcRect/>
          <a:stretch>
            <a:fillRect/>
          </a:stretch>
        </p:blipFill>
        <p:spPr bwMode="auto">
          <a:xfrm>
            <a:off x="5572132" y="1142984"/>
            <a:ext cx="3385596" cy="5119683"/>
          </a:xfrm>
          <a:prstGeom prst="rect">
            <a:avLst/>
          </a:prstGeom>
          <a:ln>
            <a:noFill/>
          </a:ln>
          <a:effectLst>
            <a:outerShdw blurRad="190500" algn="tl" rotWithShape="0">
              <a:srgbClr val="000000">
                <a:alpha val="70000"/>
              </a:srgbClr>
            </a:outerShdw>
          </a:effectLst>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fade">
                                      <p:cBhvr>
                                        <p:cTn id="7" dur="2000"/>
                                        <p:tgtEl>
                                          <p:spTgt spid="15364"/>
                                        </p:tgtEl>
                                      </p:cBhvr>
                                    </p:animEffect>
                                  </p:childTnLst>
                                </p:cTn>
                              </p:par>
                              <p:par>
                                <p:cTn id="8" presetID="2" presetClass="entr" presetSubtype="4" fill="hold" nodeType="withEffect">
                                  <p:stCondLst>
                                    <p:cond delay="0"/>
                                  </p:stCondLst>
                                  <p:childTnLst>
                                    <p:set>
                                      <p:cBhvr>
                                        <p:cTn id="9" dur="1" fill="hold">
                                          <p:stCondLst>
                                            <p:cond delay="0"/>
                                          </p:stCondLst>
                                        </p:cTn>
                                        <p:tgtEl>
                                          <p:spTgt spid="15362"/>
                                        </p:tgtEl>
                                        <p:attrNameLst>
                                          <p:attrName>style.visibility</p:attrName>
                                        </p:attrNameLst>
                                      </p:cBhvr>
                                      <p:to>
                                        <p:strVal val="visible"/>
                                      </p:to>
                                    </p:set>
                                    <p:anim calcmode="lin" valueType="num">
                                      <p:cBhvr additive="base">
                                        <p:cTn id="10" dur="500" fill="hold"/>
                                        <p:tgtEl>
                                          <p:spTgt spid="15362"/>
                                        </p:tgtEl>
                                        <p:attrNameLst>
                                          <p:attrName>ppt_x</p:attrName>
                                        </p:attrNameLst>
                                      </p:cBhvr>
                                      <p:tavLst>
                                        <p:tav tm="0">
                                          <p:val>
                                            <p:strVal val="#ppt_x"/>
                                          </p:val>
                                        </p:tav>
                                        <p:tav tm="100000">
                                          <p:val>
                                            <p:strVal val="#ppt_x"/>
                                          </p:val>
                                        </p:tav>
                                      </p:tavLst>
                                    </p:anim>
                                    <p:anim calcmode="lin" valueType="num">
                                      <p:cBhvr additive="base">
                                        <p:cTn id="11" dur="500" fill="hold"/>
                                        <p:tgtEl>
                                          <p:spTgt spid="15362"/>
                                        </p:tgtEl>
                                        <p:attrNameLst>
                                          <p:attrName>ppt_y</p:attrName>
                                        </p:attrNameLst>
                                      </p:cBhvr>
                                      <p:tavLst>
                                        <p:tav tm="0">
                                          <p:val>
                                            <p:strVal val="1+#ppt_h/2"/>
                                          </p:val>
                                        </p:tav>
                                        <p:tav tm="100000">
                                          <p:val>
                                            <p:strVal val="#ppt_y"/>
                                          </p:val>
                                        </p:tav>
                                      </p:tavLst>
                                    </p:anim>
                                  </p:childTnLst>
                                </p:cTn>
                              </p:par>
                              <p:par>
                                <p:cTn id="12" presetID="41"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
                                        </p:tgtEl>
                                        <p:attrNameLst>
                                          <p:attrName>ppt_y</p:attrName>
                                        </p:attrNameLst>
                                      </p:cBhvr>
                                      <p:tavLst>
                                        <p:tav tm="0">
                                          <p:val>
                                            <p:strVal val="#ppt_y"/>
                                          </p:val>
                                        </p:tav>
                                        <p:tav tm="100000">
                                          <p:val>
                                            <p:strVal val="#ppt_y"/>
                                          </p:val>
                                        </p:tav>
                                      </p:tavLst>
                                    </p:anim>
                                    <p:anim calcmode="lin" valueType="num">
                                      <p:cBhvr>
                                        <p:cTn id="16"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
                                        </p:tgtEl>
                                      </p:cBhvr>
                                    </p:animEffect>
                                  </p:childTnLst>
                                </p:cTn>
                              </p:par>
                              <p:par>
                                <p:cTn id="19" presetID="49" presetClass="entr" presetSubtype="0" decel="100000" fill="hold" nodeType="withEffect">
                                  <p:stCondLst>
                                    <p:cond delay="0"/>
                                  </p:stCondLst>
                                  <p:childTnLst>
                                    <p:set>
                                      <p:cBhvr>
                                        <p:cTn id="20" dur="1" fill="hold">
                                          <p:stCondLst>
                                            <p:cond delay="0"/>
                                          </p:stCondLst>
                                        </p:cTn>
                                        <p:tgtEl>
                                          <p:spTgt spid="15362"/>
                                        </p:tgtEl>
                                        <p:attrNameLst>
                                          <p:attrName>style.visibility</p:attrName>
                                        </p:attrNameLst>
                                      </p:cBhvr>
                                      <p:to>
                                        <p:strVal val="visible"/>
                                      </p:to>
                                    </p:set>
                                    <p:anim calcmode="lin" valueType="num">
                                      <p:cBhvr>
                                        <p:cTn id="21" dur="500" fill="hold"/>
                                        <p:tgtEl>
                                          <p:spTgt spid="15362"/>
                                        </p:tgtEl>
                                        <p:attrNameLst>
                                          <p:attrName>ppt_w</p:attrName>
                                        </p:attrNameLst>
                                      </p:cBhvr>
                                      <p:tavLst>
                                        <p:tav tm="0">
                                          <p:val>
                                            <p:fltVal val="0"/>
                                          </p:val>
                                        </p:tav>
                                        <p:tav tm="100000">
                                          <p:val>
                                            <p:strVal val="#ppt_w"/>
                                          </p:val>
                                        </p:tav>
                                      </p:tavLst>
                                    </p:anim>
                                    <p:anim calcmode="lin" valueType="num">
                                      <p:cBhvr>
                                        <p:cTn id="22" dur="500" fill="hold"/>
                                        <p:tgtEl>
                                          <p:spTgt spid="15362"/>
                                        </p:tgtEl>
                                        <p:attrNameLst>
                                          <p:attrName>ppt_h</p:attrName>
                                        </p:attrNameLst>
                                      </p:cBhvr>
                                      <p:tavLst>
                                        <p:tav tm="0">
                                          <p:val>
                                            <p:fltVal val="0"/>
                                          </p:val>
                                        </p:tav>
                                        <p:tav tm="100000">
                                          <p:val>
                                            <p:strVal val="#ppt_h"/>
                                          </p:val>
                                        </p:tav>
                                      </p:tavLst>
                                    </p:anim>
                                    <p:anim calcmode="lin" valueType="num">
                                      <p:cBhvr>
                                        <p:cTn id="23" dur="500" fill="hold"/>
                                        <p:tgtEl>
                                          <p:spTgt spid="15362"/>
                                        </p:tgtEl>
                                        <p:attrNameLst>
                                          <p:attrName>style.rotation</p:attrName>
                                        </p:attrNameLst>
                                      </p:cBhvr>
                                      <p:tavLst>
                                        <p:tav tm="0">
                                          <p:val>
                                            <p:fltVal val="360"/>
                                          </p:val>
                                        </p:tav>
                                        <p:tav tm="100000">
                                          <p:val>
                                            <p:fltVal val="0"/>
                                          </p:val>
                                        </p:tav>
                                      </p:tavLst>
                                    </p:anim>
                                    <p:animEffect transition="in" filter="fade">
                                      <p:cBhvr>
                                        <p:cTn id="24" dur="500"/>
                                        <p:tgtEl>
                                          <p:spTgt spid="15362"/>
                                        </p:tgtEl>
                                      </p:cBhvr>
                                    </p:animEffect>
                                  </p:childTnLst>
                                </p:cTn>
                              </p:par>
                              <p:par>
                                <p:cTn id="25" presetID="17" presetClass="entr" presetSubtype="10" fill="hold" grpId="0" nodeType="with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 calcmode="lin" valueType="num">
                                      <p:cBhvr>
                                        <p:cTn id="2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0" end="0"/>
                                            </p:txEl>
                                          </p:spTgt>
                                        </p:tgtEl>
                                        <p:attrNameLst>
                                          <p:attrName>ppt_h</p:attrName>
                                        </p:attrNameLst>
                                      </p:cBhvr>
                                      <p:tavLst>
                                        <p:tav tm="0">
                                          <p:val>
                                            <p:strVal val="#ppt_h"/>
                                          </p:val>
                                        </p:tav>
                                        <p:tav tm="100000">
                                          <p:val>
                                            <p:strVal val="#ppt_h"/>
                                          </p:val>
                                        </p:tav>
                                      </p:tavLst>
                                    </p:anim>
                                  </p:childTnLst>
                                </p:cTn>
                              </p:par>
                              <p:par>
                                <p:cTn id="29" presetID="17" presetClass="entr" presetSubtype="10" fill="hold" grpId="0" nodeType="with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p:cTn id="3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1" end="1"/>
                                            </p:txEl>
                                          </p:spTgt>
                                        </p:tgtEl>
                                        <p:attrNameLst>
                                          <p:attrName>ppt_h</p:attrName>
                                        </p:attrNameLst>
                                      </p:cBhvr>
                                      <p:tavLst>
                                        <p:tav tm="0">
                                          <p:val>
                                            <p:strVal val="#ppt_h"/>
                                          </p:val>
                                        </p:tav>
                                        <p:tav tm="100000">
                                          <p:val>
                                            <p:strVal val="#ppt_h"/>
                                          </p:val>
                                        </p:tav>
                                      </p:tavLst>
                                    </p:anim>
                                  </p:childTnLst>
                                </p:cTn>
                              </p:par>
                              <p:par>
                                <p:cTn id="33" presetID="17" presetClass="entr" presetSubtype="1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p:cTn id="35"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8" end="8"/>
                                            </p:txEl>
                                          </p:spTgt>
                                        </p:tgtEl>
                                        <p:attrNameLst>
                                          <p:attrName>ppt_h</p:attrName>
                                        </p:attrNameLst>
                                      </p:cBhvr>
                                      <p:tavLst>
                                        <p:tav tm="0">
                                          <p:val>
                                            <p:strVal val="#ppt_h"/>
                                          </p:val>
                                        </p:tav>
                                        <p:tav tm="100000">
                                          <p:val>
                                            <p:strVal val="#ppt_h"/>
                                          </p:val>
                                        </p:tav>
                                      </p:tavLst>
                                    </p:anim>
                                  </p:childTnLst>
                                </p:cTn>
                              </p:par>
                              <p:par>
                                <p:cTn id="37" presetID="17" presetClass="entr" presetSubtype="10" fill="hold" grpId="0" nodeType="with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p:cTn id="3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2" end="2"/>
                                            </p:txEl>
                                          </p:spTgt>
                                        </p:tgtEl>
                                        <p:attrNameLst>
                                          <p:attrName>ppt_h</p:attrName>
                                        </p:attrNameLst>
                                      </p:cBhvr>
                                      <p:tavLst>
                                        <p:tav tm="0">
                                          <p:val>
                                            <p:strVal val="#ppt_h"/>
                                          </p:val>
                                        </p:tav>
                                        <p:tav tm="100000">
                                          <p:val>
                                            <p:strVal val="#ppt_h"/>
                                          </p:val>
                                        </p:tav>
                                      </p:tavLst>
                                    </p:anim>
                                  </p:childTnLst>
                                </p:cTn>
                              </p:par>
                              <p:par>
                                <p:cTn id="41" presetID="17" presetClass="entr" presetSubtype="10" fill="hold" grpId="0" nodeType="with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4" end="4"/>
                                            </p:txEl>
                                          </p:spTgt>
                                        </p:tgtEl>
                                        <p:attrNameLst>
                                          <p:attrName>ppt_h</p:attrName>
                                        </p:attrNameLst>
                                      </p:cBhvr>
                                      <p:tavLst>
                                        <p:tav tm="0">
                                          <p:val>
                                            <p:strVal val="#ppt_h"/>
                                          </p:val>
                                        </p:tav>
                                        <p:tav tm="100000">
                                          <p:val>
                                            <p:strVal val="#ppt_h"/>
                                          </p:val>
                                        </p:tav>
                                      </p:tavLst>
                                    </p:anim>
                                  </p:childTnLst>
                                </p:cTn>
                              </p:par>
                              <p:par>
                                <p:cTn id="45" presetID="17" presetClass="entr" presetSubtype="10" fill="hold" grpId="0" nodeType="with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 calcmode="lin" valueType="num">
                                      <p:cBhvr>
                                        <p:cTn id="4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3" end="3"/>
                                            </p:txEl>
                                          </p:spTgt>
                                        </p:tgtEl>
                                        <p:attrNameLst>
                                          <p:attrName>ppt_h</p:attrName>
                                        </p:attrNameLst>
                                      </p:cBhvr>
                                      <p:tavLst>
                                        <p:tav tm="0">
                                          <p:val>
                                            <p:strVal val="#ppt_h"/>
                                          </p:val>
                                        </p:tav>
                                        <p:tav tm="100000">
                                          <p:val>
                                            <p:strVal val="#ppt_h"/>
                                          </p:val>
                                        </p:tav>
                                      </p:tavLst>
                                    </p:anim>
                                  </p:childTnLst>
                                </p:cTn>
                              </p:par>
                              <p:par>
                                <p:cTn id="49" presetID="17" presetClass="entr" presetSubtype="10" fill="hold" grpId="0" nodeType="with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 calcmode="lin" valueType="num">
                                      <p:cBhvr>
                                        <p:cTn id="51"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2" dur="500" fill="hold"/>
                                        <p:tgtEl>
                                          <p:spTgt spid="3">
                                            <p:txEl>
                                              <p:pRg st="6" end="6"/>
                                            </p:txEl>
                                          </p:spTgt>
                                        </p:tgtEl>
                                        <p:attrNameLst>
                                          <p:attrName>ppt_h</p:attrName>
                                        </p:attrNameLst>
                                      </p:cBhvr>
                                      <p:tavLst>
                                        <p:tav tm="0">
                                          <p:val>
                                            <p:strVal val="#ppt_h"/>
                                          </p:val>
                                        </p:tav>
                                        <p:tav tm="100000">
                                          <p:val>
                                            <p:strVal val="#ppt_h"/>
                                          </p:val>
                                        </p:tav>
                                      </p:tavLst>
                                    </p:anim>
                                  </p:childTnLst>
                                </p:cTn>
                              </p:par>
                              <p:par>
                                <p:cTn id="53" presetID="17" presetClass="entr" presetSubtype="10" fill="hold" grpId="0" nodeType="with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anim calcmode="lin" valueType="num">
                                      <p:cBhvr>
                                        <p:cTn id="5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6" dur="500" fill="hold"/>
                                        <p:tgtEl>
                                          <p:spTgt spid="3">
                                            <p:txEl>
                                              <p:pRg st="5" end="5"/>
                                            </p:txEl>
                                          </p:spTgt>
                                        </p:tgtEl>
                                        <p:attrNameLst>
                                          <p:attrName>ppt_h</p:attrName>
                                        </p:attrNameLst>
                                      </p:cBhvr>
                                      <p:tavLst>
                                        <p:tav tm="0">
                                          <p:val>
                                            <p:strVal val="#ppt_h"/>
                                          </p:val>
                                        </p:tav>
                                        <p:tav tm="100000">
                                          <p:val>
                                            <p:strVal val="#ppt_h"/>
                                          </p:val>
                                        </p:tav>
                                      </p:tavLst>
                                    </p:anim>
                                  </p:childTnLst>
                                </p:cTn>
                              </p:par>
                              <p:par>
                                <p:cTn id="57" presetID="17" presetClass="entr" presetSubtype="10" fill="hold" grpId="0" nodeType="withEffect">
                                  <p:stCondLst>
                                    <p:cond delay="0"/>
                                  </p:stCondLst>
                                  <p:childTnLst>
                                    <p:set>
                                      <p:cBhvr>
                                        <p:cTn id="58" dur="1" fill="hold">
                                          <p:stCondLst>
                                            <p:cond delay="0"/>
                                          </p:stCondLst>
                                        </p:cTn>
                                        <p:tgtEl>
                                          <p:spTgt spid="3">
                                            <p:txEl>
                                              <p:pRg st="7" end="7"/>
                                            </p:txEl>
                                          </p:spTgt>
                                        </p:tgtEl>
                                        <p:attrNameLst>
                                          <p:attrName>style.visibility</p:attrName>
                                        </p:attrNameLst>
                                      </p:cBhvr>
                                      <p:to>
                                        <p:strVal val="visible"/>
                                      </p:to>
                                    </p:set>
                                    <p:anim calcmode="lin" valueType="num">
                                      <p:cBhvr>
                                        <p:cTn id="59"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0" dur="500" fill="hold"/>
                                        <p:tgtEl>
                                          <p:spTgt spid="3">
                                            <p:txEl>
                                              <p:pRg st="7" end="7"/>
                                            </p:txEl>
                                          </p:spTgt>
                                        </p:tgtEl>
                                        <p:attrNameLst>
                                          <p:attrName>ppt_h</p:attrName>
                                        </p:attrNameLst>
                                      </p:cBhvr>
                                      <p:tavLst>
                                        <p:tav tm="0">
                                          <p:val>
                                            <p:strVal val="#ppt_h"/>
                                          </p:val>
                                        </p:tav>
                                        <p:tav tm="100000">
                                          <p:val>
                                            <p:strVal val="#ppt_h"/>
                                          </p:val>
                                        </p:tav>
                                      </p:tavLst>
                                    </p:anim>
                                  </p:childTnLst>
                                </p:cTn>
                              </p:par>
                              <p:par>
                                <p:cTn id="61" presetID="17" presetClass="entr" presetSubtype="10" fill="hold" grpId="0" nodeType="with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anim calcmode="lin" valueType="num">
                                      <p:cBhvr>
                                        <p:cTn id="63"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64" dur="500" fill="hold"/>
                                        <p:tgtEl>
                                          <p:spTgt spid="3">
                                            <p:txEl>
                                              <p:pRg st="10" end="10"/>
                                            </p:txEl>
                                          </p:spTgt>
                                        </p:tgtEl>
                                        <p:attrNameLst>
                                          <p:attrName>ppt_h</p:attrName>
                                        </p:attrNameLst>
                                      </p:cBhvr>
                                      <p:tavLst>
                                        <p:tav tm="0">
                                          <p:val>
                                            <p:strVal val="#ppt_h"/>
                                          </p:val>
                                        </p:tav>
                                        <p:tav tm="100000">
                                          <p:val>
                                            <p:strVal val="#ppt_h"/>
                                          </p:val>
                                        </p:tav>
                                      </p:tavLst>
                                    </p:anim>
                                  </p:childTnLst>
                                </p:cTn>
                              </p:par>
                              <p:par>
                                <p:cTn id="65" presetID="17" presetClass="entr" presetSubtype="10" fill="hold" grpId="0" nodeType="with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 calcmode="lin" valueType="num">
                                      <p:cBhvr>
                                        <p:cTn id="67"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68" dur="500" fill="hold"/>
                                        <p:tgtEl>
                                          <p:spTgt spid="3">
                                            <p:txEl>
                                              <p:pRg st="9" end="9"/>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0"/>
            <a:ext cx="6715172" cy="2928958"/>
          </a:xfrm>
        </p:spPr>
        <p:txBody>
          <a:bodyPr>
            <a:normAutofit/>
          </a:bodyPr>
          <a:lstStyle/>
          <a:p>
            <a:r>
              <a:rPr lang="en-US" sz="5400" i="1" dirty="0" smtClean="0">
                <a:effectLst>
                  <a:outerShdw blurRad="38100" dist="38100" dir="2700000" algn="tl">
                    <a:srgbClr val="000000">
                      <a:alpha val="43137"/>
                    </a:srgbClr>
                  </a:outerShdw>
                </a:effectLst>
              </a:rPr>
              <a:t>Oliver </a:t>
            </a:r>
            <a:r>
              <a:rPr lang="en-US" sz="5400" i="1" dirty="0" smtClean="0">
                <a:effectLst>
                  <a:outerShdw blurRad="38100" dist="38100" dir="2700000" algn="tl">
                    <a:srgbClr val="000000">
                      <a:alpha val="43137"/>
                    </a:srgbClr>
                  </a:outerShdw>
                </a:effectLst>
              </a:rPr>
              <a:t>Twist</a:t>
            </a:r>
            <a:r>
              <a:rPr lang="ru-RU" i="1" dirty="0" smtClean="0">
                <a:effectLst>
                  <a:outerShdw blurRad="38100" dist="38100" dir="2700000" algn="tl">
                    <a:srgbClr val="000000">
                      <a:alpha val="43137"/>
                    </a:srgbClr>
                  </a:outerShdw>
                </a:effectLst>
              </a:rPr>
              <a:t/>
            </a:r>
            <a:br>
              <a:rPr lang="ru-RU" i="1" dirty="0" smtClean="0">
                <a:effectLst>
                  <a:outerShdw blurRad="38100" dist="38100" dir="2700000" algn="tl">
                    <a:srgbClr val="000000">
                      <a:alpha val="43137"/>
                    </a:srgbClr>
                  </a:outerShdw>
                </a:effectLst>
              </a:rPr>
            </a:br>
            <a:endParaRPr lang="ru-RU" dirty="0"/>
          </a:p>
        </p:txBody>
      </p:sp>
      <p:pic>
        <p:nvPicPr>
          <p:cNvPr id="4" name="Picture 7"/>
          <p:cNvPicPr>
            <a:picLocks noChangeAspect="1" noChangeArrowheads="1"/>
          </p:cNvPicPr>
          <p:nvPr/>
        </p:nvPicPr>
        <p:blipFill>
          <a:blip r:embed="rId2"/>
          <a:srcRect/>
          <a:stretch>
            <a:fillRect/>
          </a:stretch>
        </p:blipFill>
        <p:spPr bwMode="auto">
          <a:xfrm>
            <a:off x="285720" y="2214554"/>
            <a:ext cx="4214842" cy="4409599"/>
          </a:xfrm>
          <a:prstGeom prst="rect">
            <a:avLst/>
          </a:prstGeom>
          <a:ln>
            <a:noFill/>
          </a:ln>
          <a:effectLst>
            <a:softEdge rad="112500"/>
          </a:effectLst>
        </p:spPr>
      </p:pic>
      <p:pic>
        <p:nvPicPr>
          <p:cNvPr id="16386" name="Picture 2" descr="http://www.victorianweb.org/art/illustration/fraser/2.jpg"/>
          <p:cNvPicPr>
            <a:picLocks noChangeAspect="1" noChangeArrowheads="1"/>
          </p:cNvPicPr>
          <p:nvPr/>
        </p:nvPicPr>
        <p:blipFill>
          <a:blip r:embed="rId3"/>
          <a:srcRect/>
          <a:stretch>
            <a:fillRect/>
          </a:stretch>
        </p:blipFill>
        <p:spPr bwMode="auto">
          <a:xfrm>
            <a:off x="4786314" y="714356"/>
            <a:ext cx="4071966" cy="3002507"/>
          </a:xfrm>
          <a:prstGeom prst="rect">
            <a:avLst/>
          </a:prstGeom>
          <a:ln>
            <a:noFill/>
          </a:ln>
          <a:effectLst>
            <a:softEdge rad="112500"/>
          </a:effectLst>
        </p:spPr>
      </p:pic>
      <p:pic>
        <p:nvPicPr>
          <p:cNvPr id="16390" name="Picture 6" descr="https://encrypted-tbn0.gstatic.com/images?q=tbn:ANd9GcQxcGhVY6ttyt1AMerrVAB5CQ8uXj88otMGtljj9vtIhLAfz3XUbg"/>
          <p:cNvPicPr>
            <a:picLocks noChangeAspect="1" noChangeArrowheads="1"/>
          </p:cNvPicPr>
          <p:nvPr/>
        </p:nvPicPr>
        <p:blipFill>
          <a:blip r:embed="rId4"/>
          <a:srcRect/>
          <a:stretch>
            <a:fillRect/>
          </a:stretch>
        </p:blipFill>
        <p:spPr bwMode="auto">
          <a:xfrm>
            <a:off x="4643406" y="3851205"/>
            <a:ext cx="4500594" cy="2792505"/>
          </a:xfrm>
          <a:prstGeom prst="rect">
            <a:avLst/>
          </a:prstGeom>
          <a:ln>
            <a:noFill/>
          </a:ln>
          <a:effectLst>
            <a:softEdge rad="112500"/>
          </a:effectLst>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par>
                                <p:cTn id="12" presetID="10" presetClass="entr" presetSubtype="0" fill="hold" nodeType="withEffect">
                                  <p:stCondLst>
                                    <p:cond delay="0"/>
                                  </p:stCondLst>
                                  <p:childTnLst>
                                    <p:set>
                                      <p:cBhvr>
                                        <p:cTn id="13" dur="1" fill="hold">
                                          <p:stCondLst>
                                            <p:cond delay="0"/>
                                          </p:stCondLst>
                                        </p:cTn>
                                        <p:tgtEl>
                                          <p:spTgt spid="16386"/>
                                        </p:tgtEl>
                                        <p:attrNameLst>
                                          <p:attrName>style.visibility</p:attrName>
                                        </p:attrNameLst>
                                      </p:cBhvr>
                                      <p:to>
                                        <p:strVal val="visible"/>
                                      </p:to>
                                    </p:set>
                                    <p:animEffect transition="in" filter="fade">
                                      <p:cBhvr>
                                        <p:cTn id="14" dur="2000"/>
                                        <p:tgtEl>
                                          <p:spTgt spid="16386"/>
                                        </p:tgtEl>
                                      </p:cBhvr>
                                    </p:animEffect>
                                  </p:childTnLst>
                                </p:cTn>
                              </p:par>
                              <p:par>
                                <p:cTn id="15" presetID="2" presetClass="entr" presetSubtype="4"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2" presetClass="entr" presetSubtype="4" fill="hold" nodeType="withEffect">
                                  <p:stCondLst>
                                    <p:cond delay="0"/>
                                  </p:stCondLst>
                                  <p:childTnLst>
                                    <p:set>
                                      <p:cBhvr>
                                        <p:cTn id="20" dur="1" fill="hold">
                                          <p:stCondLst>
                                            <p:cond delay="0"/>
                                          </p:stCondLst>
                                        </p:cTn>
                                        <p:tgtEl>
                                          <p:spTgt spid="16390"/>
                                        </p:tgtEl>
                                        <p:attrNameLst>
                                          <p:attrName>style.visibility</p:attrName>
                                        </p:attrNameLst>
                                      </p:cBhvr>
                                      <p:to>
                                        <p:strVal val="visible"/>
                                      </p:to>
                                    </p:set>
                                    <p:animEffect transition="in" filter="wipe(down)">
                                      <p:cBhvr>
                                        <p:cTn id="21" dur="500"/>
                                        <p:tgtEl>
                                          <p:spTgt spid="16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642918"/>
            <a:ext cx="4286280" cy="785802"/>
          </a:xfrm>
        </p:spPr>
        <p:txBody>
          <a:bodyPr>
            <a:normAutofit fontScale="90000"/>
          </a:bodyPr>
          <a:lstStyle/>
          <a:p>
            <a:r>
              <a:rPr lang="en-US" altLang="zh-CN" i="1" dirty="0" err="1" smtClean="0"/>
              <a:t>Dombey</a:t>
            </a:r>
            <a:r>
              <a:rPr lang="en-US" altLang="zh-CN" i="1" dirty="0" smtClean="0"/>
              <a:t> and </a:t>
            </a:r>
            <a:r>
              <a:rPr lang="en-US" altLang="zh-CN" i="1" dirty="0" smtClean="0"/>
              <a:t>Son</a:t>
            </a:r>
            <a:endParaRPr lang="ru-RU" i="1" dirty="0"/>
          </a:p>
        </p:txBody>
      </p:sp>
      <p:sp>
        <p:nvSpPr>
          <p:cNvPr id="3" name="Содержимое 2"/>
          <p:cNvSpPr>
            <a:spLocks noGrp="1"/>
          </p:cNvSpPr>
          <p:nvPr>
            <p:ph idx="1"/>
          </p:nvPr>
        </p:nvSpPr>
        <p:spPr>
          <a:xfrm>
            <a:off x="0" y="1785926"/>
            <a:ext cx="5286380" cy="4788610"/>
          </a:xfrm>
        </p:spPr>
        <p:txBody>
          <a:bodyPr>
            <a:normAutofit/>
          </a:bodyPr>
          <a:lstStyle/>
          <a:p>
            <a:r>
              <a:rPr lang="en-US" altLang="zh-CN" sz="2400" i="1" dirty="0" err="1" smtClean="0"/>
              <a:t>Dombey</a:t>
            </a:r>
            <a:r>
              <a:rPr lang="en-US" altLang="zh-CN" sz="2400" i="1" dirty="0" smtClean="0"/>
              <a:t> and Son</a:t>
            </a:r>
            <a:r>
              <a:rPr lang="en-US" altLang="zh-CN" sz="2400" dirty="0" smtClean="0"/>
              <a:t> expose the money-worship that dominates people's life, corrupts the young and brings tragedy to Mr. </a:t>
            </a:r>
            <a:r>
              <a:rPr lang="en-US" altLang="zh-CN" sz="2400" dirty="0" err="1" smtClean="0"/>
              <a:t>Dombey's</a:t>
            </a:r>
            <a:r>
              <a:rPr lang="en-US" altLang="zh-CN" sz="2400" dirty="0" smtClean="0"/>
              <a:t> family.</a:t>
            </a:r>
          </a:p>
          <a:p>
            <a:r>
              <a:rPr lang="en-US" altLang="zh-CN" sz="2400" dirty="0" smtClean="0"/>
              <a:t>The hero in </a:t>
            </a:r>
            <a:r>
              <a:rPr lang="en-US" altLang="zh-CN" sz="2400" i="1" dirty="0" err="1" smtClean="0"/>
              <a:t>Dombey</a:t>
            </a:r>
            <a:r>
              <a:rPr lang="en-US" altLang="zh-CN" sz="2400" i="1" dirty="0" smtClean="0"/>
              <a:t> </a:t>
            </a:r>
            <a:r>
              <a:rPr lang="en-US" altLang="zh-CN" sz="2400" i="1" dirty="0" smtClean="0"/>
              <a:t>and </a:t>
            </a:r>
            <a:r>
              <a:rPr lang="en-US" altLang="zh-CN" sz="2400" i="1" dirty="0" smtClean="0"/>
              <a:t>Son </a:t>
            </a:r>
            <a:r>
              <a:rPr lang="en-US" altLang="zh-CN" sz="2400" dirty="0" smtClean="0"/>
              <a:t>is a capitalist, a true representative of the English bourgeoisie - the rich and proud head of the shipping home </a:t>
            </a:r>
            <a:r>
              <a:rPr lang="en-US" altLang="zh-CN" sz="2400" dirty="0" err="1" smtClean="0"/>
              <a:t>Dombey</a:t>
            </a:r>
            <a:r>
              <a:rPr lang="en-US" altLang="zh-CN" sz="2400" dirty="0" smtClean="0"/>
              <a:t>. </a:t>
            </a:r>
            <a:endParaRPr lang="ru-RU" sz="2400" dirty="0"/>
          </a:p>
        </p:txBody>
      </p:sp>
      <p:pic>
        <p:nvPicPr>
          <p:cNvPr id="4" name="Picture 15" descr="880-363_Masterpiece_Copperfield_smallWEB"/>
          <p:cNvPicPr>
            <a:picLocks noChangeAspect="1" noChangeArrowheads="1"/>
          </p:cNvPicPr>
          <p:nvPr/>
        </p:nvPicPr>
        <p:blipFill>
          <a:blip r:embed="rId2"/>
          <a:srcRect/>
          <a:stretch>
            <a:fillRect/>
          </a:stretch>
        </p:blipFill>
        <p:spPr bwMode="auto">
          <a:xfrm>
            <a:off x="5214942" y="1500174"/>
            <a:ext cx="3643338" cy="4956158"/>
          </a:xfrm>
          <a:prstGeom prst="rect">
            <a:avLst/>
          </a:prstGeom>
          <a:noFill/>
          <a:ln w="9525">
            <a:noFill/>
            <a:miter lim="800000"/>
            <a:headEnd/>
            <a:tailEnd/>
          </a:ln>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par>
                                <p:cTn id="12" presetID="2" presetClass="entr" presetSubtype="4"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par>
                                <p:cTn id="16" presetID="37" presetClass="entr" presetSubtype="0" fill="hold" grpId="0"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1000"/>
                                        <p:tgtEl>
                                          <p:spTgt spid="3">
                                            <p:txEl>
                                              <p:pRg st="0" end="0"/>
                                            </p:txEl>
                                          </p:spTgt>
                                        </p:tgtEl>
                                      </p:cBhvr>
                                    </p:animEffect>
                                    <p:anim calcmode="lin" valueType="num">
                                      <p:cBhvr>
                                        <p:cTn id="1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0"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1000"/>
                                        <p:tgtEl>
                                          <p:spTgt spid="3">
                                            <p:txEl>
                                              <p:pRg st="1" end="1"/>
                                            </p:txEl>
                                          </p:spTgt>
                                        </p:tgtEl>
                                      </p:cBhvr>
                                    </p:animEffect>
                                    <p:anim calcmode="lin" valueType="num">
                                      <p:cBhvr>
                                        <p:cTn id="2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6"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12" y="1142984"/>
            <a:ext cx="2643206" cy="1281130"/>
          </a:xfrm>
        </p:spPr>
        <p:txBody>
          <a:bodyPr>
            <a:normAutofit fontScale="90000"/>
          </a:bodyPr>
          <a:lstStyle/>
          <a:p>
            <a:pPr algn="ctr"/>
            <a:r>
              <a:rPr lang="en-US" dirty="0" smtClean="0"/>
              <a:t>Summary plot</a:t>
            </a:r>
            <a:endParaRPr lang="ru-RU" dirty="0"/>
          </a:p>
        </p:txBody>
      </p:sp>
      <p:sp>
        <p:nvSpPr>
          <p:cNvPr id="3" name="Содержимое 2"/>
          <p:cNvSpPr>
            <a:spLocks noGrp="1"/>
          </p:cNvSpPr>
          <p:nvPr>
            <p:ph idx="1"/>
          </p:nvPr>
        </p:nvSpPr>
        <p:spPr>
          <a:xfrm>
            <a:off x="0" y="428604"/>
            <a:ext cx="6215074" cy="6786610"/>
          </a:xfrm>
        </p:spPr>
        <p:txBody>
          <a:bodyPr>
            <a:normAutofit fontScale="32500" lnSpcReduction="20000"/>
          </a:bodyPr>
          <a:lstStyle/>
          <a:p>
            <a:r>
              <a:rPr lang="en-US" altLang="zh-CN" sz="6200" dirty="0" smtClean="0">
                <a:latin typeface="Century Gothic" pitchFamily="34" charset="0"/>
              </a:rPr>
              <a:t>To secure the continuity of the House, Mr. </a:t>
            </a:r>
            <a:r>
              <a:rPr lang="en-US" altLang="zh-CN" sz="6200" dirty="0" err="1" smtClean="0">
                <a:latin typeface="Century Gothic" pitchFamily="34" charset="0"/>
              </a:rPr>
              <a:t>Dombey</a:t>
            </a:r>
            <a:r>
              <a:rPr lang="en-US" altLang="zh-CN" sz="6200" dirty="0" smtClean="0">
                <a:latin typeface="Century Gothic" pitchFamily="34" charset="0"/>
              </a:rPr>
              <a:t> needs a </a:t>
            </a:r>
            <a:r>
              <a:rPr lang="en-US" altLang="zh-CN" sz="6200" dirty="0" smtClean="0">
                <a:latin typeface="Century Gothic" pitchFamily="34" charset="0"/>
              </a:rPr>
              <a:t>son. To </a:t>
            </a:r>
            <a:r>
              <a:rPr lang="en-US" altLang="zh-CN" sz="6200" dirty="0" smtClean="0">
                <a:latin typeface="Century Gothic" pitchFamily="34" charset="0"/>
              </a:rPr>
              <a:t>him his wife is only the means of producing the son. </a:t>
            </a:r>
            <a:r>
              <a:rPr lang="en-US" altLang="zh-CN" sz="6200" dirty="0" smtClean="0">
                <a:latin typeface="Century Gothic" pitchFamily="34" charset="0"/>
              </a:rPr>
              <a:t>Later she died in </a:t>
            </a:r>
            <a:r>
              <a:rPr lang="en-US" altLang="zh-CN" sz="6200" dirty="0" smtClean="0">
                <a:latin typeface="Century Gothic" pitchFamily="34" charset="0"/>
              </a:rPr>
              <a:t>giving birth to the son. </a:t>
            </a:r>
          </a:p>
          <a:p>
            <a:pPr>
              <a:lnSpc>
                <a:spcPct val="85000"/>
              </a:lnSpc>
            </a:pPr>
            <a:r>
              <a:rPr lang="en-US" altLang="zh-CN" sz="6200" dirty="0" smtClean="0">
                <a:latin typeface="Century Gothic" pitchFamily="34" charset="0"/>
              </a:rPr>
              <a:t>But </a:t>
            </a:r>
            <a:r>
              <a:rPr lang="en-US" altLang="zh-CN" sz="6200" dirty="0" smtClean="0">
                <a:latin typeface="Century Gothic" pitchFamily="34" charset="0"/>
              </a:rPr>
              <a:t>little Paul </a:t>
            </a:r>
            <a:r>
              <a:rPr lang="en-US" altLang="zh-CN" sz="6200" dirty="0" smtClean="0">
                <a:latin typeface="Century Gothic" pitchFamily="34" charset="0"/>
              </a:rPr>
              <a:t>is delicate in health. What is worse, he is deprived of all the joys of a child at school, and is soon killed.</a:t>
            </a:r>
            <a:endParaRPr lang="en-US" altLang="zh-CN" sz="6200" dirty="0" smtClean="0">
              <a:latin typeface="Century Gothic" pitchFamily="34" charset="0"/>
            </a:endParaRPr>
          </a:p>
          <a:p>
            <a:pPr>
              <a:lnSpc>
                <a:spcPct val="85000"/>
              </a:lnSpc>
            </a:pPr>
            <a:r>
              <a:rPr lang="en-US" altLang="zh-CN" sz="6200" dirty="0" smtClean="0">
                <a:latin typeface="Century Gothic" pitchFamily="34" charset="0"/>
              </a:rPr>
              <a:t>Heavily shaken by his loss, Mr. </a:t>
            </a:r>
            <a:r>
              <a:rPr lang="en-US" altLang="zh-CN" sz="6200" dirty="0" err="1" smtClean="0">
                <a:latin typeface="Century Gothic" pitchFamily="34" charset="0"/>
              </a:rPr>
              <a:t>Dombey</a:t>
            </a:r>
            <a:r>
              <a:rPr lang="en-US" altLang="zh-CN" sz="6200" dirty="0" smtClean="0">
                <a:latin typeface="Century Gothic" pitchFamily="34" charset="0"/>
              </a:rPr>
              <a:t> marries again, taking, as his second wife, Edith, a </a:t>
            </a:r>
            <a:r>
              <a:rPr lang="en-US" altLang="zh-CN" sz="6200" dirty="0" smtClean="0">
                <a:latin typeface="Century Gothic" pitchFamily="34" charset="0"/>
              </a:rPr>
              <a:t>proud and very </a:t>
            </a:r>
            <a:r>
              <a:rPr lang="en-US" altLang="zh-CN" sz="6200" dirty="0" smtClean="0">
                <a:latin typeface="Century Gothic" pitchFamily="34" charset="0"/>
              </a:rPr>
              <a:t>poor woman. </a:t>
            </a:r>
            <a:r>
              <a:rPr lang="en-US" altLang="zh-CN" sz="6200" dirty="0" err="1" smtClean="0">
                <a:latin typeface="Century Gothic" pitchFamily="34" charset="0"/>
              </a:rPr>
              <a:t>Dombey</a:t>
            </a:r>
            <a:r>
              <a:rPr lang="en-US" altLang="zh-CN" sz="6200" dirty="0" smtClean="0">
                <a:latin typeface="Century Gothic" pitchFamily="34" charset="0"/>
              </a:rPr>
              <a:t> does not care a fig about Edith's lack of love for him. All he wants is a woman who can produce the needed son. </a:t>
            </a:r>
          </a:p>
          <a:p>
            <a:pPr>
              <a:lnSpc>
                <a:spcPct val="85000"/>
              </a:lnSpc>
            </a:pPr>
            <a:r>
              <a:rPr lang="en-US" altLang="zh-CN" sz="6200" dirty="0" smtClean="0">
                <a:latin typeface="Century Gothic" pitchFamily="34" charset="0"/>
              </a:rPr>
              <a:t>From the start </a:t>
            </a:r>
            <a:r>
              <a:rPr lang="en-US" altLang="zh-CN" sz="6200" dirty="0" err="1" smtClean="0">
                <a:latin typeface="Century Gothic" pitchFamily="34" charset="0"/>
              </a:rPr>
              <a:t>Dombey's</a:t>
            </a:r>
            <a:r>
              <a:rPr lang="en-US" altLang="zh-CN" sz="6200" dirty="0" smtClean="0">
                <a:latin typeface="Century Gothic" pitchFamily="34" charset="0"/>
              </a:rPr>
              <a:t> hard-heartedness offends Edith, and this crack in their relations is artfully widened by his business manager </a:t>
            </a:r>
            <a:r>
              <a:rPr lang="en-US" altLang="zh-CN" sz="6200" dirty="0" err="1" smtClean="0">
                <a:latin typeface="Century Gothic" pitchFamily="34" charset="0"/>
              </a:rPr>
              <a:t>Carker</a:t>
            </a:r>
            <a:r>
              <a:rPr lang="en-US" altLang="zh-CN" sz="6200" dirty="0" smtClean="0">
                <a:latin typeface="Century Gothic" pitchFamily="34" charset="0"/>
              </a:rPr>
              <a:t>, a villain. </a:t>
            </a:r>
          </a:p>
          <a:p>
            <a:pPr>
              <a:lnSpc>
                <a:spcPct val="85000"/>
              </a:lnSpc>
            </a:pPr>
            <a:r>
              <a:rPr lang="en-US" altLang="zh-CN" sz="6200" dirty="0" smtClean="0">
                <a:latin typeface="Century Gothic" pitchFamily="34" charset="0"/>
              </a:rPr>
              <a:t>The breach widens and develops into a crisis. Edith leaves him, eloping with </a:t>
            </a:r>
            <a:r>
              <a:rPr lang="en-US" altLang="zh-CN" sz="6200" dirty="0" err="1" smtClean="0">
                <a:latin typeface="Century Gothic" pitchFamily="34" charset="0"/>
              </a:rPr>
              <a:t>Carker</a:t>
            </a:r>
            <a:r>
              <a:rPr lang="en-US" altLang="zh-CN" sz="6200" dirty="0" smtClean="0">
                <a:latin typeface="Century Gothic" pitchFamily="34" charset="0"/>
              </a:rPr>
              <a:t>. Mr. </a:t>
            </a:r>
            <a:r>
              <a:rPr lang="en-US" altLang="zh-CN" sz="6200" dirty="0" err="1" smtClean="0">
                <a:latin typeface="Century Gothic" pitchFamily="34" charset="0"/>
              </a:rPr>
              <a:t>Dombey</a:t>
            </a:r>
            <a:r>
              <a:rPr lang="en-US" altLang="zh-CN" sz="6200" dirty="0" smtClean="0">
                <a:latin typeface="Century Gothic" pitchFamily="34" charset="0"/>
              </a:rPr>
              <a:t> again meets </a:t>
            </a:r>
            <a:r>
              <a:rPr lang="en-US" altLang="zh-CN" sz="6200" dirty="0" err="1" smtClean="0">
                <a:latin typeface="Century Gothic" pitchFamily="34" charset="0"/>
              </a:rPr>
              <a:t>Carker</a:t>
            </a:r>
            <a:r>
              <a:rPr lang="en-US" altLang="zh-CN" sz="6200" dirty="0" smtClean="0">
                <a:latin typeface="Century Gothic" pitchFamily="34" charset="0"/>
              </a:rPr>
              <a:t> in a railway station. </a:t>
            </a:r>
            <a:r>
              <a:rPr lang="en-US" altLang="zh-CN" sz="6200" dirty="0" err="1" smtClean="0">
                <a:latin typeface="Century Gothic" pitchFamily="34" charset="0"/>
              </a:rPr>
              <a:t>Carker</a:t>
            </a:r>
            <a:r>
              <a:rPr lang="en-US" altLang="zh-CN" sz="6200" dirty="0" smtClean="0">
                <a:latin typeface="Century Gothic" pitchFamily="34" charset="0"/>
              </a:rPr>
              <a:t> stumbles from the station platform before a coming train and gets killed. </a:t>
            </a:r>
          </a:p>
          <a:p>
            <a:pPr>
              <a:lnSpc>
                <a:spcPct val="85000"/>
              </a:lnSpc>
            </a:pPr>
            <a:r>
              <a:rPr lang="en-US" altLang="zh-CN" sz="6200" dirty="0" smtClean="0">
                <a:latin typeface="Century Gothic" pitchFamily="34" charset="0"/>
              </a:rPr>
              <a:t>The house of </a:t>
            </a:r>
            <a:r>
              <a:rPr lang="en-US" altLang="zh-CN" sz="6200" dirty="0" err="1" smtClean="0">
                <a:latin typeface="Century Gothic" pitchFamily="34" charset="0"/>
              </a:rPr>
              <a:t>Dombey</a:t>
            </a:r>
            <a:r>
              <a:rPr lang="en-US" altLang="zh-CN" sz="6200" dirty="0" smtClean="0">
                <a:latin typeface="Century Gothic" pitchFamily="34" charset="0"/>
              </a:rPr>
              <a:t> goes bankrupt in a financial crisis. </a:t>
            </a:r>
            <a:r>
              <a:rPr lang="en-US" altLang="zh-CN" sz="6200" dirty="0" err="1" smtClean="0">
                <a:latin typeface="Century Gothic" pitchFamily="34" charset="0"/>
              </a:rPr>
              <a:t>Dombey</a:t>
            </a:r>
            <a:r>
              <a:rPr lang="en-US" altLang="zh-CN" sz="6200" dirty="0" smtClean="0">
                <a:latin typeface="Century Gothic" pitchFamily="34" charset="0"/>
              </a:rPr>
              <a:t> loses his fortune, his son and his wife. He lives in humility and repentance, his daughter Florence, who has been driven from home, now returns to him. The proud Edith ends her days in voluntary seclusion.</a:t>
            </a:r>
          </a:p>
          <a:p>
            <a:endParaRPr lang="ru-RU" dirty="0"/>
          </a:p>
        </p:txBody>
      </p:sp>
      <p:pic>
        <p:nvPicPr>
          <p:cNvPr id="19458" name="Picture 2" descr="File:Dombeyson serial cover.jpg"/>
          <p:cNvPicPr>
            <a:picLocks noChangeAspect="1" noChangeArrowheads="1"/>
          </p:cNvPicPr>
          <p:nvPr/>
        </p:nvPicPr>
        <p:blipFill>
          <a:blip r:embed="rId2"/>
          <a:srcRect/>
          <a:stretch>
            <a:fillRect/>
          </a:stretch>
        </p:blipFill>
        <p:spPr bwMode="auto">
          <a:xfrm>
            <a:off x="6479871" y="2786058"/>
            <a:ext cx="2521317" cy="3898943"/>
          </a:xfrm>
          <a:prstGeom prst="rect">
            <a:avLst/>
          </a:prstGeom>
          <a:ln>
            <a:noFill/>
          </a:ln>
          <a:effectLst>
            <a:outerShdw blurRad="190500" algn="tl" rotWithShape="0">
              <a:srgbClr val="000000">
                <a:alpha val="70000"/>
              </a:srgbClr>
            </a:outerShdw>
          </a:effectLst>
        </p:spPr>
      </p:pic>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50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2"/>
                                        </p:tgtEl>
                                        <p:attrNameLst>
                                          <p:attrName>fillcolor</p:attrName>
                                        </p:attrNameLst>
                                      </p:cBhvr>
                                      <p:tavLst>
                                        <p:tav tm="0">
                                          <p:val>
                                            <p:clrVal>
                                              <a:schemeClr val="accent2"/>
                                            </p:clrVal>
                                          </p:val>
                                        </p:tav>
                                        <p:tav tm="50000">
                                          <p:val>
                                            <p:clrVal>
                                              <a:schemeClr val="hlink"/>
                                            </p:clrVal>
                                          </p:val>
                                        </p:tav>
                                      </p:tavLst>
                                    </p:anim>
                                    <p:set>
                                      <p:cBhvr>
                                        <p:cTn id="9" dur="500"/>
                                        <p:tgtEl>
                                          <p:spTgt spid="2"/>
                                        </p:tgtEl>
                                        <p:attrNameLst>
                                          <p:attrName>fill.type</p:attrName>
                                        </p:attrNameLst>
                                      </p:cBhvr>
                                      <p:to>
                                        <p:strVal val="solid"/>
                                      </p:to>
                                    </p:set>
                                  </p:childTnLst>
                                </p:cTn>
                              </p:par>
                              <p:par>
                                <p:cTn id="10" presetID="15" presetClass="entr" presetSubtype="0" fill="hold" nodeType="withEffect">
                                  <p:stCondLst>
                                    <p:cond delay="0"/>
                                  </p:stCondLst>
                                  <p:childTnLst>
                                    <p:set>
                                      <p:cBhvr>
                                        <p:cTn id="11" dur="1" fill="hold">
                                          <p:stCondLst>
                                            <p:cond delay="0"/>
                                          </p:stCondLst>
                                        </p:cTn>
                                        <p:tgtEl>
                                          <p:spTgt spid="19458"/>
                                        </p:tgtEl>
                                        <p:attrNameLst>
                                          <p:attrName>style.visibility</p:attrName>
                                        </p:attrNameLst>
                                      </p:cBhvr>
                                      <p:to>
                                        <p:strVal val="visible"/>
                                      </p:to>
                                    </p:set>
                                    <p:anim calcmode="lin" valueType="num">
                                      <p:cBhvr>
                                        <p:cTn id="12" dur="1000" fill="hold"/>
                                        <p:tgtEl>
                                          <p:spTgt spid="19458"/>
                                        </p:tgtEl>
                                        <p:attrNameLst>
                                          <p:attrName>ppt_w</p:attrName>
                                        </p:attrNameLst>
                                      </p:cBhvr>
                                      <p:tavLst>
                                        <p:tav tm="0">
                                          <p:val>
                                            <p:fltVal val="0"/>
                                          </p:val>
                                        </p:tav>
                                        <p:tav tm="100000">
                                          <p:val>
                                            <p:strVal val="#ppt_w"/>
                                          </p:val>
                                        </p:tav>
                                      </p:tavLst>
                                    </p:anim>
                                    <p:anim calcmode="lin" valueType="num">
                                      <p:cBhvr>
                                        <p:cTn id="13" dur="1000" fill="hold"/>
                                        <p:tgtEl>
                                          <p:spTgt spid="19458"/>
                                        </p:tgtEl>
                                        <p:attrNameLst>
                                          <p:attrName>ppt_h</p:attrName>
                                        </p:attrNameLst>
                                      </p:cBhvr>
                                      <p:tavLst>
                                        <p:tav tm="0">
                                          <p:val>
                                            <p:fltVal val="0"/>
                                          </p:val>
                                        </p:tav>
                                        <p:tav tm="100000">
                                          <p:val>
                                            <p:strVal val="#ppt_h"/>
                                          </p:val>
                                        </p:tav>
                                      </p:tavLst>
                                    </p:anim>
                                    <p:anim calcmode="lin" valueType="num">
                                      <p:cBhvr>
                                        <p:cTn id="14" dur="1000" fill="hold"/>
                                        <p:tgtEl>
                                          <p:spTgt spid="19458"/>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19458"/>
                                        </p:tgtEl>
                                        <p:attrNameLst>
                                          <p:attrName>ppt_y</p:attrName>
                                        </p:attrNameLst>
                                      </p:cBhvr>
                                      <p:tavLst>
                                        <p:tav tm="0" fmla="#ppt_y+(sin(-2*pi*(1-$))*-#ppt_x+cos(-2*pi*(1-$))*(1-#ppt_y))*(1-$)">
                                          <p:val>
                                            <p:fltVal val="0"/>
                                          </p:val>
                                        </p:tav>
                                        <p:tav tm="100000">
                                          <p:val>
                                            <p:fltVal val="1"/>
                                          </p:val>
                                        </p:tav>
                                      </p:tavLst>
                                    </p:anim>
                                  </p:childTnLst>
                                </p:cTn>
                              </p:par>
                              <p:par>
                                <p:cTn id="16" presetID="39" presetClass="entr" presetSubtype="0" accel="100000" fill="hold" grpId="0"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9"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0"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21" dur="500" fill="hold"/>
                                        <p:tgtEl>
                                          <p:spTgt spid="3">
                                            <p:txEl>
                                              <p:pRg st="0" end="0"/>
                                            </p:txEl>
                                          </p:spTgt>
                                        </p:tgtEl>
                                        <p:attrNameLst>
                                          <p:attrName>ppt_y</p:attrName>
                                        </p:attrNameLst>
                                      </p:cBhvr>
                                      <p:tavLst>
                                        <p:tav tm="0">
                                          <p:val>
                                            <p:strVal val="#ppt_y"/>
                                          </p:val>
                                        </p:tav>
                                        <p:tav tm="100000">
                                          <p:val>
                                            <p:strVal val="#ppt_y"/>
                                          </p:val>
                                        </p:tav>
                                      </p:tavLst>
                                    </p:anim>
                                  </p:childTnLst>
                                </p:cTn>
                              </p:par>
                              <p:par>
                                <p:cTn id="22" presetID="39" presetClass="entr" presetSubtype="0" accel="100000" fill="hold" grpId="0"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5"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6"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7" dur="500" fill="hold"/>
                                        <p:tgtEl>
                                          <p:spTgt spid="3">
                                            <p:txEl>
                                              <p:pRg st="1" end="1"/>
                                            </p:txEl>
                                          </p:spTgt>
                                        </p:tgtEl>
                                        <p:attrNameLst>
                                          <p:attrName>ppt_y</p:attrName>
                                        </p:attrNameLst>
                                      </p:cBhvr>
                                      <p:tavLst>
                                        <p:tav tm="0">
                                          <p:val>
                                            <p:strVal val="#ppt_y"/>
                                          </p:val>
                                        </p:tav>
                                        <p:tav tm="100000">
                                          <p:val>
                                            <p:strVal val="#ppt_y"/>
                                          </p:val>
                                        </p:tav>
                                      </p:tavLst>
                                    </p:anim>
                                  </p:childTnLst>
                                </p:cTn>
                              </p:par>
                              <p:par>
                                <p:cTn id="28" presetID="39" presetClass="entr" presetSubtype="0" accel="100000" fill="hold" grpId="0" nodeType="with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p:cTn id="30"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1"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2"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3" dur="500" fill="hold"/>
                                        <p:tgtEl>
                                          <p:spTgt spid="3">
                                            <p:txEl>
                                              <p:pRg st="2" end="2"/>
                                            </p:txEl>
                                          </p:spTgt>
                                        </p:tgtEl>
                                        <p:attrNameLst>
                                          <p:attrName>ppt_y</p:attrName>
                                        </p:attrNameLst>
                                      </p:cBhvr>
                                      <p:tavLst>
                                        <p:tav tm="0">
                                          <p:val>
                                            <p:strVal val="#ppt_y"/>
                                          </p:val>
                                        </p:tav>
                                        <p:tav tm="100000">
                                          <p:val>
                                            <p:strVal val="#ppt_y"/>
                                          </p:val>
                                        </p:tav>
                                      </p:tavLst>
                                    </p:anim>
                                  </p:childTnLst>
                                </p:cTn>
                              </p:par>
                              <p:par>
                                <p:cTn id="34" presetID="39" presetClass="entr" presetSubtype="0" accel="100000" fill="hold" grpId="0" nodeType="with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p:cTn id="36" dur="500" fill="hold"/>
                                        <p:tgtEl>
                                          <p:spTgt spid="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7" dur="500" fill="hold"/>
                                        <p:tgtEl>
                                          <p:spTgt spid="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8" dur="500" fill="hold"/>
                                        <p:tgtEl>
                                          <p:spTgt spid="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9" dur="500" fill="hold"/>
                                        <p:tgtEl>
                                          <p:spTgt spid="3">
                                            <p:txEl>
                                              <p:pRg st="3" end="3"/>
                                            </p:txEl>
                                          </p:spTgt>
                                        </p:tgtEl>
                                        <p:attrNameLst>
                                          <p:attrName>ppt_y</p:attrName>
                                        </p:attrNameLst>
                                      </p:cBhvr>
                                      <p:tavLst>
                                        <p:tav tm="0">
                                          <p:val>
                                            <p:strVal val="#ppt_y"/>
                                          </p:val>
                                        </p:tav>
                                        <p:tav tm="100000">
                                          <p:val>
                                            <p:strVal val="#ppt_y"/>
                                          </p:val>
                                        </p:tav>
                                      </p:tavLst>
                                    </p:anim>
                                  </p:childTnLst>
                                </p:cTn>
                              </p:par>
                              <p:par>
                                <p:cTn id="40" presetID="39" presetClass="entr" presetSubtype="0" accel="100000" fill="hold" grpId="0" nodeType="with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500" fill="hold"/>
                                        <p:tgtEl>
                                          <p:spTgt spid="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3" dur="500" fill="hold"/>
                                        <p:tgtEl>
                                          <p:spTgt spid="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4" dur="500" fill="hold"/>
                                        <p:tgtEl>
                                          <p:spTgt spid="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5" dur="500" fill="hold"/>
                                        <p:tgtEl>
                                          <p:spTgt spid="3">
                                            <p:txEl>
                                              <p:pRg st="4" end="4"/>
                                            </p:txEl>
                                          </p:spTgt>
                                        </p:tgtEl>
                                        <p:attrNameLst>
                                          <p:attrName>ppt_y</p:attrName>
                                        </p:attrNameLst>
                                      </p:cBhvr>
                                      <p:tavLst>
                                        <p:tav tm="0">
                                          <p:val>
                                            <p:strVal val="#ppt_y"/>
                                          </p:val>
                                        </p:tav>
                                        <p:tav tm="100000">
                                          <p:val>
                                            <p:strVal val="#ppt_y"/>
                                          </p:val>
                                        </p:tav>
                                      </p:tavLst>
                                    </p:anim>
                                  </p:childTnLst>
                                </p:cTn>
                              </p:par>
                              <p:par>
                                <p:cTn id="46" presetID="39" presetClass="entr" presetSubtype="0" accel="100000" fill="hold" grpId="0" nodeType="with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 calcmode="lin" valueType="num">
                                      <p:cBhvr>
                                        <p:cTn id="48" dur="500" fill="hold"/>
                                        <p:tgtEl>
                                          <p:spTgt spid="3">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9" dur="500" fill="hold"/>
                                        <p:tgtEl>
                                          <p:spTgt spid="3">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0" dur="500" fill="hold"/>
                                        <p:tgtEl>
                                          <p:spTgt spid="3">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51"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224</TotalTime>
  <Words>659</Words>
  <PresentationFormat>Экран (4:3)</PresentationFormat>
  <Paragraphs>39</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Городская</vt:lpstr>
      <vt:lpstr>Слайд 1</vt:lpstr>
      <vt:lpstr>Biography</vt:lpstr>
      <vt:lpstr>Charles Dickens</vt:lpstr>
      <vt:lpstr>Notable works</vt:lpstr>
      <vt:lpstr>Oliver Twist </vt:lpstr>
      <vt:lpstr>Dombey and Son</vt:lpstr>
      <vt:lpstr>Summary plot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BATMAN</dc:creator>
  <cp:lastModifiedBy>user</cp:lastModifiedBy>
  <cp:revision>24</cp:revision>
  <dcterms:created xsi:type="dcterms:W3CDTF">2015-01-31T16:28:41Z</dcterms:created>
  <dcterms:modified xsi:type="dcterms:W3CDTF">2015-01-31T20:23:22Z</dcterms:modified>
</cp:coreProperties>
</file>