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28728" y="642918"/>
            <a:ext cx="6192688" cy="1754326"/>
          </a:xfrm>
          <a:prstGeom prst="rect">
            <a:avLst/>
          </a:prstGeom>
          <a:noFill/>
        </p:spPr>
        <p:txBody>
          <a:bodyPr wrap="square" rtlCol="0">
            <a:spAutoFit/>
          </a:bodyPr>
          <a:lstStyle/>
          <a:p>
            <a:r>
              <a:rPr lang="en-US" sz="5400" b="1" i="1" dirty="0" smtClean="0">
                <a:ln w="18000">
                  <a:solidFill>
                    <a:schemeClr val="accent1">
                      <a:lumMod val="75000"/>
                    </a:schemeClr>
                  </a:solidFill>
                  <a:prstDash val="solid"/>
                  <a:miter lim="800000"/>
                </a:ln>
                <a:noFill/>
                <a:effectLst>
                  <a:outerShdw blurRad="25500" dist="23000" dir="7020000" algn="tl">
                    <a:srgbClr val="000000">
                      <a:alpha val="50000"/>
                    </a:srgbClr>
                  </a:outerShdw>
                </a:effectLst>
              </a:rPr>
              <a:t>Bundesrepublik </a:t>
            </a:r>
            <a:r>
              <a:rPr lang="en-US" sz="5400" b="1" i="1" dirty="0" smtClean="0">
                <a:ln w="18000">
                  <a:solidFill>
                    <a:schemeClr val="accent1">
                      <a:lumMod val="75000"/>
                    </a:schemeClr>
                  </a:solidFill>
                  <a:prstDash val="solid"/>
                  <a:miter lim="800000"/>
                </a:ln>
                <a:noFill/>
                <a:effectLst>
                  <a:outerShdw blurRad="25500" dist="23000" dir="7020000" algn="tl">
                    <a:srgbClr val="000000">
                      <a:alpha val="50000"/>
                    </a:srgbClr>
                  </a:outerShdw>
                </a:effectLst>
              </a:rPr>
              <a:t>Deutschland</a:t>
            </a:r>
            <a:endParaRPr lang="ru-RU" sz="5400" b="1" i="1" dirty="0">
              <a:ln w="18000">
                <a:solidFill>
                  <a:schemeClr val="accent1">
                    <a:lumMod val="75000"/>
                  </a:schemeClr>
                </a:solidFill>
                <a:prstDash val="solid"/>
                <a:miter lim="800000"/>
              </a:ln>
              <a:noFill/>
              <a:effectLst>
                <a:outerShdw blurRad="25500" dist="23000" dir="7020000" algn="tl">
                  <a:srgbClr val="000000">
                    <a:alpha val="50000"/>
                  </a:srgbClr>
                </a:outerShdw>
              </a:effectLst>
            </a:endParaRPr>
          </a:p>
        </p:txBody>
      </p:sp>
      <p:grpSp>
        <p:nvGrpSpPr>
          <p:cNvPr id="9" name="Группа 8"/>
          <p:cNvGrpSpPr/>
          <p:nvPr/>
        </p:nvGrpSpPr>
        <p:grpSpPr>
          <a:xfrm>
            <a:off x="6228184" y="4365104"/>
            <a:ext cx="984684" cy="1662220"/>
            <a:chOff x="6228184" y="4365104"/>
            <a:chExt cx="984684" cy="1662220"/>
          </a:xfrm>
        </p:grpSpPr>
        <p:sp>
          <p:nvSpPr>
            <p:cNvPr id="5" name="Овал 4"/>
            <p:cNvSpPr/>
            <p:nvPr/>
          </p:nvSpPr>
          <p:spPr>
            <a:xfrm>
              <a:off x="6228184" y="4365104"/>
              <a:ext cx="432048" cy="432048"/>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6" name="Овал 5"/>
            <p:cNvSpPr/>
            <p:nvPr/>
          </p:nvSpPr>
          <p:spPr>
            <a:xfrm>
              <a:off x="6844444" y="5290476"/>
              <a:ext cx="368424" cy="368424"/>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7" name="Овал 6"/>
            <p:cNvSpPr/>
            <p:nvPr/>
          </p:nvSpPr>
          <p:spPr>
            <a:xfrm>
              <a:off x="6508131" y="5843112"/>
              <a:ext cx="184212" cy="184212"/>
            </a:xfrm>
            <a:prstGeom prst="ellipse">
              <a:avLst/>
            </a:prstGeom>
            <a:solidFill>
              <a:schemeClr val="bg1">
                <a:alpha val="4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grpSp>
      <p:sp>
        <p:nvSpPr>
          <p:cNvPr id="8" name="TextBox 7"/>
          <p:cNvSpPr txBox="1"/>
          <p:nvPr/>
        </p:nvSpPr>
        <p:spPr>
          <a:xfrm>
            <a:off x="2285984" y="3929066"/>
            <a:ext cx="4357718" cy="1200329"/>
          </a:xfrm>
          <a:prstGeom prst="rect">
            <a:avLst/>
          </a:prstGeom>
          <a:noFill/>
        </p:spPr>
        <p:txBody>
          <a:bodyPr wrap="square" rtlCol="0">
            <a:spAutoFit/>
          </a:bodyPr>
          <a:lstStyle/>
          <a:p>
            <a:r>
              <a:rPr lang="en-US" sz="5400" b="1" i="1" dirty="0" smtClean="0">
                <a:solidFill>
                  <a:schemeClr val="tx1">
                    <a:lumMod val="65000"/>
                    <a:lumOff val="35000"/>
                  </a:schemeClr>
                </a:solidFill>
              </a:rPr>
              <a:t>Thüringen</a:t>
            </a:r>
            <a:endParaRPr lang="en-US" sz="5400" b="1" i="1" dirty="0" smtClean="0">
              <a:solidFill>
                <a:schemeClr val="tx1">
                  <a:lumMod val="65000"/>
                  <a:lumOff val="35000"/>
                </a:schemeClr>
              </a:solidFill>
            </a:endParaRPr>
          </a:p>
          <a:p>
            <a:endParaRPr lang="ru-RU" i="1" dirty="0">
              <a:solidFill>
                <a:schemeClr val="tx1">
                  <a:lumMod val="65000"/>
                  <a:lumOff val="35000"/>
                </a:schemeClr>
              </a:solidFill>
            </a:endParaRPr>
          </a:p>
        </p:txBody>
      </p:sp>
    </p:spTree>
    <p:extLst>
      <p:ext uri="{BB962C8B-B14F-4D97-AF65-F5344CB8AC3E}">
        <p14:creationId xmlns:p14="http://schemas.microsoft.com/office/powerpoint/2010/main" xmlns="" val="203418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582726"/>
          </a:xfrm>
        </p:spPr>
        <p:txBody>
          <a:bodyPr>
            <a:normAutofit fontScale="90000"/>
          </a:bodyPr>
          <a:lstStyle/>
          <a:p>
            <a:r>
              <a:rPr lang="de-DE" sz="54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Bundesrepublik Deutschland</a:t>
            </a:r>
            <a:r>
              <a:rPr lang="de-DE" dirty="0" smtClean="0">
                <a:solidFill>
                  <a:srgbClr val="FF0000"/>
                </a:solidFill>
              </a:rPr>
              <a:t> </a:t>
            </a:r>
            <a:endParaRPr lang="uk-UA" dirty="0">
              <a:solidFill>
                <a:srgbClr val="FF0000"/>
              </a:solidFill>
            </a:endParaRPr>
          </a:p>
        </p:txBody>
      </p:sp>
      <p:sp>
        <p:nvSpPr>
          <p:cNvPr id="3" name="Содержимое 2"/>
          <p:cNvSpPr>
            <a:spLocks noGrp="1"/>
          </p:cNvSpPr>
          <p:nvPr>
            <p:ph idx="1"/>
          </p:nvPr>
        </p:nvSpPr>
        <p:spPr>
          <a:xfrm>
            <a:off x="428596" y="2357430"/>
            <a:ext cx="8229600" cy="4286280"/>
          </a:xfrm>
        </p:spPr>
        <p:txBody>
          <a:bodyPr/>
          <a:lstStyle/>
          <a:p>
            <a:pPr>
              <a:buNone/>
            </a:pPr>
            <a:r>
              <a:rPr lang="de-DE" dirty="0" smtClean="0"/>
              <a:t>    Die </a:t>
            </a:r>
            <a:r>
              <a:rPr lang="de-DE" dirty="0" smtClean="0"/>
              <a:t>BRD ist ein Bundesland. Sie besteht aus 16 Bundesländern. Jedes Bundesland hat seine Hauptstadt, sein Parlament seine Regierung und seine Ministerien .Das Parlament der BRD ist der Bundestag. Er wird auf vier </a:t>
            </a:r>
            <a:r>
              <a:rPr lang="de-DE" dirty="0" smtClean="0"/>
              <a:t>Jahre </a:t>
            </a:r>
            <a:r>
              <a:rPr lang="de-DE" dirty="0" smtClean="0"/>
              <a:t>gewählt. Der Bundestag wählt den Bundeskanzler, der die Regierung bildet.</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6" name="Содержимое 5" descr="Рисунок1.jpg"/>
          <p:cNvPicPr>
            <a:picLocks noGrp="1" noChangeAspect="1"/>
          </p:cNvPicPr>
          <p:nvPr>
            <p:ph idx="1"/>
          </p:nvPr>
        </p:nvPicPr>
        <p:blipFill>
          <a:blip r:embed="rId2"/>
          <a:stretch>
            <a:fillRect/>
          </a:stretch>
        </p:blipFill>
        <p:spPr>
          <a:xfrm>
            <a:off x="1643042" y="149166"/>
            <a:ext cx="5687066" cy="670883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rmAutofit fontScale="90000"/>
          </a:bodyPr>
          <a:lstStyle/>
          <a:p>
            <a: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Der</a:t>
            </a:r>
            <a: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Freistaat Thüringen </a:t>
            </a:r>
            <a:b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(Abkürzung </a:t>
            </a:r>
            <a:r>
              <a:rPr lang="de-DE" sz="40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t>
            </a:r>
            <a: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ist ein Land der </a:t>
            </a:r>
            <a:b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de-D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Bundesrepublik Deutschland. </a:t>
            </a:r>
            <a:r>
              <a:rPr lang="uk-UA" dirty="0" smtClean="0">
                <a:solidFill>
                  <a:schemeClr val="tx1">
                    <a:lumMod val="95000"/>
                    <a:lumOff val="5000"/>
                  </a:schemeClr>
                </a:solidFill>
              </a:rPr>
              <a:t/>
            </a:r>
            <a:br>
              <a:rPr lang="uk-UA" dirty="0" smtClean="0">
                <a:solidFill>
                  <a:schemeClr val="tx1">
                    <a:lumMod val="95000"/>
                    <a:lumOff val="5000"/>
                  </a:schemeClr>
                </a:solidFill>
              </a:rPr>
            </a:br>
            <a:r>
              <a:rPr lang="de-DE" dirty="0" smtClean="0"/>
              <a:t/>
            </a:r>
            <a:br>
              <a:rPr lang="de-DE" dirty="0" smtClean="0"/>
            </a:br>
            <a:endParaRPr lang="uk-UA" dirty="0"/>
          </a:p>
        </p:txBody>
      </p:sp>
      <p:pic>
        <p:nvPicPr>
          <p:cNvPr id="5" name="Содержимое 4" descr="190px-Locator_map_Thuringia_in_Germany.svg.png"/>
          <p:cNvPicPr>
            <a:picLocks noGrp="1" noChangeAspect="1"/>
          </p:cNvPicPr>
          <p:nvPr>
            <p:ph idx="1"/>
          </p:nvPr>
        </p:nvPicPr>
        <p:blipFill>
          <a:blip r:embed="rId2"/>
          <a:stretch>
            <a:fillRect/>
          </a:stretch>
        </p:blipFill>
        <p:spPr>
          <a:xfrm>
            <a:off x="1285852" y="1642909"/>
            <a:ext cx="3855514" cy="5215091"/>
          </a:xfrm>
          <a:prstGeom prst="rect">
            <a:avLst/>
          </a:prstGeom>
          <a:ln>
            <a:noFill/>
          </a:ln>
          <a:effectLst>
            <a:softEdge rad="112500"/>
          </a:effectLst>
        </p:spPr>
      </p:pic>
      <p:pic>
        <p:nvPicPr>
          <p:cNvPr id="7" name="Рисунок 6" descr="Coat_of_arms_of_Thuringia.svg.png"/>
          <p:cNvPicPr>
            <a:picLocks noChangeAspect="1"/>
          </p:cNvPicPr>
          <p:nvPr/>
        </p:nvPicPr>
        <p:blipFill>
          <a:blip r:embed="rId3"/>
          <a:stretch>
            <a:fillRect/>
          </a:stretch>
        </p:blipFill>
        <p:spPr>
          <a:xfrm>
            <a:off x="5357818" y="3857628"/>
            <a:ext cx="2407836" cy="2786058"/>
          </a:xfrm>
          <a:prstGeom prst="rect">
            <a:avLst/>
          </a:prstGeom>
        </p:spPr>
      </p:pic>
      <p:pic>
        <p:nvPicPr>
          <p:cNvPr id="9" name="Рисунок 8" descr="thuringen_civilfl_n8646.gif"/>
          <p:cNvPicPr>
            <a:picLocks noChangeAspect="1"/>
          </p:cNvPicPr>
          <p:nvPr/>
        </p:nvPicPr>
        <p:blipFill>
          <a:blip r:embed="rId4"/>
          <a:stretch>
            <a:fillRect/>
          </a:stretch>
        </p:blipFill>
        <p:spPr>
          <a:xfrm>
            <a:off x="5357818" y="2071678"/>
            <a:ext cx="2381266" cy="1428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868478"/>
          </a:xfrm>
        </p:spPr>
        <p:txBody>
          <a:bodyPr>
            <a:normAutofit/>
          </a:bodyPr>
          <a:lstStyle/>
          <a:p>
            <a:r>
              <a:rPr lang="en-US" sz="6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Orte</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und </a:t>
            </a:r>
            <a:r>
              <a:rPr lang="en-US" sz="6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Regionen</a:t>
            </a:r>
            <a:r>
              <a:rPr lang="en-US" b="1" dirty="0" smtClean="0"/>
              <a:t/>
            </a:r>
            <a:br>
              <a:rPr lang="en-US" b="1" dirty="0" smtClean="0"/>
            </a:br>
            <a:endParaRPr lang="uk-UA" dirty="0"/>
          </a:p>
        </p:txBody>
      </p:sp>
      <p:sp>
        <p:nvSpPr>
          <p:cNvPr id="3" name="Содержимое 2"/>
          <p:cNvSpPr>
            <a:spLocks noGrp="1"/>
          </p:cNvSpPr>
          <p:nvPr>
            <p:ph idx="1"/>
          </p:nvPr>
        </p:nvSpPr>
        <p:spPr>
          <a:xfrm>
            <a:off x="357158" y="1785926"/>
            <a:ext cx="8229600" cy="4525963"/>
          </a:xfrm>
        </p:spPr>
        <p:txBody>
          <a:bodyPr/>
          <a:lstStyle/>
          <a:p>
            <a:pPr algn="ctr">
              <a:buNone/>
            </a:pPr>
            <a:r>
              <a:rPr lang="de-DE" dirty="0" smtClean="0"/>
              <a:t>    </a:t>
            </a:r>
            <a:r>
              <a:rPr lang="de-DE" sz="3600" b="1" dirty="0" smtClean="0">
                <a:solidFill>
                  <a:schemeClr val="accent4">
                    <a:lumMod val="75000"/>
                  </a:schemeClr>
                </a:solidFill>
              </a:rPr>
              <a:t>Thüringen </a:t>
            </a:r>
            <a:r>
              <a:rPr lang="de-DE" sz="3600" b="1" dirty="0" smtClean="0">
                <a:solidFill>
                  <a:schemeClr val="accent4">
                    <a:lumMod val="75000"/>
                  </a:schemeClr>
                </a:solidFill>
              </a:rPr>
              <a:t>liegt in der Mitte Deutschlands und grenzt an die Länder Hessen (270 km), Bayern (381 km), Sachsen (265 km), Sachsen-Anhalt (296 km) und Niedersachsen (112 km).</a:t>
            </a:r>
            <a:endParaRPr lang="uk-UA" b="1"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5" name="Содержимое 4"/>
          <p:cNvSpPr>
            <a:spLocks noGrp="1"/>
          </p:cNvSpPr>
          <p:nvPr>
            <p:ph idx="1"/>
          </p:nvPr>
        </p:nvSpPr>
        <p:spPr/>
        <p:txBody>
          <a:bodyPr/>
          <a:lstStyle/>
          <a:p>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11000" r="-11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de-D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Wegen seines Waldreichtums wird Thüringen auch das „Grüne Herz Deutschlands“ genannt.</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642918"/>
            <a:ext cx="7972452" cy="4554551"/>
          </a:xfrm>
        </p:spPr>
        <p:txBody>
          <a:bodyPr/>
          <a:lstStyle/>
          <a:p>
            <a:pPr algn="ctr">
              <a:buNone/>
            </a:pPr>
            <a:r>
              <a:rPr lang="de-DE" b="1" i="1" dirty="0" smtClean="0">
                <a:solidFill>
                  <a:schemeClr val="accent5">
                    <a:lumMod val="50000"/>
                  </a:schemeClr>
                </a:solidFill>
              </a:rPr>
              <a:t>    In </a:t>
            </a:r>
            <a:r>
              <a:rPr lang="de-DE" b="1" i="1" dirty="0" smtClean="0">
                <a:solidFill>
                  <a:schemeClr val="accent5">
                    <a:lumMod val="50000"/>
                  </a:schemeClr>
                </a:solidFill>
              </a:rPr>
              <a:t>Thüringen ist es von einer zur anderen historischen Stadt meist nur ein Katzensprung. Fast überall können Sie auf den Spuren großer Persönlichkeiten, wie Goethe, Schiller und Luther wandeln, Burgen und Schlösser, wie die Wartburg oder Schloss Friedenstein entdecken oder einfach nur ganz entspannt bummeln und das Flair genießen.</a:t>
            </a:r>
            <a:endParaRPr lang="uk-UA" b="1" i="1" dirty="0">
              <a:solidFill>
                <a:schemeClr val="accent5">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162</Words>
  <Application>Microsoft Office PowerPoint</Application>
  <PresentationFormat>Экран (4:3)</PresentationFormat>
  <Paragraphs>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Bundesrepublik Deutschland </vt:lpstr>
      <vt:lpstr>Слайд 3</vt:lpstr>
      <vt:lpstr>Der Freistaat Thüringen  (Abkürzung TH) ist ein Land der  Bundesrepublik Deutschland.   </vt:lpstr>
      <vt:lpstr>Orte und Regionen </vt:lpstr>
      <vt:lpstr>Слайд 6</vt:lpstr>
      <vt:lpstr>Wegen seines Waldreichtums wird Thüringen auch das „Grüne Herz Deutschlands“ genannt.</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Ирина</cp:lastModifiedBy>
  <cp:revision>29</cp:revision>
  <dcterms:created xsi:type="dcterms:W3CDTF">2012-08-02T12:17:38Z</dcterms:created>
  <dcterms:modified xsi:type="dcterms:W3CDTF">2013-11-02T18:38:51Z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237482</vt:lpwstr>
  </property>
  <property fmtid="{D5CDD505-2E9C-101B-9397-08002B2CF9AE}" pid="3" name="NXPowerLiteSettings">
    <vt:lpwstr>F7000400038000</vt:lpwstr>
  </property>
  <property fmtid="{D5CDD505-2E9C-101B-9397-08002B2CF9AE}" pid="4" name="NXPowerLiteVersion">
    <vt:lpwstr>D5.0.3</vt:lpwstr>
  </property>
</Properties>
</file>