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6" d="100"/>
          <a:sy n="76" d="100"/>
        </p:scale>
        <p:origin x="-102" y="-2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D03D6A-B563-450A-A8CC-B5EC50F348C9}" type="datetimeFigureOut">
              <a:rPr lang="ru-RU" smtClean="0"/>
              <a:pPr/>
              <a:t>29.01.2014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D037C-2A82-46FB-A527-715303F66BD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70D037C-2A82-46FB-A527-715303F66BDA}"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89B8BA7-B352-42FF-8860-79B6196DF560}" type="datetimeFigureOut">
              <a:rPr lang="ru-RU" smtClean="0"/>
              <a:pPr/>
              <a:t>29.01.2014</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9577E8E-5E2D-4EC2-AC1F-CB3E2E08EA5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89B8BA7-B352-42FF-8860-79B6196DF560}" type="datetimeFigureOut">
              <a:rPr lang="ru-RU" smtClean="0"/>
              <a:pPr/>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577E8E-5E2D-4EC2-AC1F-CB3E2E08EA5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89B8BA7-B352-42FF-8860-79B6196DF560}" type="datetimeFigureOut">
              <a:rPr lang="ru-RU" smtClean="0"/>
              <a:pPr/>
              <a:t>29.01.2014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9577E8E-5E2D-4EC2-AC1F-CB3E2E08EA5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89B8BA7-B352-42FF-8860-79B6196DF560}" type="datetimeFigureOut">
              <a:rPr lang="ru-RU" smtClean="0"/>
              <a:pPr/>
              <a:t>29.01.2014</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D9577E8E-5E2D-4EC2-AC1F-CB3E2E08EA5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089B8BA7-B352-42FF-8860-79B6196DF560}" type="datetimeFigureOut">
              <a:rPr lang="ru-RU" smtClean="0"/>
              <a:pPr/>
              <a:t>29.01.2014</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D9577E8E-5E2D-4EC2-AC1F-CB3E2E08EA5F}"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89B8BA7-B352-42FF-8860-79B6196DF560}" type="datetimeFigureOut">
              <a:rPr lang="ru-RU" smtClean="0"/>
              <a:pPr/>
              <a:t>29.01.2014</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D9577E8E-5E2D-4EC2-AC1F-CB3E2E08EA5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89B8BA7-B352-42FF-8860-79B6196DF560}" type="datetimeFigureOut">
              <a:rPr lang="ru-RU" smtClean="0"/>
              <a:pPr/>
              <a:t>29.01.2014</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D9577E8E-5E2D-4EC2-AC1F-CB3E2E08EA5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89B8BA7-B352-42FF-8860-79B6196DF560}" type="datetimeFigureOut">
              <a:rPr lang="ru-RU" smtClean="0"/>
              <a:pPr/>
              <a:t>29.01.2014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9577E8E-5E2D-4EC2-AC1F-CB3E2E08EA5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89B8BA7-B352-42FF-8860-79B6196DF560}" type="datetimeFigureOut">
              <a:rPr lang="ru-RU" smtClean="0"/>
              <a:pPr/>
              <a:t>29.01.2014</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D9577E8E-5E2D-4EC2-AC1F-CB3E2E08EA5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89B8BA7-B352-42FF-8860-79B6196DF560}" type="datetimeFigureOut">
              <a:rPr lang="ru-RU" smtClean="0"/>
              <a:pPr/>
              <a:t>29.01.2014</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D9577E8E-5E2D-4EC2-AC1F-CB3E2E08EA5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89B8BA7-B352-42FF-8860-79B6196DF560}" type="datetimeFigureOut">
              <a:rPr lang="ru-RU" smtClean="0"/>
              <a:pPr/>
              <a:t>29.01.2014</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D9577E8E-5E2D-4EC2-AC1F-CB3E2E08EA5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89B8BA7-B352-42FF-8860-79B6196DF560}" type="datetimeFigureOut">
              <a:rPr lang="ru-RU" smtClean="0"/>
              <a:pPr/>
              <a:t>29.01.2014</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9577E8E-5E2D-4EC2-AC1F-CB3E2E08EA5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C:\Documents%20and%20Settings\Admin\&#1052;&#1086;&#1080;%20&#1076;&#1086;&#1082;&#1091;&#1084;&#1077;&#1085;&#1090;&#1099;\Downloads\&#1052;&#1054;&#1111;\Luxusl_drm%20-%20Alles%20wird%20gut.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german-flag-wallpaper.jpg"/>
          <p:cNvPicPr>
            <a:picLocks noChangeAspect="1"/>
          </p:cNvPicPr>
          <p:nvPr/>
        </p:nvPicPr>
        <p:blipFill>
          <a:blip r:embed="rId3"/>
          <a:stretch>
            <a:fillRect/>
          </a:stretch>
        </p:blipFill>
        <p:spPr>
          <a:xfrm>
            <a:off x="0" y="0"/>
            <a:ext cx="9144000" cy="6858000"/>
          </a:xfrm>
          <a:prstGeom prst="rect">
            <a:avLst/>
          </a:prstGeom>
        </p:spPr>
      </p:pic>
      <p:sp>
        <p:nvSpPr>
          <p:cNvPr id="5" name="Прямоугольник 4"/>
          <p:cNvSpPr/>
          <p:nvPr/>
        </p:nvSpPr>
        <p:spPr>
          <a:xfrm>
            <a:off x="0" y="1428736"/>
            <a:ext cx="9001156" cy="3046988"/>
          </a:xfrm>
          <a:prstGeom prst="rect">
            <a:avLst/>
          </a:prstGeom>
          <a:noFill/>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Deutschland </a:t>
            </a:r>
            <a:r>
              <a:rPr lang="en-US" sz="9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kunst</a:t>
            </a:r>
            <a:endParaRPr lang="ru-RU"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Luxusl_drm - Alles wird gut.mp3">
            <a:hlinkClick r:id="" action="ppaction://media"/>
          </p:cNvPr>
          <p:cNvPicPr>
            <a:picLocks noRot="1" noChangeAspect="1"/>
          </p:cNvPicPr>
          <p:nvPr>
            <a:audioFile r:link="rId1"/>
          </p:nvPr>
        </p:nvPicPr>
        <p:blipFill>
          <a:blip r:embed="rId4"/>
          <a:stretch>
            <a:fillRect/>
          </a:stretch>
        </p:blipFill>
        <p:spPr>
          <a:xfrm>
            <a:off x="7929586" y="5643578"/>
            <a:ext cx="304800" cy="2952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1" presetClass="mediacall" presetSubtype="0" fill="hold" nodeType="afterEffect">
                                  <p:stCondLst>
                                    <p:cond delay="0"/>
                                  </p:stCondLst>
                                  <p:childTnLst>
                                    <p:cmd type="call" cmd="playFrom(0.0)">
                                      <p:cBhvr>
                                        <p:cTn id="1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5">
                <p:cTn id="12"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85728"/>
            <a:ext cx="9144000" cy="5715016"/>
          </a:xfrm>
        </p:spPr>
        <p:txBody>
          <a:bodyPr>
            <a:normAutofit/>
          </a:bodyPr>
          <a:lstStyle/>
          <a:p>
            <a:r>
              <a:rPr lang="en-US" b="1" dirty="0" err="1" smtClean="0"/>
              <a:t>Plastik</a:t>
            </a:r>
            <a:endParaRPr lang="en-US" b="1" dirty="0" smtClean="0"/>
          </a:p>
          <a:p>
            <a:r>
              <a:rPr lang="en-US" dirty="0" smtClean="0"/>
              <a:t>TILMAN RIEMENSCHNEIDER </a:t>
            </a:r>
            <a:br>
              <a:rPr lang="en-US" dirty="0" smtClean="0"/>
            </a:br>
            <a:r>
              <a:rPr lang="en-US" dirty="0" smtClean="0"/>
              <a:t>HUBERT GERHARD </a:t>
            </a:r>
            <a:br>
              <a:rPr lang="en-US" dirty="0" smtClean="0"/>
            </a:br>
            <a:r>
              <a:rPr lang="en-US" dirty="0" smtClean="0"/>
              <a:t>HANS BRÜGGEMANN </a:t>
            </a:r>
            <a:br>
              <a:rPr lang="en-US" dirty="0" smtClean="0"/>
            </a:br>
            <a:r>
              <a:rPr lang="en-US" dirty="0" smtClean="0"/>
              <a:t>HENRICK DOUWERMAN</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229600" cy="2428892"/>
          </a:xfrm>
        </p:spPr>
        <p:txBody>
          <a:bodyPr/>
          <a:lstStyle/>
          <a:p>
            <a:r>
              <a:rPr lang="de-DE" dirty="0" smtClean="0"/>
              <a:t>Tilman Riemenschneider war einer der bedeutendsten Bildschnitzer und Bildhauer am Übergang von der Spätgotik zur Renaissance um 1500.</a:t>
            </a:r>
            <a:endParaRPr lang="ru-RU" dirty="0"/>
          </a:p>
        </p:txBody>
      </p:sp>
      <p:pic>
        <p:nvPicPr>
          <p:cNvPr id="4" name="Рисунок 3" descr="st-john-the-evangelist.jpg"/>
          <p:cNvPicPr>
            <a:picLocks noChangeAspect="1"/>
          </p:cNvPicPr>
          <p:nvPr/>
        </p:nvPicPr>
        <p:blipFill>
          <a:blip r:embed="rId2" cstate="print"/>
          <a:stretch>
            <a:fillRect/>
          </a:stretch>
        </p:blipFill>
        <p:spPr>
          <a:xfrm>
            <a:off x="0" y="0"/>
            <a:ext cx="3580683" cy="6858000"/>
          </a:xfrm>
          <a:prstGeom prst="rect">
            <a:avLst/>
          </a:prstGeom>
        </p:spPr>
      </p:pic>
      <p:pic>
        <p:nvPicPr>
          <p:cNvPr id="5" name="Рисунок 4" descr="Tilman_Riemenschneider_Barbara-1.jpg"/>
          <p:cNvPicPr>
            <a:picLocks noChangeAspect="1"/>
          </p:cNvPicPr>
          <p:nvPr/>
        </p:nvPicPr>
        <p:blipFill>
          <a:blip r:embed="rId3"/>
          <a:stretch>
            <a:fillRect/>
          </a:stretch>
        </p:blipFill>
        <p:spPr>
          <a:xfrm>
            <a:off x="6106886" y="0"/>
            <a:ext cx="3037114" cy="6858000"/>
          </a:xfrm>
          <a:prstGeom prst="rect">
            <a:avLst/>
          </a:prstGeom>
        </p:spPr>
      </p:pic>
      <p:pic>
        <p:nvPicPr>
          <p:cNvPr id="6" name="Рисунок 5" descr="125959102.GKmV64gR.FrankfurtApr10155.jpg"/>
          <p:cNvPicPr>
            <a:picLocks noChangeAspect="1"/>
          </p:cNvPicPr>
          <p:nvPr/>
        </p:nvPicPr>
        <p:blipFill>
          <a:blip r:embed="rId4"/>
          <a:stretch>
            <a:fillRect/>
          </a:stretch>
        </p:blipFill>
        <p:spPr>
          <a:xfrm>
            <a:off x="2928926" y="214290"/>
            <a:ext cx="3714776" cy="55721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8929718" cy="3571900"/>
          </a:xfrm>
        </p:spPr>
        <p:txBody>
          <a:bodyPr>
            <a:normAutofit fontScale="92500" lnSpcReduction="20000"/>
          </a:bodyPr>
          <a:lstStyle/>
          <a:p>
            <a:r>
              <a:rPr lang="en-US" b="1" dirty="0" err="1" smtClean="0"/>
              <a:t>Architektur</a:t>
            </a:r>
            <a:endParaRPr lang="en-US" b="1" dirty="0" smtClean="0"/>
          </a:p>
          <a:p>
            <a:r>
              <a:rPr lang="en-US" dirty="0" smtClean="0"/>
              <a:t>WENDEL ROSKOPF D. Ä.  </a:t>
            </a:r>
            <a:br>
              <a:rPr lang="en-US" dirty="0" smtClean="0"/>
            </a:br>
            <a:r>
              <a:rPr lang="en-US" dirty="0" smtClean="0"/>
              <a:t>KONRAD KREBS  </a:t>
            </a:r>
            <a:br>
              <a:rPr lang="en-US" dirty="0" smtClean="0"/>
            </a:br>
            <a:r>
              <a:rPr lang="en-US" dirty="0" smtClean="0"/>
              <a:t>HIERONYMUS LOTTER  </a:t>
            </a:r>
            <a:br>
              <a:rPr lang="en-US" dirty="0" smtClean="0"/>
            </a:br>
            <a:r>
              <a:rPr lang="en-US" dirty="0" smtClean="0"/>
              <a:t>WILHELM VERNUCKEN, </a:t>
            </a:r>
            <a:br>
              <a:rPr lang="en-US" dirty="0" smtClean="0"/>
            </a:br>
            <a:r>
              <a:rPr lang="en-US" dirty="0" smtClean="0"/>
              <a:t>LÜDER VON BENTHEIM, </a:t>
            </a:r>
            <a:br>
              <a:rPr lang="en-US" dirty="0" smtClean="0"/>
            </a:br>
            <a:r>
              <a:rPr lang="en-US" dirty="0" smtClean="0"/>
              <a:t>JAKOB WOLFF D. Ä.  </a:t>
            </a:r>
            <a:br>
              <a:rPr lang="en-US" dirty="0" smtClean="0"/>
            </a:br>
            <a:r>
              <a:rPr lang="en-US" dirty="0" smtClean="0"/>
              <a:t>HEINRICH SCHICK-HARDT,</a:t>
            </a:r>
            <a:br>
              <a:rPr lang="en-US" dirty="0" smtClean="0"/>
            </a:br>
            <a:r>
              <a:rPr lang="en-US" dirty="0" smtClean="0"/>
              <a:t>PHILIPP BRANDIN</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908" y="142852"/>
            <a:ext cx="9072626" cy="2143140"/>
          </a:xfrm>
        </p:spPr>
        <p:txBody>
          <a:bodyPr/>
          <a:lstStyle/>
          <a:p>
            <a:r>
              <a:rPr lang="de-DE" dirty="0" smtClean="0"/>
              <a:t>Philipp </a:t>
            </a:r>
            <a:r>
              <a:rPr lang="de-DE" dirty="0" err="1" smtClean="0"/>
              <a:t>Brandin</a:t>
            </a:r>
            <a:r>
              <a:rPr lang="de-DE" dirty="0" smtClean="0"/>
              <a:t> war ein niederländischer Architekt, Baumeister und Bildhauer der Renaissance</a:t>
            </a:r>
            <a:endParaRPr lang="ru-RU" dirty="0"/>
          </a:p>
        </p:txBody>
      </p:sp>
      <p:pic>
        <p:nvPicPr>
          <p:cNvPr id="4" name="Рисунок 3" descr="Güstrow_Philipp-Brandin-Straße_7_Fachwerkhaus_2012-07-11_052.JPG"/>
          <p:cNvPicPr>
            <a:picLocks noChangeAspect="1"/>
          </p:cNvPicPr>
          <p:nvPr/>
        </p:nvPicPr>
        <p:blipFill>
          <a:blip r:embed="rId2" cstate="print"/>
          <a:stretch>
            <a:fillRect/>
          </a:stretch>
        </p:blipFill>
        <p:spPr>
          <a:xfrm rot="20529861">
            <a:off x="530000" y="1002754"/>
            <a:ext cx="5835233" cy="4376425"/>
          </a:xfrm>
          <a:prstGeom prst="rect">
            <a:avLst/>
          </a:prstGeom>
        </p:spPr>
      </p:pic>
      <p:pic>
        <p:nvPicPr>
          <p:cNvPr id="5" name="Рисунок 4" descr="Güstrow_Philipp-Brandin-Straße_5_Pfarrhaus_2012-07-11_053.JPG"/>
          <p:cNvPicPr>
            <a:picLocks noChangeAspect="1"/>
          </p:cNvPicPr>
          <p:nvPr/>
        </p:nvPicPr>
        <p:blipFill>
          <a:blip r:embed="rId3" cstate="print"/>
          <a:stretch>
            <a:fillRect/>
          </a:stretch>
        </p:blipFill>
        <p:spPr>
          <a:xfrm>
            <a:off x="3071802" y="2411008"/>
            <a:ext cx="5262567" cy="39469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4)">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9001156" cy="3000396"/>
          </a:xfrm>
        </p:spPr>
        <p:txBody>
          <a:bodyPr>
            <a:normAutofit fontScale="77500" lnSpcReduction="20000"/>
          </a:bodyPr>
          <a:lstStyle/>
          <a:p>
            <a:r>
              <a:rPr lang="de-DE" dirty="0" smtClean="0"/>
              <a:t>Süddeutschland und Österreich wurden Ende des 16. Jh. zu Zentren der Architektur der Spätrenaissance (Manierismus). Man baute Fürstensitze, Schlösser, später auch Bürgerhäuser. Zeugnis von manieristischer Baukunst legen u. a. die Stallburg (um 1558-1569) und die </a:t>
            </a:r>
            <a:r>
              <a:rPr lang="de-DE" dirty="0" err="1" smtClean="0"/>
              <a:t>Amalienburg</a:t>
            </a:r>
            <a:r>
              <a:rPr lang="de-DE" dirty="0" smtClean="0"/>
              <a:t> (1605 vollendet) der Wiener Hofburg ab. In Deutschland ist München Zentrum des Manierismus (Jesuitenkirche St. Michael, 1583-1597, Münchner Residenz 1607-1619).</a:t>
            </a:r>
            <a:endParaRPr lang="ru-RU" dirty="0"/>
          </a:p>
        </p:txBody>
      </p:sp>
      <p:pic>
        <p:nvPicPr>
          <p:cNvPr id="5" name="Рисунок 4" descr="zamok-danii-amalienborg-03.jpg"/>
          <p:cNvPicPr>
            <a:picLocks noChangeAspect="1"/>
          </p:cNvPicPr>
          <p:nvPr/>
        </p:nvPicPr>
        <p:blipFill>
          <a:blip r:embed="rId2"/>
          <a:stretch>
            <a:fillRect/>
          </a:stretch>
        </p:blipFill>
        <p:spPr>
          <a:xfrm>
            <a:off x="428596" y="357166"/>
            <a:ext cx="6096000" cy="4057650"/>
          </a:xfrm>
          <a:prstGeom prst="rect">
            <a:avLst/>
          </a:prstGeom>
        </p:spPr>
      </p:pic>
      <p:pic>
        <p:nvPicPr>
          <p:cNvPr id="6" name="Рисунок 5" descr="01.jpg"/>
          <p:cNvPicPr>
            <a:picLocks noChangeAspect="1"/>
          </p:cNvPicPr>
          <p:nvPr/>
        </p:nvPicPr>
        <p:blipFill>
          <a:blip r:embed="rId3"/>
          <a:stretch>
            <a:fillRect/>
          </a:stretch>
        </p:blipFill>
        <p:spPr>
          <a:xfrm>
            <a:off x="3571868" y="2905116"/>
            <a:ext cx="5270512" cy="39528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7143776"/>
          </a:xfrm>
        </p:spPr>
        <p:txBody>
          <a:bodyPr>
            <a:normAutofit fontScale="70000" lnSpcReduction="20000"/>
          </a:bodyPr>
          <a:lstStyle/>
          <a:p>
            <a:r>
              <a:rPr lang="de-DE" dirty="0" smtClean="0"/>
              <a:t>Die Renaissance ist in der deutschen Kunst nicht so rein entwickelt, gotische Einflüsse bleiben wirksam. In der Architektur dominiert (im 16. Jh.) der Profanbau, gekennzeichnet durch die Parallelität von gotischen Formen und Elementen italienischer Renaissance und niederländischem Manierismus .In der deutschen Renaissance-Plastik entstand neben gotischen Schnitzwerken der erste Bronzeguss des monumentalen </a:t>
            </a:r>
            <a:r>
              <a:rPr lang="de-DE" dirty="0" err="1" smtClean="0"/>
              <a:t>Sebaldusgrabes</a:t>
            </a:r>
            <a:r>
              <a:rPr lang="de-DE" dirty="0" smtClean="0"/>
              <a:t> (P. </a:t>
            </a:r>
            <a:r>
              <a:rPr lang="de-DE" dirty="0" err="1" smtClean="0"/>
              <a:t>Vischer</a:t>
            </a:r>
            <a:r>
              <a:rPr lang="de-DE" dirty="0" smtClean="0"/>
              <a:t> der Ältere, Nürnberger </a:t>
            </a:r>
            <a:r>
              <a:rPr lang="de-DE" dirty="0" err="1" smtClean="0"/>
              <a:t>Sebalduskirche</a:t>
            </a:r>
            <a:r>
              <a:rPr lang="de-DE" dirty="0" smtClean="0"/>
              <a:t>). Mit der Malerei der Renaissance (insbesondere Beginn des 16. </a:t>
            </a:r>
            <a:r>
              <a:rPr lang="de-DE" dirty="0" err="1" smtClean="0"/>
              <a:t>Jh.s</a:t>
            </a:r>
            <a:r>
              <a:rPr lang="de-DE" dirty="0" smtClean="0"/>
              <a:t>.) manifestierte sich ein künstlerischer Höhepunkt voller Selbstbewusstsein, Weltfreude, Entdeckergeist, wenn auch mit religiösem Sujet. Matthias Grünewald schuf leidenschaftliche, religiöse Visionen mit gotischen Elementen, und Albrecht Dürer malte unter dem Einfluss italienischer Renaissance zahlreiche (Selbst-)Bildnisse, arbeitete aber auch in anderen Gattungen der Malerei und Grafik; weitere bedeutende Renaissancemaler waren L. Cranach der Ältere, H. </a:t>
            </a:r>
            <a:r>
              <a:rPr lang="de-DE" dirty="0" err="1" smtClean="0"/>
              <a:t>Baldung</a:t>
            </a:r>
            <a:r>
              <a:rPr lang="de-DE" dirty="0" smtClean="0"/>
              <a:t>, H. Holbein der Jüngere u.a. Unter Einwirkungen aus der italienischen Renaissance und dem niederländischen Manierismus entstand dann die deutsche manieristische Malerei insbesondere an den adeligen Höfen in München (F. </a:t>
            </a:r>
            <a:r>
              <a:rPr lang="de-DE" dirty="0" err="1" smtClean="0"/>
              <a:t>Sustris</a:t>
            </a:r>
            <a:r>
              <a:rPr lang="de-DE" dirty="0" smtClean="0"/>
              <a:t>, P. </a:t>
            </a:r>
            <a:r>
              <a:rPr lang="de-DE" dirty="0" err="1" smtClean="0"/>
              <a:t>Candid</a:t>
            </a:r>
            <a:r>
              <a:rPr lang="de-DE" dirty="0" smtClean="0"/>
              <a:t>) und Prag (H. von Aachen, J. </a:t>
            </a:r>
            <a:r>
              <a:rPr lang="de-DE" dirty="0" err="1" smtClean="0"/>
              <a:t>Heintz</a:t>
            </a:r>
            <a:r>
              <a:rPr lang="de-DE" dirty="0" smtClean="0"/>
              <a:t>, B. Spranger); auch die manieristische Bildhauerei wurde neben einigen eigenständigen Werken (J. Zürns, L. Münstermann) aus Italien und den Niederlanden geprägt; dieser manieristische Stil wirkt jedoch eher unruhig und gequält durch Ornamentfülle und höfische Esoterik.</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xit" presetSubtype="0" accel="100000" fill="hold" grpId="1" nodeType="clickEffect">
                                  <p:stCondLst>
                                    <p:cond delay="0"/>
                                  </p:stCondLst>
                                  <p:childTnLst>
                                    <p:anim calcmode="lin" valueType="num">
                                      <p:cBhvr>
                                        <p:cTn id="11" dur="500"/>
                                        <p:tgtEl>
                                          <p:spTgt spid="3">
                                            <p:txEl>
                                              <p:pRg st="0" end="0"/>
                                            </p:txEl>
                                          </p:spTgt>
                                        </p:tgtEl>
                                        <p:attrNameLst>
                                          <p:attrName>ppt_w</p:attrName>
                                        </p:attrNameLst>
                                      </p:cBhvr>
                                      <p:tavLst>
                                        <p:tav tm="0">
                                          <p:val>
                                            <p:strVal val="ppt_w"/>
                                          </p:val>
                                        </p:tav>
                                        <p:tav tm="100000">
                                          <p:val>
                                            <p:fltVal val="0"/>
                                          </p:val>
                                        </p:tav>
                                      </p:tavLst>
                                    </p:anim>
                                    <p:anim calcmode="lin" valueType="num">
                                      <p:cBhvr>
                                        <p:cTn id="12" dur="500"/>
                                        <p:tgtEl>
                                          <p:spTgt spid="3">
                                            <p:txEl>
                                              <p:pRg st="0" end="0"/>
                                            </p:txEl>
                                          </p:spTgt>
                                        </p:tgtEl>
                                        <p:attrNameLst>
                                          <p:attrName>ppt_h</p:attrName>
                                        </p:attrNameLst>
                                      </p:cBhvr>
                                      <p:tavLst>
                                        <p:tav tm="0">
                                          <p:val>
                                            <p:strVal val="ppt_h"/>
                                          </p:val>
                                        </p:tav>
                                        <p:tav tm="100000">
                                          <p:val>
                                            <p:fltVal val="0"/>
                                          </p:val>
                                        </p:tav>
                                      </p:tavLst>
                                    </p:anim>
                                    <p:anim calcmode="lin" valueType="num">
                                      <p:cBhvr>
                                        <p:cTn id="13" dur="500"/>
                                        <p:tgtEl>
                                          <p:spTgt spid="3">
                                            <p:txEl>
                                              <p:pRg st="0" end="0"/>
                                            </p:txEl>
                                          </p:spTgt>
                                        </p:tgtEl>
                                        <p:attrNameLst>
                                          <p:attrName>style.rotation</p:attrName>
                                        </p:attrNameLst>
                                      </p:cBhvr>
                                      <p:tavLst>
                                        <p:tav tm="0">
                                          <p:val>
                                            <p:fltVal val="0"/>
                                          </p:val>
                                        </p:tav>
                                        <p:tav tm="100000">
                                          <p:val>
                                            <p:fltVal val="360"/>
                                          </p:val>
                                        </p:tav>
                                      </p:tavLst>
                                    </p:anim>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428604"/>
            <a:ext cx="8072494" cy="1569660"/>
          </a:xfrm>
          <a:prstGeom prst="rect">
            <a:avLst/>
          </a:prstGeom>
          <a:noFill/>
        </p:spPr>
        <p:txBody>
          <a:bodyPr wrap="square" lIns="91440" tIns="45720" rIns="91440" bIns="45720">
            <a:spAutoFit/>
          </a:bodyPr>
          <a:lstStyle/>
          <a:p>
            <a:pPr algn="ctr"/>
            <a:r>
              <a:rPr lang="de-DE" sz="2400" b="1" dirty="0"/>
              <a:t>Renaissance in Deutschland</a:t>
            </a:r>
            <a:r>
              <a:rPr lang="de-DE" sz="2400" dirty="0"/>
              <a:t> kam - bedingt durch mangelnden Informationsfluss - fast ein Jahrhundert später zur Blüte. Sie erfasste alle bildnerischen Gattungen sowie die Architektur</a:t>
            </a:r>
            <a:r>
              <a:rPr lang="de-DE" sz="1400" dirty="0"/>
              <a:t>.</a:t>
            </a:r>
            <a:endParaRPr lang="ru-RU" sz="1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Рисунок 4" descr="Brown5.jpg"/>
          <p:cNvPicPr>
            <a:picLocks noChangeAspect="1"/>
          </p:cNvPicPr>
          <p:nvPr/>
        </p:nvPicPr>
        <p:blipFill>
          <a:blip r:embed="rId2"/>
          <a:stretch>
            <a:fillRect/>
          </a:stretch>
        </p:blipFill>
        <p:spPr>
          <a:xfrm>
            <a:off x="1714480" y="2285992"/>
            <a:ext cx="5501059" cy="3929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229600" cy="3929090"/>
          </a:xfrm>
        </p:spPr>
        <p:txBody>
          <a:bodyPr>
            <a:normAutofit fontScale="77500" lnSpcReduction="20000"/>
          </a:bodyPr>
          <a:lstStyle/>
          <a:p>
            <a:r>
              <a:rPr lang="en-US" dirty="0" smtClean="0"/>
              <a:t>Renaissance in Deutschland </a:t>
            </a:r>
            <a:r>
              <a:rPr lang="en-US" dirty="0" err="1" smtClean="0"/>
              <a:t>ist</a:t>
            </a:r>
            <a:r>
              <a:rPr lang="en-US" dirty="0" smtClean="0"/>
              <a:t> </a:t>
            </a:r>
            <a:r>
              <a:rPr lang="en-US" dirty="0" err="1" smtClean="0"/>
              <a:t>geistesgeschichtlich</a:t>
            </a:r>
            <a:r>
              <a:rPr lang="en-US" dirty="0" smtClean="0"/>
              <a:t> an </a:t>
            </a:r>
            <a:r>
              <a:rPr lang="en-US" dirty="0" err="1" smtClean="0"/>
              <a:t>einige</a:t>
            </a:r>
            <a:r>
              <a:rPr lang="en-US" dirty="0" smtClean="0"/>
              <a:t> </a:t>
            </a:r>
            <a:r>
              <a:rPr lang="en-US" dirty="0" err="1" smtClean="0"/>
              <a:t>große</a:t>
            </a:r>
            <a:r>
              <a:rPr lang="en-US" dirty="0" smtClean="0"/>
              <a:t> </a:t>
            </a:r>
            <a:r>
              <a:rPr lang="en-US" dirty="0" err="1" smtClean="0"/>
              <a:t>Namen</a:t>
            </a:r>
            <a:r>
              <a:rPr lang="en-US" dirty="0" smtClean="0"/>
              <a:t> und </a:t>
            </a:r>
            <a:r>
              <a:rPr lang="en-US" dirty="0" err="1" smtClean="0"/>
              <a:t>Prozesse</a:t>
            </a:r>
            <a:r>
              <a:rPr lang="en-US" dirty="0" smtClean="0"/>
              <a:t> </a:t>
            </a:r>
            <a:r>
              <a:rPr lang="en-US" dirty="0" err="1" smtClean="0"/>
              <a:t>gebunden</a:t>
            </a:r>
            <a:r>
              <a:rPr lang="en-US" dirty="0" smtClean="0"/>
              <a:t>:</a:t>
            </a:r>
          </a:p>
          <a:p>
            <a:endParaRPr lang="en-US" dirty="0" smtClean="0"/>
          </a:p>
          <a:p>
            <a:r>
              <a:rPr lang="en-US" dirty="0" smtClean="0"/>
              <a:t>ERASMUS VON ROTTERDAM (1469-1536), Humanist ,</a:t>
            </a:r>
          </a:p>
          <a:p>
            <a:r>
              <a:rPr lang="en-US" dirty="0" smtClean="0"/>
              <a:t>MARTIN LUTHER (1483-1546), </a:t>
            </a:r>
            <a:r>
              <a:rPr lang="en-US" dirty="0" err="1" smtClean="0"/>
              <a:t>Reformator</a:t>
            </a:r>
            <a:r>
              <a:rPr lang="en-US" dirty="0" smtClean="0"/>
              <a:t>, </a:t>
            </a:r>
          </a:p>
          <a:p>
            <a:r>
              <a:rPr lang="en-US" dirty="0" smtClean="0"/>
              <a:t>PHILIPP MELANCHTHON (1497-1560), </a:t>
            </a:r>
            <a:r>
              <a:rPr lang="en-US" dirty="0" err="1" smtClean="0"/>
              <a:t>Reformator</a:t>
            </a:r>
            <a:r>
              <a:rPr lang="en-US" dirty="0" smtClean="0"/>
              <a:t>, Humanist,</a:t>
            </a:r>
          </a:p>
          <a:p>
            <a:r>
              <a:rPr lang="en-US" dirty="0" smtClean="0"/>
              <a:t>JOHANNES REUCHLIN (1455-1522), Humanist, </a:t>
            </a:r>
          </a:p>
          <a:p>
            <a:r>
              <a:rPr lang="en-US" dirty="0" smtClean="0"/>
              <a:t>ULRICH VON HUTTEN (1488-1523), Humanist.</a:t>
            </a:r>
            <a:endParaRPr lang="ru-RU" dirty="0"/>
          </a:p>
        </p:txBody>
      </p:sp>
      <p:pic>
        <p:nvPicPr>
          <p:cNvPr id="4" name="Рисунок 3" descr="images.jpg"/>
          <p:cNvPicPr>
            <a:picLocks noChangeAspect="1"/>
          </p:cNvPicPr>
          <p:nvPr/>
        </p:nvPicPr>
        <p:blipFill>
          <a:blip r:embed="rId2"/>
          <a:stretch>
            <a:fillRect/>
          </a:stretch>
        </p:blipFill>
        <p:spPr>
          <a:xfrm>
            <a:off x="2643174" y="3429000"/>
            <a:ext cx="2319341" cy="31936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50" dur="5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9001156" cy="3214710"/>
          </a:xfrm>
        </p:spPr>
        <p:txBody>
          <a:bodyPr>
            <a:normAutofit fontScale="92500" lnSpcReduction="10000"/>
          </a:bodyPr>
          <a:lstStyle/>
          <a:p>
            <a:r>
              <a:rPr lang="de-DE" dirty="0" smtClean="0"/>
              <a:t>Sie ermöglichten erst eine Reform der katholischen Kirche, die sich jedoch rasch verselbstständigte und zur Reformation, zu einer neuen christlichen Kirchengemeinschaft führte: zum evangelischen bzw. protestantischen Glauben. Federführend war MARTIN LUTHER daran beteiligt. Er lehrte an der Universität Wittenberg. </a:t>
            </a:r>
            <a:endParaRPr lang="ru-RU" dirty="0"/>
          </a:p>
        </p:txBody>
      </p:sp>
      <p:pic>
        <p:nvPicPr>
          <p:cNvPr id="4" name="Рисунок 3" descr="Lucas_kranakh.jpg"/>
          <p:cNvPicPr>
            <a:picLocks noChangeAspect="1"/>
          </p:cNvPicPr>
          <p:nvPr/>
        </p:nvPicPr>
        <p:blipFill>
          <a:blip r:embed="rId2"/>
          <a:stretch>
            <a:fillRect/>
          </a:stretch>
        </p:blipFill>
        <p:spPr>
          <a:xfrm>
            <a:off x="4071934" y="3071810"/>
            <a:ext cx="2590792" cy="35689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0" fill="hold"/>
                                        <p:tgtEl>
                                          <p:spTgt spid="4"/>
                                        </p:tgtEl>
                                        <p:attrNameLst>
                                          <p:attrName>ppt_w</p:attrName>
                                        </p:attrNameLst>
                                      </p:cBhvr>
                                      <p:tavLst>
                                        <p:tav tm="0" fmla="#ppt_w*sin(2.5*pi*$)">
                                          <p:val>
                                            <p:fltVal val="0"/>
                                          </p:val>
                                        </p:tav>
                                        <p:tav tm="100000">
                                          <p:val>
                                            <p:fltVal val="1"/>
                                          </p:val>
                                        </p:tav>
                                      </p:tavLst>
                                    </p:anim>
                                    <p:anim calcmode="lin" valueType="num">
                                      <p:cBhvr>
                                        <p:cTn id="15"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715436" cy="6429420"/>
          </a:xfrm>
        </p:spPr>
        <p:txBody>
          <a:bodyPr>
            <a:normAutofit fontScale="85000" lnSpcReduction="20000"/>
          </a:bodyPr>
          <a:lstStyle/>
          <a:p>
            <a:r>
              <a:rPr lang="de-DE" dirty="0" smtClean="0"/>
              <a:t>In der bildenden Kunst und Architektur wirkten folgende Künstler in der Epoche der Renaissance in Deutschland:</a:t>
            </a:r>
          </a:p>
          <a:p>
            <a:r>
              <a:rPr lang="en-US" b="1" dirty="0" err="1" smtClean="0"/>
              <a:t>Malerei</a:t>
            </a:r>
            <a:endParaRPr lang="de-DE" dirty="0" smtClean="0"/>
          </a:p>
          <a:p>
            <a:r>
              <a:rPr lang="en-US" dirty="0" smtClean="0"/>
              <a:t>ALBRECHT DÜRER,</a:t>
            </a:r>
            <a:br>
              <a:rPr lang="en-US" dirty="0" smtClean="0"/>
            </a:br>
            <a:r>
              <a:rPr lang="en-US" dirty="0" smtClean="0"/>
              <a:t>ALBRECHT ALTDORFER,</a:t>
            </a:r>
            <a:br>
              <a:rPr lang="en-US" dirty="0" smtClean="0"/>
            </a:br>
            <a:r>
              <a:rPr lang="en-US" dirty="0" smtClean="0"/>
              <a:t>CHRISTOPH AMBERGER, </a:t>
            </a:r>
            <a:br>
              <a:rPr lang="en-US" dirty="0" smtClean="0"/>
            </a:br>
            <a:r>
              <a:rPr lang="en-US" dirty="0" smtClean="0"/>
              <a:t>HANS BALDUNG, gen. GRIEN,</a:t>
            </a:r>
            <a:br>
              <a:rPr lang="en-US" dirty="0" smtClean="0"/>
            </a:br>
            <a:r>
              <a:rPr lang="en-US" dirty="0" smtClean="0"/>
              <a:t>BARTHO-LOMÄUS BRUYN D. Ä.,</a:t>
            </a:r>
            <a:br>
              <a:rPr lang="en-US" dirty="0" smtClean="0"/>
            </a:br>
            <a:r>
              <a:rPr lang="en-US" dirty="0" smtClean="0"/>
              <a:t>HANS BURGK-MAIR D. Ä. ,</a:t>
            </a:r>
            <a:br>
              <a:rPr lang="en-US" dirty="0" smtClean="0"/>
            </a:br>
            <a:r>
              <a:rPr lang="en-US" dirty="0" smtClean="0"/>
              <a:t>LUCAS CRANACH D. Ä.,</a:t>
            </a:r>
            <a:br>
              <a:rPr lang="en-US" dirty="0" smtClean="0"/>
            </a:br>
            <a:r>
              <a:rPr lang="en-US" dirty="0" smtClean="0"/>
              <a:t>LUCAS CRANACH D. J.,</a:t>
            </a:r>
            <a:br>
              <a:rPr lang="en-US" dirty="0" smtClean="0"/>
            </a:br>
            <a:r>
              <a:rPr lang="en-US" dirty="0" smtClean="0"/>
              <a:t>MATHIAS GRÜNEWALD, </a:t>
            </a:r>
            <a:br>
              <a:rPr lang="en-US" dirty="0" smtClean="0"/>
            </a:br>
            <a:r>
              <a:rPr lang="en-US" dirty="0" smtClean="0"/>
              <a:t>HANS HOLBEIN D. J.,</a:t>
            </a:r>
            <a:br>
              <a:rPr lang="en-US" dirty="0" smtClean="0"/>
            </a:br>
            <a:r>
              <a:rPr lang="en-US" dirty="0" smtClean="0"/>
              <a:t>WOLF HUBER , </a:t>
            </a:r>
            <a:br>
              <a:rPr lang="en-US" dirty="0" smtClean="0"/>
            </a:br>
            <a:r>
              <a:rPr lang="en-US" dirty="0" smtClean="0"/>
              <a:t>HANS ROTTEN-HAMMER,</a:t>
            </a:r>
            <a:br>
              <a:rPr lang="en-US" dirty="0" smtClean="0"/>
            </a:br>
            <a:r>
              <a:rPr lang="en-US" dirty="0" smtClean="0"/>
              <a:t>MARTIN SCHAFFNER, </a:t>
            </a:r>
            <a:br>
              <a:rPr lang="en-US" dirty="0" smtClean="0"/>
            </a:br>
            <a:r>
              <a:rPr lang="en-US" dirty="0" smtClean="0"/>
              <a:t>BERNHARD STRIGEL,</a:t>
            </a:r>
            <a:endParaRPr lang="ru-RU" dirty="0"/>
          </a:p>
        </p:txBody>
      </p:sp>
      <p:pic>
        <p:nvPicPr>
          <p:cNvPr id="5" name="Рисунок 4" descr="cover_ka_duerer_0712131602_id_15784.jpg"/>
          <p:cNvPicPr>
            <a:picLocks noChangeAspect="1"/>
          </p:cNvPicPr>
          <p:nvPr/>
        </p:nvPicPr>
        <p:blipFill>
          <a:blip r:embed="rId2"/>
          <a:stretch>
            <a:fillRect/>
          </a:stretch>
        </p:blipFill>
        <p:spPr>
          <a:xfrm>
            <a:off x="3857620" y="285728"/>
            <a:ext cx="4898586" cy="6000768"/>
          </a:xfrm>
          <a:prstGeom prst="rect">
            <a:avLst/>
          </a:prstGeom>
        </p:spPr>
      </p:pic>
      <p:pic>
        <p:nvPicPr>
          <p:cNvPr id="6" name="Рисунок 5" descr="images.jpg"/>
          <p:cNvPicPr>
            <a:picLocks noChangeAspect="1"/>
          </p:cNvPicPr>
          <p:nvPr/>
        </p:nvPicPr>
        <p:blipFill>
          <a:blip r:embed="rId3"/>
          <a:stretch>
            <a:fillRect/>
          </a:stretch>
        </p:blipFill>
        <p:spPr>
          <a:xfrm>
            <a:off x="428596" y="500042"/>
            <a:ext cx="3643338" cy="57924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style.rotation</p:attrName>
                                        </p:attrNameLst>
                                      </p:cBhvr>
                                      <p:tavLst>
                                        <p:tav tm="0">
                                          <p:val>
                                            <p:fltVal val="720"/>
                                          </p:val>
                                        </p:tav>
                                        <p:tav tm="100000">
                                          <p:val>
                                            <p:fltVal val="0"/>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 calcmode="lin" valueType="num">
                                      <p:cBhvr>
                                        <p:cTn id="28"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 calcmode="lin" valueType="num">
                                      <p:cBhvr>
                                        <p:cTn id="35" dur="500" fill="hold"/>
                                        <p:tgtEl>
                                          <p:spTgt spid="5"/>
                                        </p:tgtEl>
                                        <p:attrNameLst>
                                          <p:attrName>style.rotation</p:attrName>
                                        </p:attrNameLst>
                                      </p:cBhvr>
                                      <p:tavLst>
                                        <p:tav tm="0">
                                          <p:val>
                                            <p:fltVal val="360"/>
                                          </p:val>
                                        </p:tav>
                                        <p:tav tm="100000">
                                          <p:val>
                                            <p:fltVal val="0"/>
                                          </p:val>
                                        </p:tav>
                                      </p:tavLst>
                                    </p:anim>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9001156" cy="3857652"/>
          </a:xfrm>
        </p:spPr>
        <p:txBody>
          <a:bodyPr>
            <a:normAutofit fontScale="77500" lnSpcReduction="20000"/>
          </a:bodyPr>
          <a:lstStyle/>
          <a:p>
            <a:r>
              <a:rPr lang="de-DE" dirty="0" smtClean="0"/>
              <a:t>Albrecht Dürer kam am 21. Mai 1471 in Nürnberg zur Welt. In dieser fränkischen Stadt ist er am 6. April 1528 auch gestorben. Schon als Junge arbeite und lernte Albrecht Dürer in der Werkstatt seines Vaters und erhielt dort zunächst eine Ausbildung zum Goldschmied.</a:t>
            </a:r>
          </a:p>
          <a:p>
            <a:r>
              <a:rPr lang="de-DE" dirty="0" smtClean="0"/>
              <a:t>Durch seine unglaubliche Begabung zum Zeichnen brachte er schon früh die Menschen zum Staunen. Sein Vater wollte Albrechts Talent weiter fördern und schickte ihn mit 17 Jahren zu Michael Wohlgemut in die Lehre. Wohlgemut war damals der berühmteste Künstler Nürnbergs, er sollte den jungen Albrecht zum Maler ausbilden.</a:t>
            </a:r>
            <a:endParaRPr lang="ru-RU" dirty="0"/>
          </a:p>
        </p:txBody>
      </p:sp>
      <p:pic>
        <p:nvPicPr>
          <p:cNvPr id="4" name="Рисунок 3" descr="220px-Albrecht_Dürer_103.jpg"/>
          <p:cNvPicPr>
            <a:picLocks noChangeAspect="1"/>
          </p:cNvPicPr>
          <p:nvPr/>
        </p:nvPicPr>
        <p:blipFill>
          <a:blip r:embed="rId2"/>
          <a:stretch>
            <a:fillRect/>
          </a:stretch>
        </p:blipFill>
        <p:spPr>
          <a:xfrm>
            <a:off x="571472" y="714356"/>
            <a:ext cx="3857652" cy="5367350"/>
          </a:xfrm>
          <a:prstGeom prst="rect">
            <a:avLst/>
          </a:prstGeom>
        </p:spPr>
      </p:pic>
      <p:pic>
        <p:nvPicPr>
          <p:cNvPr id="6" name="Рисунок 5" descr="duerer_selbstb (1).jpg"/>
          <p:cNvPicPr>
            <a:picLocks noChangeAspect="1"/>
          </p:cNvPicPr>
          <p:nvPr/>
        </p:nvPicPr>
        <p:blipFill>
          <a:blip r:embed="rId3"/>
          <a:stretch>
            <a:fillRect/>
          </a:stretch>
        </p:blipFill>
        <p:spPr>
          <a:xfrm>
            <a:off x="3643306" y="214290"/>
            <a:ext cx="4450488" cy="61265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85728"/>
            <a:ext cx="9144000" cy="3286148"/>
          </a:xfrm>
        </p:spPr>
        <p:txBody>
          <a:bodyPr>
            <a:normAutofit fontScale="92500" lnSpcReduction="10000"/>
          </a:bodyPr>
          <a:lstStyle/>
          <a:p>
            <a:r>
              <a:rPr lang="de-DE" dirty="0" smtClean="0"/>
              <a:t>Dürer war fasziniert von den italienischen Renaissance-Malern. Er wollte die Natur genauso detailgetreu abbilden wie seine Vorbilder aus Italien. Wenn du dir oben sein Selbstporträt ansiehst, dann erkennst du, dass Dürer jede einzelne Locke dargestellt hat. So genau zu malen und zu zeichnen hat vor ihm und auch nach ihm kein anderer Maler mehr geschafft.</a:t>
            </a:r>
            <a:endParaRPr lang="ru-RU" dirty="0"/>
          </a:p>
        </p:txBody>
      </p:sp>
      <p:pic>
        <p:nvPicPr>
          <p:cNvPr id="6" name="Рисунок 5" descr="duerer_selbstb (1).jpg"/>
          <p:cNvPicPr>
            <a:picLocks noChangeAspect="1"/>
          </p:cNvPicPr>
          <p:nvPr/>
        </p:nvPicPr>
        <p:blipFill>
          <a:blip r:embed="rId2"/>
          <a:stretch>
            <a:fillRect/>
          </a:stretch>
        </p:blipFill>
        <p:spPr>
          <a:xfrm>
            <a:off x="2357422" y="571480"/>
            <a:ext cx="4410996" cy="6072206"/>
          </a:xfrm>
          <a:prstGeom prst="rect">
            <a:avLst/>
          </a:prstGeom>
        </p:spPr>
      </p:pic>
      <p:pic>
        <p:nvPicPr>
          <p:cNvPr id="7" name="Рисунок 6" descr="adam.jpg"/>
          <p:cNvPicPr>
            <a:picLocks noChangeAspect="1"/>
          </p:cNvPicPr>
          <p:nvPr/>
        </p:nvPicPr>
        <p:blipFill>
          <a:blip r:embed="rId3"/>
          <a:stretch>
            <a:fillRect/>
          </a:stretch>
        </p:blipFill>
        <p:spPr>
          <a:xfrm>
            <a:off x="1071538" y="0"/>
            <a:ext cx="2543695" cy="6858000"/>
          </a:xfrm>
          <a:prstGeom prst="rect">
            <a:avLst/>
          </a:prstGeom>
        </p:spPr>
      </p:pic>
      <p:pic>
        <p:nvPicPr>
          <p:cNvPr id="8" name="Рисунок 7" descr="eva.jpg"/>
          <p:cNvPicPr>
            <a:picLocks noChangeAspect="1"/>
          </p:cNvPicPr>
          <p:nvPr/>
        </p:nvPicPr>
        <p:blipFill>
          <a:blip r:embed="rId4"/>
          <a:stretch>
            <a:fillRect/>
          </a:stretch>
        </p:blipFill>
        <p:spPr>
          <a:xfrm>
            <a:off x="5286380" y="0"/>
            <a:ext cx="2469883"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9"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0" fill="hold"/>
                                        <p:tgtEl>
                                          <p:spTgt spid="7"/>
                                        </p:tgtEl>
                                        <p:attrNameLst>
                                          <p:attrName>ppt_w</p:attrName>
                                        </p:attrNameLst>
                                      </p:cBhvr>
                                      <p:tavLst>
                                        <p:tav tm="0" fmla="#ppt_w*sin(2.5*pi*$)">
                                          <p:val>
                                            <p:fltVal val="0"/>
                                          </p:val>
                                        </p:tav>
                                        <p:tav tm="100000">
                                          <p:val>
                                            <p:fltVal val="1"/>
                                          </p:val>
                                        </p:tav>
                                      </p:tavLst>
                                    </p:anim>
                                    <p:anim calcmode="lin" valueType="num">
                                      <p:cBhvr>
                                        <p:cTn id="28"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amond(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500042"/>
            <a:ext cx="8229600" cy="4572000"/>
          </a:xfrm>
        </p:spPr>
        <p:txBody>
          <a:bodyPr>
            <a:normAutofit lnSpcReduction="10000"/>
          </a:bodyPr>
          <a:lstStyle/>
          <a:p>
            <a:r>
              <a:rPr lang="en-US" b="1" dirty="0" err="1" smtClean="0"/>
              <a:t>Grafik</a:t>
            </a:r>
            <a:endParaRPr lang="en-US" b="1" dirty="0" smtClean="0"/>
          </a:p>
          <a:p>
            <a:r>
              <a:rPr lang="en-US" dirty="0" smtClean="0"/>
              <a:t>ALBRECHT ALTDORFER,</a:t>
            </a:r>
            <a:br>
              <a:rPr lang="en-US" dirty="0" smtClean="0"/>
            </a:br>
            <a:r>
              <a:rPr lang="en-US" dirty="0" smtClean="0"/>
              <a:t>PETER FLÖTNER,</a:t>
            </a:r>
            <a:br>
              <a:rPr lang="en-US" dirty="0" smtClean="0"/>
            </a:br>
            <a:r>
              <a:rPr lang="en-US" dirty="0" smtClean="0"/>
              <a:t>ALBRECHT DÜRER,</a:t>
            </a:r>
            <a:br>
              <a:rPr lang="en-US" dirty="0" smtClean="0"/>
            </a:br>
            <a:r>
              <a:rPr lang="en-US" dirty="0" smtClean="0"/>
              <a:t>HANS BALDUNG, gen. GRIEN,</a:t>
            </a:r>
            <a:br>
              <a:rPr lang="en-US" dirty="0" smtClean="0"/>
            </a:br>
            <a:r>
              <a:rPr lang="en-US" dirty="0" smtClean="0"/>
              <a:t>HANS SEBALD BEHAM, </a:t>
            </a:r>
            <a:br>
              <a:rPr lang="en-US" dirty="0" smtClean="0"/>
            </a:br>
            <a:r>
              <a:rPr lang="en-US" dirty="0" smtClean="0"/>
              <a:t>HANS BURGKMAIR D. Ä., </a:t>
            </a:r>
            <a:br>
              <a:rPr lang="en-US" dirty="0" smtClean="0"/>
            </a:br>
            <a:r>
              <a:rPr lang="en-US" dirty="0" smtClean="0"/>
              <a:t>LUCAS CRANACH D. Ä., </a:t>
            </a:r>
            <a:br>
              <a:rPr lang="en-US" dirty="0" smtClean="0"/>
            </a:br>
            <a:r>
              <a:rPr lang="en-US" dirty="0" smtClean="0"/>
              <a:t>HANS WECHTLIN,</a:t>
            </a:r>
            <a:br>
              <a:rPr lang="en-US" dirty="0" smtClean="0"/>
            </a:br>
            <a:r>
              <a:rPr lang="en-US" dirty="0" smtClean="0"/>
              <a:t>HANS WEIDITZ,</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9001156" cy="3571900"/>
          </a:xfrm>
        </p:spPr>
        <p:txBody>
          <a:bodyPr>
            <a:normAutofit fontScale="92500" lnSpcReduction="20000"/>
          </a:bodyPr>
          <a:lstStyle/>
          <a:p>
            <a:r>
              <a:rPr lang="de-DE" dirty="0" smtClean="0"/>
              <a:t>Albrecht Altdorfer war ein deutscher Maler, Kupferstecher und Baumeister der Renaissance. Er gilt neben Wolf Huber als Hauptmeister der sogenannten Donauschule, einer Stilbewegung entlang der Donau in Bayern und Österreich. Die Künstler der Kunstrichtung sind auch als „wilde Maler von der Donau“ bekannt. Zusammen mit Albrecht Dürer wird er als Begründer der Nürnberger Kleinmeister gesehen.</a:t>
            </a:r>
            <a:endParaRPr lang="ru-RU" dirty="0"/>
          </a:p>
        </p:txBody>
      </p:sp>
      <p:pic>
        <p:nvPicPr>
          <p:cNvPr id="4" name="Рисунок 3" descr="Altdorfer.jpg"/>
          <p:cNvPicPr>
            <a:picLocks noChangeAspect="1"/>
          </p:cNvPicPr>
          <p:nvPr/>
        </p:nvPicPr>
        <p:blipFill>
          <a:blip r:embed="rId3"/>
          <a:stretch>
            <a:fillRect/>
          </a:stretch>
        </p:blipFill>
        <p:spPr>
          <a:xfrm>
            <a:off x="0" y="0"/>
            <a:ext cx="6081117" cy="6858000"/>
          </a:xfrm>
          <a:prstGeom prst="rect">
            <a:avLst/>
          </a:prstGeom>
        </p:spPr>
      </p:pic>
      <p:pic>
        <p:nvPicPr>
          <p:cNvPr id="5" name="Рисунок 4" descr="Albrecht_Altdorfer_032.jpg"/>
          <p:cNvPicPr>
            <a:picLocks noChangeAspect="1"/>
          </p:cNvPicPr>
          <p:nvPr/>
        </p:nvPicPr>
        <p:blipFill>
          <a:blip r:embed="rId4"/>
          <a:stretch>
            <a:fillRect/>
          </a:stretch>
        </p:blipFill>
        <p:spPr>
          <a:xfrm>
            <a:off x="1285852" y="0"/>
            <a:ext cx="4969779" cy="6858000"/>
          </a:xfrm>
          <a:prstGeom prst="rect">
            <a:avLst/>
          </a:prstGeom>
        </p:spPr>
      </p:pic>
      <p:pic>
        <p:nvPicPr>
          <p:cNvPr id="6" name="Рисунок 5" descr="Albrecht_Altdorfer_017.jpg"/>
          <p:cNvPicPr>
            <a:picLocks noChangeAspect="1"/>
          </p:cNvPicPr>
          <p:nvPr/>
        </p:nvPicPr>
        <p:blipFill>
          <a:blip r:embed="rId5"/>
          <a:stretch>
            <a:fillRect/>
          </a:stretch>
        </p:blipFill>
        <p:spPr>
          <a:xfrm>
            <a:off x="1000100" y="0"/>
            <a:ext cx="7927023"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style.rotation</p:attrName>
                                        </p:attrNameLst>
                                      </p:cBhvr>
                                      <p:tavLst>
                                        <p:tav tm="0">
                                          <p:val>
                                            <p:fltVal val="720"/>
                                          </p:val>
                                        </p:tav>
                                        <p:tav tm="100000">
                                          <p:val>
                                            <p:fltVal val="0"/>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4)">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120</TotalTime>
  <Words>493</Words>
  <Application>Microsoft Office PowerPoint</Application>
  <PresentationFormat>Экран (4:3)</PresentationFormat>
  <Paragraphs>28</Paragraphs>
  <Slides>15</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Яркая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13</cp:revision>
  <dcterms:created xsi:type="dcterms:W3CDTF">2014-01-29T19:40:38Z</dcterms:created>
  <dcterms:modified xsi:type="dcterms:W3CDTF">2014-01-29T21:43:19Z</dcterms:modified>
</cp:coreProperties>
</file>