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іма Карабка" initials="ДК" lastIdx="1" clrIdx="0">
    <p:extLst>
      <p:ext uri="{19B8F6BF-5375-455C-9EA6-DF929625EA0E}">
        <p15:presenceInfo xmlns:p15="http://schemas.microsoft.com/office/powerpoint/2012/main" userId="6dfa409ee68fe5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4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3024-12C4-44F3-B2CA-C0A24F7915A2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0CDD2-1FD4-448B-91FB-141A81F9E7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44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0CDD2-1FD4-448B-91FB-141A81F9E79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42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67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25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06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66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16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66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41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4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11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46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19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09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18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8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74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1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F1D42-D211-4DD2-B3A6-D19E869AE6FF}" type="datetimeFigureOut">
              <a:rPr lang="uk-UA" smtClean="0"/>
              <a:t>28.04.2014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2A62DB-05FC-4F8C-853C-52F99C05A6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98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8033" y="422031"/>
            <a:ext cx="9265504" cy="3147873"/>
          </a:xfrm>
        </p:spPr>
        <p:txBody>
          <a:bodyPr>
            <a:prstTxWarp prst="textPlain">
              <a:avLst>
                <a:gd name="adj" fmla="val 46331"/>
              </a:avLst>
            </a:prstTxWarp>
            <a:noAutofit/>
          </a:bodyPr>
          <a:lstStyle/>
          <a:p>
            <a:r>
              <a:rPr lang="uk-UA" b="1" i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Літературний процес другої половини ХХ – початку ХХІ ст.</a:t>
            </a:r>
            <a:endParaRPr lang="uk-UA" b="1" i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31" y="3726002"/>
            <a:ext cx="3161279" cy="27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682" y="299916"/>
            <a:ext cx="4431318" cy="353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281354" y="118209"/>
            <a:ext cx="7157432" cy="3902806"/>
          </a:xfrm>
          <a:prstGeom prst="foldedCorner">
            <a:avLst>
              <a:gd name="adj" fmla="val 1161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uk-UA" sz="2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Пом'якшення </a:t>
            </a:r>
            <a:r>
              <a:rPr lang="uk-U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клімату, бурхливий розвиток науки і техніки позначилися на всіх сферах життя і </a:t>
            </a:r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мистецтва.</a:t>
            </a:r>
          </a:p>
          <a:p>
            <a:endParaRPr lang="uk-UA" sz="2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Вихід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людини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космос, </a:t>
            </a: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змусило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замислитися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над долею </a:t>
            </a:r>
            <a:r>
              <a:rPr lang="ru-RU" sz="2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цивілізації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ru-RU" sz="2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Крах </a:t>
            </a:r>
            <a:r>
              <a:rPr lang="uk-UA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соціалістичної системи, що призвело до зміни географічних та економічних кордонів, пошуків нових засад співіснування різних </a:t>
            </a:r>
            <a:r>
              <a:rPr lang="uk-UA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держав.</a:t>
            </a:r>
            <a:endParaRPr lang="uk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6349366" y="3500164"/>
            <a:ext cx="1137136" cy="1041703"/>
          </a:xfrm>
          <a:prstGeom prst="stripedRightArrow">
            <a:avLst>
              <a:gd name="adj1" fmla="val 56753"/>
              <a:gd name="adj2" fmla="val 53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Волна 6"/>
          <p:cNvSpPr/>
          <p:nvPr/>
        </p:nvSpPr>
        <p:spPr>
          <a:xfrm>
            <a:off x="199292" y="4372707"/>
            <a:ext cx="11887200" cy="2485293"/>
          </a:xfrm>
          <a:prstGeom prst="wave">
            <a:avLst>
              <a:gd name="adj1" fmla="val 5673"/>
              <a:gd name="adj2" fmla="val -1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i="1" dirty="0"/>
              <a:t>Духовне піднесення заступив трагізм загрози </a:t>
            </a:r>
            <a:r>
              <a:rPr lang="uk-UA" sz="2400" b="1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екологічної кризи </a:t>
            </a:r>
            <a:r>
              <a:rPr lang="uk-UA" sz="2400" b="1" i="1" dirty="0"/>
              <a:t>та </a:t>
            </a:r>
            <a:r>
              <a:rPr lang="uk-UA" sz="2400" b="1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ядерної </a:t>
            </a:r>
            <a:r>
              <a:rPr lang="uk-UA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катастрофи</a:t>
            </a:r>
            <a:r>
              <a:rPr lang="uk-UA" sz="2400" b="1" i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i="1" dirty="0"/>
              <a:t>Ц</a:t>
            </a:r>
            <a:r>
              <a:rPr lang="uk-UA" sz="2400" b="1" i="1" dirty="0" smtClean="0"/>
              <a:t>ивілізація </a:t>
            </a:r>
            <a:r>
              <a:rPr lang="uk-UA" sz="2400" b="1" i="1" dirty="0"/>
              <a:t>почала </a:t>
            </a:r>
            <a:r>
              <a:rPr lang="uk-UA" sz="2400" b="1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поглинати особисті </a:t>
            </a:r>
            <a:r>
              <a:rPr lang="uk-UA" sz="24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інтереси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i="1" dirty="0" smtClean="0"/>
              <a:t>Негативний </a:t>
            </a:r>
            <a:r>
              <a:rPr lang="uk-UA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вплив </a:t>
            </a:r>
            <a:r>
              <a:rPr lang="uk-UA" sz="2400" b="1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моральний стан </a:t>
            </a:r>
            <a:r>
              <a:rPr lang="uk-UA" sz="2400" b="1" i="1" dirty="0" smtClean="0"/>
              <a:t>суспільства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uk-UA" sz="2400" b="1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неособлення та відчуженість </a:t>
            </a:r>
            <a:r>
              <a:rPr lang="uk-UA" sz="2400" b="1" i="1" dirty="0" smtClean="0"/>
              <a:t>людини</a:t>
            </a:r>
          </a:p>
        </p:txBody>
      </p:sp>
    </p:spTree>
    <p:extLst>
      <p:ext uri="{BB962C8B-B14F-4D97-AF65-F5344CB8AC3E}">
        <p14:creationId xmlns:p14="http://schemas.microsoft.com/office/powerpoint/2010/main" val="8548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3262" y="140676"/>
            <a:ext cx="620150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9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Герой літератури постмодернізму - людина, що загубилась у повсякденному бутті, втратила зв'язок із Всесвітом, гостро переживає власну відчуженість і втрату духовних орієнтирів. Вона не відає, куди йти, у що вірити, навіть про що думати й що відчувати, оскільки її думки й почуття здеформовані під впливом трагічної дійсності.</a:t>
            </a:r>
            <a:endParaRPr lang="uk-UA" sz="29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6" y="140676"/>
            <a:ext cx="5126115" cy="331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9" y="3575540"/>
            <a:ext cx="4765185" cy="317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186" y="-105508"/>
            <a:ext cx="9710980" cy="128089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Наукова фантастика</a:t>
            </a:r>
            <a:endParaRPr lang="uk-UA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353" y="4502600"/>
            <a:ext cx="111486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Письменники-фантасти намагаються усвідомити загальні тенденції розвитку цивілізації, показати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вплив наукових досягнень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життя людини, попередити про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небезпечність перетворення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особистості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"гвинтик"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державної машини, про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відповідальність людства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долю Всесвіту.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2" y="1304236"/>
            <a:ext cx="4815822" cy="319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6" y="852013"/>
            <a:ext cx="2508739" cy="378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8" b="2564"/>
          <a:stretch/>
        </p:blipFill>
        <p:spPr>
          <a:xfrm>
            <a:off x="8687367" y="969447"/>
            <a:ext cx="3321336" cy="354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29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05" y="89305"/>
            <a:ext cx="3332286" cy="358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11016" y="4137147"/>
            <a:ext cx="8206153" cy="2603622"/>
          </a:xfrm>
          <a:prstGeom prst="horizontalScroll">
            <a:avLst>
              <a:gd name="adj" fmla="val 91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000" b="1" dirty="0">
                <a:ln/>
                <a:solidFill>
                  <a:schemeClr val="accent3"/>
                </a:solidFill>
              </a:rPr>
              <a:t>Інтелектуалізація літератури другої половини XX ст. виявляється в посиленні уваги до складних </a:t>
            </a:r>
            <a:r>
              <a:rPr lang="uk-UA" sz="2000" b="1" dirty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філософських проблем</a:t>
            </a:r>
            <a:r>
              <a:rPr lang="uk-UA" sz="2000" b="1" dirty="0">
                <a:ln/>
                <a:solidFill>
                  <a:schemeClr val="accent3"/>
                </a:solidFill>
              </a:rPr>
              <a:t> (людина і світ, природа і цивілізація, техніка і культура, прогрес і мораль тощо), а також у схильності персонажів, оповідача, ліричного героя до </a:t>
            </a:r>
            <a:r>
              <a:rPr lang="uk-UA" sz="2000" b="1" dirty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розумових рефлексій</a:t>
            </a:r>
            <a:r>
              <a:rPr lang="uk-UA" sz="2000" b="1" dirty="0">
                <a:ln/>
                <a:solidFill>
                  <a:schemeClr val="accent3"/>
                </a:solidFill>
              </a:rPr>
              <a:t>, </a:t>
            </a:r>
            <a:r>
              <a:rPr lang="uk-UA" sz="2000" b="1" dirty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самоаналізу</a:t>
            </a:r>
            <a:r>
              <a:rPr lang="uk-UA" sz="2000" b="1" dirty="0">
                <a:ln/>
                <a:solidFill>
                  <a:schemeClr val="accent3"/>
                </a:solidFill>
              </a:rPr>
              <a:t>, у </a:t>
            </a:r>
            <a:r>
              <a:rPr lang="uk-UA" sz="2000" b="1" dirty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розбитті драматизму </a:t>
            </a:r>
            <a:r>
              <a:rPr lang="uk-UA" sz="2000" b="1" dirty="0">
                <a:ln/>
                <a:solidFill>
                  <a:schemeClr val="accent3"/>
                </a:solidFill>
              </a:rPr>
              <a:t>процесу мислення, у тяжінні до певних </a:t>
            </a:r>
            <a:r>
              <a:rPr lang="uk-UA" sz="2000" b="1" dirty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розумових абстракцій</a:t>
            </a:r>
            <a:r>
              <a:rPr lang="uk-UA" sz="2000" b="1" dirty="0">
                <a:ln/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8" y="89305"/>
            <a:ext cx="5056505" cy="421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97" y="3869625"/>
            <a:ext cx="3450004" cy="287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174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8001" y="170544"/>
            <a:ext cx="8911687" cy="128089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"НОВИЙ РОМАН" </a:t>
            </a:r>
            <a:endParaRPr lang="uk-UA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415" y="2025908"/>
            <a:ext cx="118285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 другій половині </a:t>
            </a:r>
            <a:r>
              <a:rPr lang="de-DE" sz="2800" dirty="0" smtClean="0"/>
              <a:t>XX </a:t>
            </a:r>
            <a:r>
              <a:rPr lang="uk-UA" sz="2800" dirty="0" smtClean="0"/>
              <a:t>ст. розвивається "новий роман" ("антироман"). Антироман - жанровий різновид французького модерного роману 1940-1970-х </a:t>
            </a:r>
            <a:r>
              <a:rPr lang="de-DE" sz="2800" dirty="0" smtClean="0"/>
              <a:t>pp.</a:t>
            </a:r>
          </a:p>
          <a:p>
            <a:r>
              <a:rPr lang="uk-UA" sz="2800" dirty="0" smtClean="0"/>
              <a:t>Представники цього жанру відтворювали </a:t>
            </a:r>
            <a:r>
              <a:rPr lang="uk-UA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розірвану свідомість </a:t>
            </a:r>
            <a:r>
              <a:rPr lang="uk-UA" sz="2800" dirty="0" smtClean="0"/>
              <a:t>особи, </a:t>
            </a:r>
            <a:r>
              <a:rPr lang="uk-UA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стан</a:t>
            </a:r>
            <a:r>
              <a:rPr lang="uk-UA" sz="2800" dirty="0" smtClean="0"/>
              <a:t> її </a:t>
            </a:r>
            <a:r>
              <a:rPr lang="uk-UA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почуттів та вражень</a:t>
            </a:r>
            <a:r>
              <a:rPr lang="uk-UA" sz="2800" dirty="0" smtClean="0"/>
              <a:t>. В антиромані </a:t>
            </a:r>
            <a:r>
              <a:rPr lang="uk-UA" sz="2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НЕМА</a:t>
            </a:r>
            <a:r>
              <a:rPr lang="uk-UA" sz="2800" dirty="0" smtClean="0"/>
              <a:t> "відображеної дійсності", комфорту, сюжетних колізій, зав'язки чи розв'язки, нема героя; його вмотивованих вчинків, емоцій. В естетиці антироману важливе місце посідають прийоми </a:t>
            </a:r>
            <a:r>
              <a:rPr lang="uk-UA" sz="2800" dirty="0" err="1" smtClean="0"/>
              <a:t>безгеройної</a:t>
            </a:r>
            <a:r>
              <a:rPr lang="uk-UA" sz="2800" dirty="0" smtClean="0"/>
              <a:t> та безфабульної розповіді. Кожний із письменників використовує свою манеру письма, вдаючись то до зображення містичної </a:t>
            </a:r>
            <a:r>
              <a:rPr lang="uk-U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влади речей над людьми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419">
            <a:off x="691739" y="195176"/>
            <a:ext cx="2439960" cy="174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68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6986" y="202079"/>
            <a:ext cx="9124826" cy="128089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"ТЕАТР АБСУРДУ"</a:t>
            </a:r>
            <a:endParaRPr lang="uk-UA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3" y="4920083"/>
            <a:ext cx="2348567" cy="1733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454">
            <a:off x="9267014" y="1482968"/>
            <a:ext cx="2737535" cy="19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90800" y="3236916"/>
            <a:ext cx="8473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Він об'єднав драматургів за певними типологічними ознаками, а саме: </a:t>
            </a:r>
            <a:r>
              <a:rPr lang="uk-UA" sz="2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відсутність місця й часу дії</a:t>
            </a:r>
            <a:r>
              <a:rPr lang="uk-UA" sz="2800" dirty="0" smtClean="0"/>
              <a:t>, </a:t>
            </a:r>
            <a:r>
              <a:rPr lang="uk-UA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руйнування сюжету і композиції</a:t>
            </a:r>
            <a:r>
              <a:rPr lang="uk-UA" sz="2800" dirty="0" smtClean="0"/>
              <a:t>, і</a:t>
            </a:r>
            <a:r>
              <a:rPr lang="uk-UA" sz="2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рраціоналізм</a:t>
            </a:r>
            <a:r>
              <a:rPr lang="uk-UA" sz="2800" dirty="0" smtClean="0"/>
              <a:t>, </a:t>
            </a:r>
            <a:r>
              <a:rPr lang="uk-UA" sz="2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сплав трагічного і комічного</a:t>
            </a:r>
            <a:r>
              <a:rPr lang="uk-UA" sz="2800" dirty="0" smtClean="0"/>
              <a:t>. У драмі "театру абсурду" нічого не відбувається, а те, що діється, - </a:t>
            </a:r>
            <a:r>
              <a:rPr lang="uk-UA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абсурдне й незрозуміле</a:t>
            </a:r>
            <a:r>
              <a:rPr lang="uk-UA" sz="2800" dirty="0" smtClean="0"/>
              <a:t>, - чиниться невідомо чому й задля чого.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233" y="1482969"/>
            <a:ext cx="8607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Значним</a:t>
            </a:r>
            <a:r>
              <a:rPr lang="ru-RU" sz="3200" dirty="0" smtClean="0"/>
              <a:t> </a:t>
            </a:r>
            <a:r>
              <a:rPr lang="ru-RU" sz="3200" dirty="0" err="1" smtClean="0"/>
              <a:t>явищем</a:t>
            </a:r>
            <a:r>
              <a:rPr lang="ru-RU" sz="3200" dirty="0" smtClean="0"/>
              <a:t> театрального авангарду </a:t>
            </a:r>
            <a:r>
              <a:rPr lang="ru-RU" sz="3200" dirty="0" err="1" smtClean="0"/>
              <a:t>другої</a:t>
            </a:r>
            <a:r>
              <a:rPr lang="ru-RU" sz="3200" dirty="0" smtClean="0"/>
              <a:t> </a:t>
            </a:r>
            <a:r>
              <a:rPr lang="ru-RU" sz="3200" dirty="0" err="1" smtClean="0"/>
              <a:t>половини</a:t>
            </a:r>
            <a:r>
              <a:rPr lang="ru-RU" sz="3200" dirty="0" smtClean="0"/>
              <a:t> XX ст. став так званий "театр абсурду".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54058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493" y="0"/>
            <a:ext cx="10011508" cy="128089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"Магічний реалізм"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629508" y="1711569"/>
            <a:ext cx="9690678" cy="4299295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"</a:t>
            </a:r>
            <a:r>
              <a:rPr lang="ru-RU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Магічний</a:t>
            </a:r>
            <a:r>
              <a:rPr lang="ru-RU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реалізм</a:t>
            </a:r>
            <a:r>
              <a:rPr lang="ru-RU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" </a:t>
            </a:r>
            <a:r>
              <a:rPr lang="ru-RU" sz="3600" b="1" dirty="0"/>
              <a:t>- </a:t>
            </a:r>
            <a:r>
              <a:rPr lang="ru-RU" sz="3600" b="1" dirty="0" err="1"/>
              <a:t>напрям</a:t>
            </a:r>
            <a:r>
              <a:rPr lang="ru-RU" sz="3600" b="1" dirty="0"/>
              <a:t>, у </a:t>
            </a:r>
            <a:r>
              <a:rPr lang="ru-RU" sz="3600" b="1" dirty="0" err="1"/>
              <a:t>якому</a:t>
            </a:r>
            <a:r>
              <a:rPr lang="ru-RU" sz="3600" b="1" dirty="0"/>
              <a:t> </a:t>
            </a:r>
            <a:r>
              <a:rPr lang="ru-RU" sz="3600" b="1" dirty="0" err="1"/>
              <a:t>органічно</a:t>
            </a:r>
            <a:r>
              <a:rPr lang="ru-RU" sz="3600" b="1" dirty="0"/>
              <a:t> </a:t>
            </a:r>
            <a:r>
              <a:rPr lang="ru-RU" sz="3600" b="1" dirty="0" err="1"/>
              <a:t>поєднуються</a:t>
            </a:r>
            <a:r>
              <a:rPr lang="ru-RU" sz="3600" b="1" dirty="0"/>
              <a:t> </a:t>
            </a:r>
            <a:r>
              <a:rPr lang="ru-RU" sz="3600" b="1" dirty="0" err="1"/>
              <a:t>елементи</a:t>
            </a:r>
            <a:r>
              <a:rPr lang="ru-RU" sz="3600" b="1" dirty="0"/>
              <a:t> </a:t>
            </a:r>
            <a:r>
              <a:rPr lang="ru-RU" sz="36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дійсного</a:t>
            </a:r>
            <a:r>
              <a:rPr lang="ru-RU" sz="36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36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уявного</a:t>
            </a:r>
            <a:r>
              <a:rPr lang="ru-RU" sz="3600" b="1" dirty="0"/>
              <a:t>, </a:t>
            </a:r>
            <a:r>
              <a:rPr lang="ru-RU" sz="3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реального і фантастичного</a:t>
            </a:r>
            <a:r>
              <a:rPr lang="ru-RU" sz="3600" b="1" dirty="0"/>
              <a:t>, </a:t>
            </a:r>
            <a:r>
              <a:rPr lang="ru-RU" sz="36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побутового</a:t>
            </a:r>
            <a:r>
              <a:rPr lang="ru-RU" sz="36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36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міфологічного</a:t>
            </a:r>
            <a:r>
              <a:rPr lang="ru-RU" sz="3600" b="1" dirty="0"/>
              <a:t>, </a:t>
            </a:r>
            <a:r>
              <a:rPr lang="ru-RU" sz="36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ймовірного</a:t>
            </a:r>
            <a:r>
              <a:rPr lang="ru-RU" sz="3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36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таємничого</a:t>
            </a:r>
            <a:r>
              <a:rPr lang="ru-RU" sz="3600" b="1" dirty="0"/>
              <a:t>, </a:t>
            </a:r>
            <a:r>
              <a:rPr lang="ru-RU" sz="36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повсякденного</a:t>
            </a:r>
            <a:r>
              <a:rPr lang="ru-RU" sz="36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буття</a:t>
            </a:r>
            <a:r>
              <a:rPr lang="ru-RU" sz="36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3600" b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вічності</a:t>
            </a:r>
            <a:r>
              <a:rPr lang="ru-RU" sz="3600" b="1" dirty="0"/>
              <a:t>.</a:t>
            </a:r>
            <a:endParaRPr lang="uk-UA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72" y="1060866"/>
            <a:ext cx="8616461" cy="560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2" y="1157085"/>
            <a:ext cx="10666533" cy="543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" y="952498"/>
            <a:ext cx="11101754" cy="553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40" y="430171"/>
            <a:ext cx="9626112" cy="579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429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986" y="0"/>
            <a:ext cx="10117014" cy="1280890"/>
          </a:xfrm>
        </p:spPr>
        <p:txBody>
          <a:bodyPr>
            <a:noAutofit/>
          </a:bodyPr>
          <a:lstStyle/>
          <a:p>
            <a:r>
              <a:rPr lang="ru-RU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Основні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тенденції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сучасного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літературного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процесу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uk-UA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63895"/>
            <a:ext cx="11523785" cy="145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Перехід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заідеологізованих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схем «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соціалістичного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реалізму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до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пошуку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естетичних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моделювання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зображення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дійсності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22124"/>
            <a:ext cx="10527323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Гостра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постановка проблем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вибору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повноцінного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існування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нації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свободи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19329"/>
            <a:ext cx="1067972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Піднесення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ролі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народного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в </a:t>
            </a:r>
            <a:r>
              <a:rPr lang="ru-RU" sz="28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нації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155511"/>
            <a:ext cx="10316308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поза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політикою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591693"/>
            <a:ext cx="9988061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форм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художнього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мислення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 й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творчості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488899"/>
            <a:ext cx="10070123" cy="145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Повернення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заборонених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тоталітарним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режимом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літературно-мистецьких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надбань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минулих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епох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нового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погляду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528</Words>
  <Application>Microsoft Office PowerPoint</Application>
  <PresentationFormat>Широкоэкранный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Літературний процес другої половини ХХ – початку ХХІ ст.</vt:lpstr>
      <vt:lpstr>Презентация PowerPoint</vt:lpstr>
      <vt:lpstr>Презентация PowerPoint</vt:lpstr>
      <vt:lpstr>Наукова фантастика</vt:lpstr>
      <vt:lpstr>Презентация PowerPoint</vt:lpstr>
      <vt:lpstr>"НОВИЙ РОМАН" </vt:lpstr>
      <vt:lpstr>"ТЕАТР АБСУРДУ"</vt:lpstr>
      <vt:lpstr>"Магічний реалізм" </vt:lpstr>
      <vt:lpstr>Основні тенденції сучасного літературного процесу: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Літературний процес другої половини ХХ – початку ХХІ ст.</dc:title>
  <dc:creator>Діма Карабка</dc:creator>
  <cp:lastModifiedBy>Діма Карабка</cp:lastModifiedBy>
  <cp:revision>9</cp:revision>
  <dcterms:created xsi:type="dcterms:W3CDTF">2014-04-23T20:05:40Z</dcterms:created>
  <dcterms:modified xsi:type="dcterms:W3CDTF">2014-04-28T20:25:28Z</dcterms:modified>
</cp:coreProperties>
</file>