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99"/>
    <a:srgbClr val="FEE7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57222" y="357166"/>
            <a:ext cx="6443650" cy="1143000"/>
          </a:xfrm>
        </p:spPr>
        <p:txBody>
          <a:bodyPr>
            <a:noAutofit/>
          </a:bodyPr>
          <a:lstStyle/>
          <a:p>
            <a:r>
              <a:rPr lang="uk-UA" sz="8800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Ду</a:t>
            </a:r>
            <a:r>
              <a:rPr lang="uk-UA" sz="8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uk-UA" sz="8800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Фу</a:t>
            </a:r>
            <a:endParaRPr lang="ru-RU" sz="8800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2766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357694"/>
            <a:ext cx="9001156" cy="1143000"/>
          </a:xfrm>
        </p:spPr>
        <p:txBody>
          <a:bodyPr>
            <a:noAutofit/>
          </a:bodyPr>
          <a:lstStyle/>
          <a:p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Ду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народився в 712 році у провінції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Хенань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Онук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поета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Шень-яня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Фу походив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стародавнього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роду.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Народився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збіднілій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той час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сім'ї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провінційного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урядовця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невисокого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рангу.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4881580" cy="325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3000372"/>
            <a:ext cx="3800444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Monotype Corsiva" pitchFamily="66" charset="0"/>
              </a:rPr>
              <a:t>Свій</a:t>
            </a:r>
            <a:r>
              <a:rPr lang="ru-RU" sz="2800" b="1" dirty="0" smtClean="0">
                <a:latin typeface="Monotype Corsiva" pitchFamily="66" charset="0"/>
              </a:rPr>
              <a:t> перший </a:t>
            </a:r>
            <a:r>
              <a:rPr lang="ru-RU" sz="2800" b="1" dirty="0" err="1" smtClean="0">
                <a:latin typeface="Monotype Corsiva" pitchFamily="66" charset="0"/>
              </a:rPr>
              <a:t>вірш</a:t>
            </a:r>
            <a:r>
              <a:rPr lang="ru-RU" sz="2800" b="1" dirty="0" smtClean="0">
                <a:latin typeface="Monotype Corsiva" pitchFamily="66" charset="0"/>
              </a:rPr>
              <a:t> написав у 7 </a:t>
            </a:r>
            <a:r>
              <a:rPr lang="ru-RU" sz="2800" b="1" dirty="0" err="1" smtClean="0">
                <a:latin typeface="Monotype Corsiva" pitchFamily="66" charset="0"/>
              </a:rPr>
              <a:t>років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його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високо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оцінили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знавці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поезії</a:t>
            </a:r>
            <a:r>
              <a:rPr lang="ru-RU" sz="2800" b="1" dirty="0" smtClean="0">
                <a:latin typeface="Monotype Corsiva" pitchFamily="66" charset="0"/>
              </a:rPr>
              <a:t>. </a:t>
            </a:r>
            <a:r>
              <a:rPr lang="ru-RU" sz="2800" b="1" dirty="0" err="1" smtClean="0">
                <a:latin typeface="Monotype Corsiva" pitchFamily="66" charset="0"/>
              </a:rPr>
              <a:t>Намагався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скласти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державні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іспити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щоб</a:t>
            </a:r>
            <a:r>
              <a:rPr lang="ru-RU" sz="2800" b="1" dirty="0" smtClean="0">
                <a:latin typeface="Monotype Corsiva" pitchFamily="66" charset="0"/>
              </a:rPr>
              <a:t> за </a:t>
            </a:r>
            <a:r>
              <a:rPr lang="ru-RU" sz="2800" b="1" dirty="0" err="1" smtClean="0">
                <a:latin typeface="Monotype Corsiva" pitchFamily="66" charset="0"/>
              </a:rPr>
              <a:t>сімейною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традицією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отримати</a:t>
            </a:r>
            <a:r>
              <a:rPr lang="ru-RU" sz="2800" b="1" dirty="0" smtClean="0">
                <a:latin typeface="Monotype Corsiva" pitchFamily="66" charset="0"/>
              </a:rPr>
              <a:t> посаду державного </a:t>
            </a:r>
            <a:r>
              <a:rPr lang="ru-RU" sz="2800" b="1" dirty="0" err="1" smtClean="0">
                <a:latin typeface="Monotype Corsiva" pitchFamily="66" charset="0"/>
              </a:rPr>
              <a:t>службовця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але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службовцем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він</a:t>
            </a:r>
            <a:r>
              <a:rPr lang="ru-RU" sz="2800" b="1" dirty="0" smtClean="0">
                <a:latin typeface="Monotype Corsiva" pitchFamily="66" charset="0"/>
              </a:rPr>
              <a:t> не став. У 20-35 </a:t>
            </a:r>
            <a:r>
              <a:rPr lang="ru-RU" sz="2800" b="1" dirty="0" err="1" smtClean="0">
                <a:latin typeface="Monotype Corsiva" pitchFamily="66" charset="0"/>
              </a:rPr>
              <a:t>років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багато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подорожував</a:t>
            </a:r>
            <a:r>
              <a:rPr lang="ru-RU" sz="2800" b="1" dirty="0" smtClean="0">
                <a:latin typeface="Monotype Corsiva" pitchFamily="66" charset="0"/>
              </a:rPr>
              <a:t> по </a:t>
            </a:r>
            <a:r>
              <a:rPr lang="ru-RU" sz="2800" b="1" dirty="0" err="1" smtClean="0">
                <a:latin typeface="Monotype Corsiva" pitchFamily="66" charset="0"/>
              </a:rPr>
              <a:t>різних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місцях</a:t>
            </a:r>
            <a:r>
              <a:rPr lang="ru-RU" sz="2800" b="1" dirty="0" smtClean="0">
                <a:latin typeface="Monotype Corsiva" pitchFamily="66" charset="0"/>
              </a:rPr>
              <a:t> Китаю, </a:t>
            </a:r>
            <a:r>
              <a:rPr lang="ru-RU" sz="2800" b="1" dirty="0" err="1" smtClean="0">
                <a:latin typeface="Monotype Corsiva" pitchFamily="66" charset="0"/>
              </a:rPr>
              <a:t>вів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розгульне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життя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2143140" cy="2906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357562"/>
            <a:ext cx="2428892" cy="3229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929066"/>
            <a:ext cx="8229600" cy="1143000"/>
          </a:xfrm>
        </p:spPr>
        <p:txBody>
          <a:bodyPr numCol="2">
            <a:noAutofit/>
          </a:bodyPr>
          <a:lstStyle/>
          <a:p>
            <a:r>
              <a:rPr lang="ru-RU" sz="2400" b="1" i="1" dirty="0" smtClean="0"/>
              <a:t>У 755 </a:t>
            </a:r>
            <a:r>
              <a:rPr lang="ru-RU" sz="2400" b="1" i="1" dirty="0" err="1" smtClean="0"/>
              <a:t>році</a:t>
            </a:r>
            <a:r>
              <a:rPr lang="ru-RU" sz="2400" b="1" i="1" dirty="0" smtClean="0"/>
              <a:t> 43-річний </a:t>
            </a:r>
            <a:r>
              <a:rPr lang="ru-RU" sz="2400" b="1" i="1" dirty="0" err="1" smtClean="0"/>
              <a:t>Ду</a:t>
            </a:r>
            <a:r>
              <a:rPr lang="ru-RU" sz="2400" b="1" i="1" dirty="0" smtClean="0"/>
              <a:t> Фу </a:t>
            </a:r>
            <a:r>
              <a:rPr lang="ru-RU" sz="2400" b="1" i="1" dirty="0" err="1" smtClean="0"/>
              <a:t>нарешті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отримав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державну</a:t>
            </a:r>
            <a:r>
              <a:rPr lang="ru-RU" sz="2400" b="1" i="1" dirty="0" smtClean="0"/>
              <a:t> посаду. </a:t>
            </a:r>
            <a:r>
              <a:rPr lang="ru-RU" sz="2400" b="1" i="1" dirty="0" err="1" smtClean="0"/>
              <a:t>Однак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місяць</a:t>
            </a:r>
            <a:r>
              <a:rPr lang="ru-RU" sz="2400" b="1" i="1" dirty="0" smtClean="0"/>
              <a:t> потому </a:t>
            </a:r>
            <a:r>
              <a:rPr lang="ru-RU" sz="2400" b="1" i="1" dirty="0" err="1" smtClean="0"/>
              <a:t>після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призначення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відбулось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повстання</a:t>
            </a:r>
            <a:r>
              <a:rPr lang="ru-RU" sz="2400" b="1" i="1" dirty="0" smtClean="0"/>
              <a:t> Ань </a:t>
            </a:r>
            <a:r>
              <a:rPr lang="ru-RU" sz="2400" b="1" i="1" dirty="0" err="1" smtClean="0"/>
              <a:t>Лушаня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Ду</a:t>
            </a:r>
            <a:r>
              <a:rPr lang="ru-RU" sz="2400" b="1" i="1" dirty="0" smtClean="0"/>
              <a:t> Фу </a:t>
            </a:r>
            <a:r>
              <a:rPr lang="ru-RU" sz="2400" b="1" i="1" dirty="0" err="1" smtClean="0"/>
              <a:t>втік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столиці</a:t>
            </a:r>
            <a:r>
              <a:rPr lang="ru-RU" sz="2400" b="1" i="1" dirty="0" smtClean="0"/>
              <a:t>, родина ж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залишилась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Чанъані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він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протягом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довгого</a:t>
            </a:r>
            <a:r>
              <a:rPr lang="ru-RU" sz="2400" b="1" i="1" dirty="0" smtClean="0"/>
              <a:t> часу не </a:t>
            </a:r>
            <a:r>
              <a:rPr lang="ru-RU" sz="2400" b="1" i="1" dirty="0" err="1" smtClean="0"/>
              <a:t>отримував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них </a:t>
            </a:r>
            <a:r>
              <a:rPr lang="ru-RU" sz="2400" b="1" i="1" dirty="0" err="1" smtClean="0"/>
              <a:t>ніяких</a:t>
            </a:r>
            <a:r>
              <a:rPr lang="ru-RU" sz="2400" b="1" i="1" dirty="0" smtClean="0"/>
              <a:t> новин.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err="1" smtClean="0"/>
              <a:t>Саме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в </a:t>
            </a:r>
            <a:r>
              <a:rPr lang="ru-RU" sz="2400" b="1" i="1" dirty="0" err="1" smtClean="0"/>
              <a:t>цей</a:t>
            </a:r>
            <a:r>
              <a:rPr lang="ru-RU" sz="2400" b="1" i="1" dirty="0" smtClean="0"/>
              <a:t> час </a:t>
            </a:r>
            <a:r>
              <a:rPr lang="ru-RU" sz="2400" b="1" i="1" dirty="0" err="1" smtClean="0"/>
              <a:t>Ду</a:t>
            </a:r>
            <a:r>
              <a:rPr lang="ru-RU" sz="2400" b="1" i="1" dirty="0" smtClean="0"/>
              <a:t> Фу написав </a:t>
            </a:r>
            <a:r>
              <a:rPr lang="ru-RU" sz="2400" b="1" i="1" dirty="0" err="1" smtClean="0"/>
              <a:t>багато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своїх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невмирущих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віршів</a:t>
            </a:r>
            <a:r>
              <a:rPr lang="ru-RU" sz="2400" b="1" i="1" dirty="0" smtClean="0"/>
              <a:t>, «</a:t>
            </a:r>
            <a:r>
              <a:rPr lang="ru-RU" sz="2400" b="1" i="1" dirty="0" err="1" smtClean="0"/>
              <a:t>Урядовець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Шихао</a:t>
            </a:r>
            <a:r>
              <a:rPr lang="ru-RU" sz="2400" b="1" i="1" dirty="0" smtClean="0"/>
              <a:t>», «</a:t>
            </a:r>
            <a:r>
              <a:rPr lang="ru-RU" sz="2400" b="1" i="1" dirty="0" err="1" smtClean="0"/>
              <a:t>Урядовець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Сіньані</a:t>
            </a:r>
            <a:r>
              <a:rPr lang="ru-RU" sz="2400" b="1" i="1" dirty="0" smtClean="0"/>
              <a:t>», «</a:t>
            </a:r>
            <a:r>
              <a:rPr lang="ru-RU" sz="2400" b="1" i="1" dirty="0" err="1" smtClean="0"/>
              <a:t>Урядовець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Тонгунь</a:t>
            </a:r>
            <a:r>
              <a:rPr lang="ru-RU" sz="2400" b="1" i="1" dirty="0" smtClean="0"/>
              <a:t>», «</a:t>
            </a:r>
            <a:r>
              <a:rPr lang="ru-RU" sz="2400" b="1" i="1" dirty="0" err="1" smtClean="0"/>
              <a:t>Прощання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молодої</a:t>
            </a:r>
            <a:r>
              <a:rPr lang="ru-RU" sz="2400" b="1" i="1" dirty="0" smtClean="0"/>
              <a:t>», «</a:t>
            </a:r>
            <a:r>
              <a:rPr lang="ru-RU" sz="2400" b="1" i="1" dirty="0" err="1" smtClean="0"/>
              <a:t>Прощання</a:t>
            </a:r>
            <a:r>
              <a:rPr lang="ru-RU" sz="2400" b="1" i="1" dirty="0" smtClean="0"/>
              <a:t> старого </a:t>
            </a:r>
            <a:r>
              <a:rPr lang="ru-RU" sz="2400" b="1" i="1" dirty="0" err="1" smtClean="0"/>
              <a:t>діда</a:t>
            </a:r>
            <a:r>
              <a:rPr lang="ru-RU" sz="2400" b="1" i="1" dirty="0" smtClean="0"/>
              <a:t>», «</a:t>
            </a:r>
            <a:r>
              <a:rPr lang="ru-RU" sz="2400" b="1" i="1" dirty="0" err="1" smtClean="0"/>
              <a:t>Прощання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безпритульного</a:t>
            </a:r>
            <a:r>
              <a:rPr lang="ru-RU" sz="2400" b="1" i="1" dirty="0" smtClean="0"/>
              <a:t>». В </a:t>
            </a:r>
            <a:r>
              <a:rPr lang="ru-RU" sz="2400" b="1" i="1" dirty="0" err="1" smtClean="0"/>
              <a:t>цих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творах</a:t>
            </a:r>
            <a:r>
              <a:rPr lang="ru-RU" sz="2400" b="1" i="1" dirty="0" smtClean="0"/>
              <a:t> поет </a:t>
            </a:r>
            <a:r>
              <a:rPr lang="ru-RU" sz="2400" b="1" i="1" dirty="0" err="1" smtClean="0"/>
              <a:t>висловив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глибоку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занепокоєність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умовами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життя</a:t>
            </a:r>
            <a:r>
              <a:rPr lang="ru-RU" sz="2400" b="1" i="1" dirty="0" smtClean="0"/>
              <a:t> народу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ненависть до </a:t>
            </a:r>
            <a:r>
              <a:rPr lang="ru-RU" sz="2400" b="1" i="1" dirty="0" err="1" smtClean="0"/>
              <a:t>війни</a:t>
            </a:r>
            <a:endParaRPr lang="ru-RU" sz="24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52"/>
            <a:ext cx="4357718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1934" y="2643182"/>
            <a:ext cx="4586262" cy="1643074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придушення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бунту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наближено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757р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радником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молодого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Суцзуна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привілей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критикувати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скористався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привілеєм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ув'язнено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Комісія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розслідувала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справу,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визнала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дійсно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критикувати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Зрештою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невинним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пробачив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зухвалість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 себе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посаді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424241" cy="5576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Sylfaen" pitchFamily="18" charset="0"/>
              </a:rPr>
              <a:t>У 759 </a:t>
            </a:r>
            <a:r>
              <a:rPr lang="ru-RU" sz="2200" b="1" dirty="0" err="1" smtClean="0">
                <a:latin typeface="Sylfaen" pitchFamily="18" charset="0"/>
              </a:rPr>
              <a:t>році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Ду</a:t>
            </a:r>
            <a:r>
              <a:rPr lang="ru-RU" sz="2200" b="1" dirty="0" smtClean="0">
                <a:latin typeface="Sylfaen" pitchFamily="18" charset="0"/>
              </a:rPr>
              <a:t> Фу </a:t>
            </a:r>
            <a:r>
              <a:rPr lang="ru-RU" sz="2200" b="1" dirty="0" err="1" smtClean="0">
                <a:latin typeface="Sylfaen" pitchFamily="18" charset="0"/>
              </a:rPr>
              <a:t>пішов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зі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служби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і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переселився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з</a:t>
            </a:r>
            <a:r>
              <a:rPr lang="ru-RU" sz="2200" b="1" dirty="0" smtClean="0">
                <a:latin typeface="Sylfaen" pitchFamily="18" charset="0"/>
              </a:rPr>
              <a:t> родиною на </a:t>
            </a:r>
            <a:r>
              <a:rPr lang="ru-RU" sz="2200" b="1" dirty="0" err="1" smtClean="0">
                <a:latin typeface="Sylfaen" pitchFamily="18" charset="0"/>
              </a:rPr>
              <a:t>південь</a:t>
            </a:r>
            <a:r>
              <a:rPr lang="ru-RU" sz="2200" b="1" dirty="0" smtClean="0">
                <a:latin typeface="Sylfaen" pitchFamily="18" charset="0"/>
              </a:rPr>
              <a:t>, у </a:t>
            </a:r>
            <a:r>
              <a:rPr lang="ru-RU" sz="2200" b="1" dirty="0" err="1" smtClean="0">
                <a:latin typeface="Sylfaen" pitchFamily="18" charset="0"/>
              </a:rPr>
              <a:t>пониззя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річки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Янцзи</a:t>
            </a:r>
            <a:r>
              <a:rPr lang="ru-RU" sz="2200" b="1" dirty="0" smtClean="0">
                <a:latin typeface="Sylfaen" pitchFamily="18" charset="0"/>
              </a:rPr>
              <a:t>. Там </a:t>
            </a:r>
            <a:r>
              <a:rPr lang="ru-RU" sz="2200" b="1" dirty="0" err="1" smtClean="0">
                <a:latin typeface="Sylfaen" pitchFamily="18" charset="0"/>
              </a:rPr>
              <a:t>він</a:t>
            </a:r>
            <a:r>
              <a:rPr lang="ru-RU" sz="2200" b="1" dirty="0" smtClean="0">
                <a:latin typeface="Sylfaen" pitchFamily="18" charset="0"/>
              </a:rPr>
              <a:t> жив далеко </a:t>
            </a:r>
            <a:r>
              <a:rPr lang="ru-RU" sz="2200" b="1" dirty="0" err="1" smtClean="0">
                <a:latin typeface="Sylfaen" pitchFamily="18" charset="0"/>
              </a:rPr>
              <a:t>від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політичного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життя</a:t>
            </a:r>
            <a:r>
              <a:rPr lang="ru-RU" sz="2200" b="1" dirty="0" smtClean="0">
                <a:latin typeface="Sylfaen" pitchFamily="18" charset="0"/>
              </a:rPr>
              <a:t>. У той час </a:t>
            </a:r>
            <a:r>
              <a:rPr lang="ru-RU" sz="2200" b="1" dirty="0" err="1" smtClean="0">
                <a:latin typeface="Sylfaen" pitchFamily="18" charset="0"/>
              </a:rPr>
              <a:t>він</a:t>
            </a:r>
            <a:r>
              <a:rPr lang="ru-RU" sz="2200" b="1" dirty="0" smtClean="0">
                <a:latin typeface="Sylfaen" pitchFamily="18" charset="0"/>
              </a:rPr>
              <a:t> написав </a:t>
            </a:r>
            <a:r>
              <a:rPr lang="ru-RU" sz="2200" b="1" dirty="0" err="1" smtClean="0">
                <a:latin typeface="Sylfaen" pitchFamily="18" charset="0"/>
              </a:rPr>
              <a:t>багато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відомих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віршів</a:t>
            </a:r>
            <a:r>
              <a:rPr lang="ru-RU" sz="2200" b="1" dirty="0" smtClean="0">
                <a:latin typeface="Sylfaen" pitchFamily="18" charset="0"/>
              </a:rPr>
              <a:t>, у </a:t>
            </a:r>
            <a:r>
              <a:rPr lang="ru-RU" sz="2200" b="1" dirty="0" err="1" smtClean="0">
                <a:latin typeface="Sylfaen" pitchFamily="18" charset="0"/>
              </a:rPr>
              <a:t>яких</a:t>
            </a:r>
            <a:r>
              <a:rPr lang="ru-RU" sz="2200" b="1" dirty="0" smtClean="0">
                <a:latin typeface="Sylfaen" pitchFamily="18" charset="0"/>
              </a:rPr>
              <a:t> описав </a:t>
            </a:r>
            <a:r>
              <a:rPr lang="ru-RU" sz="2200" b="1" dirty="0" err="1" smtClean="0">
                <a:latin typeface="Sylfaen" pitchFamily="18" charset="0"/>
              </a:rPr>
              <a:t>злидні</a:t>
            </a:r>
            <a:r>
              <a:rPr lang="ru-RU" sz="2200" b="1" dirty="0" smtClean="0">
                <a:latin typeface="Sylfaen" pitchFamily="18" charset="0"/>
              </a:rPr>
              <a:t>. </a:t>
            </a:r>
            <a:r>
              <a:rPr lang="ru-RU" sz="2200" b="1" dirty="0" err="1" smtClean="0">
                <a:latin typeface="Sylfaen" pitchFamily="18" charset="0"/>
              </a:rPr>
              <a:t>Однак</a:t>
            </a:r>
            <a:r>
              <a:rPr lang="ru-RU" sz="2200" b="1" dirty="0" smtClean="0">
                <a:latin typeface="Sylfaen" pitchFamily="18" charset="0"/>
              </a:rPr>
              <a:t> у </a:t>
            </a:r>
            <a:r>
              <a:rPr lang="ru-RU" sz="2200" b="1" dirty="0" err="1" smtClean="0">
                <a:latin typeface="Sylfaen" pitchFamily="18" charset="0"/>
              </a:rPr>
              <a:t>цей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період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Ду</a:t>
            </a:r>
            <a:r>
              <a:rPr lang="ru-RU" sz="2200" b="1" dirty="0" smtClean="0">
                <a:latin typeface="Sylfaen" pitchFamily="18" charset="0"/>
              </a:rPr>
              <a:t> Фу почав </a:t>
            </a:r>
            <a:r>
              <a:rPr lang="ru-RU" sz="2200" b="1" dirty="0" err="1" smtClean="0">
                <a:latin typeface="Sylfaen" pitchFamily="18" charset="0"/>
              </a:rPr>
              <a:t>розуміти</a:t>
            </a:r>
            <a:r>
              <a:rPr lang="ru-RU" sz="2200" b="1" dirty="0" smtClean="0">
                <a:latin typeface="Sylfaen" pitchFamily="18" charset="0"/>
              </a:rPr>
              <a:t>, </a:t>
            </a:r>
            <a:r>
              <a:rPr lang="ru-RU" sz="2200" b="1" dirty="0" err="1" smtClean="0">
                <a:latin typeface="Sylfaen" pitchFamily="18" charset="0"/>
              </a:rPr>
              <a:t>що</a:t>
            </a:r>
            <a:r>
              <a:rPr lang="ru-RU" sz="2200" b="1" dirty="0" smtClean="0">
                <a:latin typeface="Sylfaen" pitchFamily="18" charset="0"/>
              </a:rPr>
              <a:t> в </a:t>
            </a:r>
            <a:r>
              <a:rPr lang="ru-RU" sz="2200" b="1" dirty="0" err="1" smtClean="0">
                <a:latin typeface="Sylfaen" pitchFamily="18" charset="0"/>
              </a:rPr>
              <a:t>житті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є</a:t>
            </a:r>
            <a:r>
              <a:rPr lang="ru-RU" sz="2200" b="1" dirty="0" smtClean="0">
                <a:latin typeface="Sylfaen" pitchFamily="18" charset="0"/>
              </a:rPr>
              <a:t> не </a:t>
            </a:r>
            <a:r>
              <a:rPr lang="ru-RU" sz="2200" b="1" dirty="0" err="1" smtClean="0">
                <a:latin typeface="Sylfaen" pitchFamily="18" charset="0"/>
              </a:rPr>
              <a:t>лише</a:t>
            </a:r>
            <a:r>
              <a:rPr lang="ru-RU" sz="2200" b="1" dirty="0" smtClean="0">
                <a:latin typeface="Sylfaen" pitchFamily="18" charset="0"/>
              </a:rPr>
              <a:t> лихо </a:t>
            </a:r>
            <a:r>
              <a:rPr lang="ru-RU" sz="2200" b="1" dirty="0" err="1" smtClean="0">
                <a:latin typeface="Sylfaen" pitchFamily="18" charset="0"/>
              </a:rPr>
              <a:t>і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страждання</a:t>
            </a:r>
            <a:r>
              <a:rPr lang="ru-RU" sz="2200" b="1" dirty="0" smtClean="0">
                <a:latin typeface="Sylfaen" pitchFamily="18" charset="0"/>
              </a:rPr>
              <a:t>, </a:t>
            </a:r>
            <a:r>
              <a:rPr lang="ru-RU" sz="2200" b="1" dirty="0" err="1" smtClean="0">
                <a:latin typeface="Sylfaen" pitchFamily="18" charset="0"/>
              </a:rPr>
              <a:t>але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й</a:t>
            </a:r>
            <a:r>
              <a:rPr lang="ru-RU" sz="2200" b="1" dirty="0" smtClean="0">
                <a:latin typeface="Sylfaen" pitchFamily="18" charset="0"/>
              </a:rPr>
              <a:t> добро, </a:t>
            </a:r>
            <a:r>
              <a:rPr lang="ru-RU" sz="2200" b="1" dirty="0" err="1" smtClean="0">
                <a:latin typeface="Sylfaen" pitchFamily="18" charset="0"/>
              </a:rPr>
              <a:t>і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радість</a:t>
            </a:r>
            <a:r>
              <a:rPr lang="ru-RU" sz="2200" b="1" dirty="0" smtClean="0">
                <a:latin typeface="Sylfaen" pitchFamily="18" charset="0"/>
              </a:rPr>
              <a:t>. А сама </a:t>
            </a:r>
            <a:r>
              <a:rPr lang="ru-RU" sz="2200" b="1" dirty="0" err="1" smtClean="0">
                <a:latin typeface="Sylfaen" pitchFamily="18" charset="0"/>
              </a:rPr>
              <a:t>людина</a:t>
            </a:r>
            <a:r>
              <a:rPr lang="ru-RU" sz="2200" b="1" dirty="0" smtClean="0">
                <a:latin typeface="Sylfaen" pitchFamily="18" charset="0"/>
              </a:rPr>
              <a:t> – </a:t>
            </a:r>
            <a:r>
              <a:rPr lang="ru-RU" sz="2200" b="1" dirty="0" err="1" smtClean="0">
                <a:latin typeface="Sylfaen" pitchFamily="18" charset="0"/>
              </a:rPr>
              <a:t>носій</a:t>
            </a:r>
            <a:r>
              <a:rPr lang="ru-RU" sz="2200" b="1" dirty="0" smtClean="0">
                <a:latin typeface="Sylfaen" pitchFamily="18" charset="0"/>
              </a:rPr>
              <a:t> доброго </a:t>
            </a:r>
            <a:r>
              <a:rPr lang="ru-RU" sz="2200" b="1" dirty="0" err="1" smtClean="0">
                <a:latin typeface="Sylfaen" pitchFamily="18" charset="0"/>
              </a:rPr>
              <a:t>і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світлого</a:t>
            </a:r>
            <a:r>
              <a:rPr lang="ru-RU" sz="2200" b="1" dirty="0" smtClean="0">
                <a:latin typeface="Sylfaen" pitchFamily="18" charset="0"/>
              </a:rPr>
              <a:t>. Тому у </a:t>
            </a:r>
            <a:r>
              <a:rPr lang="ru-RU" sz="2200" b="1" dirty="0" err="1" smtClean="0">
                <a:latin typeface="Sylfaen" pitchFamily="18" charset="0"/>
              </a:rPr>
              <a:t>своїх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віршах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Ду</a:t>
            </a:r>
            <a:r>
              <a:rPr lang="ru-RU" sz="2200" b="1" dirty="0" smtClean="0">
                <a:latin typeface="Sylfaen" pitchFamily="18" charset="0"/>
              </a:rPr>
              <a:t> Фу </a:t>
            </a:r>
            <a:r>
              <a:rPr lang="ru-RU" sz="2200" b="1" dirty="0" err="1" smtClean="0">
                <a:latin typeface="Sylfaen" pitchFamily="18" charset="0"/>
              </a:rPr>
              <a:t>висловив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душевне</a:t>
            </a:r>
            <a:r>
              <a:rPr lang="ru-RU" sz="2200" b="1" dirty="0" smtClean="0">
                <a:latin typeface="Sylfaen" pitchFamily="18" charset="0"/>
              </a:rPr>
              <a:t> тепло, не </a:t>
            </a:r>
            <a:r>
              <a:rPr lang="ru-RU" sz="2200" b="1" dirty="0" err="1" smtClean="0">
                <a:latin typeface="Sylfaen" pitchFamily="18" charset="0"/>
              </a:rPr>
              <a:t>зважаючи</a:t>
            </a:r>
            <a:r>
              <a:rPr lang="ru-RU" sz="2200" b="1" dirty="0" smtClean="0">
                <a:latin typeface="Sylfaen" pitchFamily="18" charset="0"/>
              </a:rPr>
              <a:t> на </a:t>
            </a:r>
            <a:r>
              <a:rPr lang="ru-RU" sz="2200" b="1" dirty="0" err="1" smtClean="0">
                <a:latin typeface="Sylfaen" pitchFamily="18" charset="0"/>
              </a:rPr>
              <a:t>свої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нещастя</a:t>
            </a:r>
            <a:r>
              <a:rPr lang="ru-RU" sz="2200" b="1" dirty="0" smtClean="0">
                <a:latin typeface="Sylfaen" pitchFamily="18" charset="0"/>
              </a:rPr>
              <a:t> та </a:t>
            </a:r>
            <a:r>
              <a:rPr lang="ru-RU" sz="2200" b="1" dirty="0" err="1" smtClean="0">
                <a:latin typeface="Sylfaen" pitchFamily="18" charset="0"/>
              </a:rPr>
              <a:t>нещастя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його</a:t>
            </a:r>
            <a:r>
              <a:rPr lang="ru-RU" sz="2200" b="1" dirty="0" smtClean="0">
                <a:latin typeface="Sylfaen" pitchFamily="18" charset="0"/>
              </a:rPr>
              <a:t> </a:t>
            </a:r>
            <a:r>
              <a:rPr lang="ru-RU" sz="2200" b="1" dirty="0" err="1" smtClean="0">
                <a:latin typeface="Sylfaen" pitchFamily="18" charset="0"/>
              </a:rPr>
              <a:t>країни</a:t>
            </a:r>
            <a:r>
              <a:rPr lang="ru-RU" sz="2200" b="1" dirty="0" smtClean="0">
                <a:latin typeface="Sylfaen" pitchFamily="18" charset="0"/>
              </a:rPr>
              <a:t>.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52"/>
            <a:ext cx="5857916" cy="3913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770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році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Ду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Фу у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віці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59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помер у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злиднях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35756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ТВОРЧІСТЬ: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творчість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нараховує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більше</a:t>
            </a:r>
            <a:r>
              <a:rPr lang="ru-RU" sz="2000" dirty="0" smtClean="0">
                <a:latin typeface="Comic Sans MS" pitchFamily="66" charset="0"/>
              </a:rPr>
              <a:t> 1400 </a:t>
            </a:r>
            <a:r>
              <a:rPr lang="ru-RU" sz="2000" dirty="0" err="1" smtClean="0">
                <a:latin typeface="Comic Sans MS" pitchFamily="66" charset="0"/>
              </a:rPr>
              <a:t>віршів</a:t>
            </a:r>
            <a:r>
              <a:rPr lang="ru-RU" sz="2000" dirty="0" smtClean="0">
                <a:latin typeface="Comic Sans MS" pitchFamily="66" charset="0"/>
              </a:rPr>
              <a:t>, у </a:t>
            </a:r>
            <a:r>
              <a:rPr lang="ru-RU" sz="2000" dirty="0" err="1" smtClean="0">
                <a:latin typeface="Comic Sans MS" pitchFamily="66" charset="0"/>
              </a:rPr>
              <a:t>яких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відображені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настрій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протистояння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танським</a:t>
            </a:r>
            <a:r>
              <a:rPr lang="ru-RU" sz="2000" dirty="0" smtClean="0">
                <a:latin typeface="Comic Sans MS" pitchFamily="66" charset="0"/>
              </a:rPr>
              <a:t> вельможам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історична</a:t>
            </a:r>
            <a:r>
              <a:rPr lang="ru-RU" sz="2000" dirty="0" smtClean="0">
                <a:latin typeface="Comic Sans MS" pitchFamily="66" charset="0"/>
              </a:rPr>
              <a:t> панорама </a:t>
            </a:r>
            <a:r>
              <a:rPr lang="ru-RU" sz="2000" dirty="0" err="1" smtClean="0">
                <a:latin typeface="Comic Sans MS" pitchFamily="66" charset="0"/>
              </a:rPr>
              <a:t>правління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династії</a:t>
            </a:r>
            <a:r>
              <a:rPr lang="ru-RU" sz="2000" dirty="0" smtClean="0">
                <a:latin typeface="Comic Sans MS" pitchFamily="66" charset="0"/>
              </a:rPr>
              <a:t> Тан: </a:t>
            </a:r>
            <a:r>
              <a:rPr lang="ru-RU" sz="2000" dirty="0" err="1" smtClean="0">
                <a:latin typeface="Comic Sans MS" pitchFamily="66" charset="0"/>
              </a:rPr>
              <a:t>процвітання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занепад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err="1" smtClean="0">
                <a:latin typeface="Comic Sans MS" pitchFamily="66" charset="0"/>
              </a:rPr>
              <a:t>Серед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віршів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Ду</a:t>
            </a:r>
            <a:r>
              <a:rPr lang="ru-RU" sz="2000" dirty="0" smtClean="0">
                <a:latin typeface="Comic Sans MS" pitchFamily="66" charset="0"/>
              </a:rPr>
              <a:t> Фу </a:t>
            </a:r>
            <a:r>
              <a:rPr lang="ru-RU" sz="2000" dirty="0" err="1" smtClean="0">
                <a:latin typeface="Comic Sans MS" pitchFamily="66" charset="0"/>
              </a:rPr>
              <a:t>офіційна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китайська</a:t>
            </a:r>
            <a:r>
              <a:rPr lang="ru-RU" sz="2000" dirty="0" smtClean="0">
                <a:latin typeface="Comic Sans MS" pitchFamily="66" charset="0"/>
              </a:rPr>
              <a:t> критика </a:t>
            </a:r>
            <a:r>
              <a:rPr lang="ru-RU" sz="2000" dirty="0" err="1" smtClean="0">
                <a:latin typeface="Comic Sans MS" pitchFamily="66" charset="0"/>
              </a:rPr>
              <a:t>виділяла</a:t>
            </a:r>
            <a:r>
              <a:rPr lang="ru-RU" sz="2000" dirty="0" smtClean="0">
                <a:latin typeface="Comic Sans MS" pitchFamily="66" charset="0"/>
              </a:rPr>
              <a:t> твори </a:t>
            </a:r>
            <a:r>
              <a:rPr lang="ru-RU" sz="2000" dirty="0" err="1" smtClean="0">
                <a:latin typeface="Comic Sans MS" pitchFamily="66" charset="0"/>
              </a:rPr>
              <a:t>написані</a:t>
            </a:r>
            <a:r>
              <a:rPr lang="ru-RU" sz="2000" dirty="0" smtClean="0">
                <a:latin typeface="Comic Sans MS" pitchFamily="66" charset="0"/>
              </a:rPr>
              <a:t> на </a:t>
            </a:r>
            <a:r>
              <a:rPr lang="ru-RU" sz="2000" dirty="0" err="1" smtClean="0">
                <a:latin typeface="Comic Sans MS" pitchFamily="66" charset="0"/>
              </a:rPr>
              <a:t>політичні</a:t>
            </a:r>
            <a:r>
              <a:rPr lang="ru-RU" sz="2000" dirty="0" smtClean="0">
                <a:latin typeface="Comic Sans MS" pitchFamily="66" charset="0"/>
              </a:rPr>
              <a:t> теми (</a:t>
            </a:r>
            <a:r>
              <a:rPr lang="ru-RU" sz="2000" dirty="0" err="1" smtClean="0">
                <a:latin typeface="Comic Sans MS" pitchFamily="66" charset="0"/>
              </a:rPr>
              <a:t>оспівування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імператора</a:t>
            </a:r>
            <a:r>
              <a:rPr lang="ru-RU" sz="2000" dirty="0" smtClean="0">
                <a:latin typeface="Comic Sans MS" pitchFamily="66" charset="0"/>
              </a:rPr>
              <a:t>)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на теми </a:t>
            </a:r>
            <a:r>
              <a:rPr lang="ru-RU" sz="2000" dirty="0" err="1" smtClean="0">
                <a:latin typeface="Comic Sans MS" pitchFamily="66" charset="0"/>
              </a:rPr>
              <a:t>тлінності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існування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людську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нікчемність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err="1" smtClean="0">
                <a:latin typeface="Comic Sans MS" pitchFamily="66" charset="0"/>
              </a:rPr>
              <a:t>Серед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віршів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Ду</a:t>
            </a:r>
            <a:r>
              <a:rPr lang="ru-RU" sz="2000" dirty="0" smtClean="0">
                <a:latin typeface="Comic Sans MS" pitchFamily="66" charset="0"/>
              </a:rPr>
              <a:t> Фу </a:t>
            </a:r>
            <a:r>
              <a:rPr lang="ru-RU" sz="2000" dirty="0" err="1" smtClean="0">
                <a:latin typeface="Comic Sans MS" pitchFamily="66" charset="0"/>
              </a:rPr>
              <a:t>виділяються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чотиривірші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які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дуже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навантажені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історичними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міфологічними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алегоріями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їх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важко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зрозуміти</a:t>
            </a:r>
            <a:r>
              <a:rPr lang="ru-RU" sz="2000" dirty="0" smtClean="0">
                <a:latin typeface="Comic Sans MS" pitchFamily="66" charset="0"/>
              </a:rPr>
              <a:t> без </a:t>
            </a:r>
            <a:r>
              <a:rPr lang="ru-RU" sz="2000" dirty="0" err="1" smtClean="0">
                <a:latin typeface="Comic Sans MS" pitchFamily="66" charset="0"/>
              </a:rPr>
              <a:t>коментарів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85728"/>
            <a:ext cx="2038350" cy="2247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latin typeface="Monotype Corsiva" pitchFamily="66" charset="0"/>
              </a:rPr>
              <a:t>ВИСНОВОК :</a:t>
            </a:r>
            <a:endParaRPr lang="ru-RU" b="1" u="sng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714488"/>
            <a:ext cx="6215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Досконало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опанувавши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форми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віршування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поетичної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мови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Ду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Фу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багато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зробив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для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розвитку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китайської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поетичної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культури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справив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величезний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вплив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розвиток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китайської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поезії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У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Китаї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шанобливо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звуть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корифеєм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поезії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14290"/>
            <a:ext cx="18100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340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Ду Фу</vt:lpstr>
      <vt:lpstr>Ду Фу народився в 712 році у провінції Хенань Онук поета Ду Шень-яня. Ду Фу походив із стародавнього роду. Народився у збіднілій на той час сім'ї провінційного урядовця невисокого рангу. </vt:lpstr>
      <vt:lpstr>Свій перший вірш написав у 7 років, і його високо оцінили знавці поезії. Намагався скласти державні іспити, щоб за сімейною традицією отримати посаду державного службовця, але службовцем він не став. У 20-35 років багато подорожував по різних місцях Китаю, вів розгульне життя.</vt:lpstr>
      <vt:lpstr>У 755 році 43-річний Ду Фу нарешті отримав державну посаду. Однак, місяць потому після його призначення відбулось повстання Ань Лушаня, і Ду Фу втік зі столиці, родина ж його залишилась у Чанъані, він протягом довгого часу не отримував від них ніяких новин.    Саме в цей час Ду Фу написав багато своїх невмирущих віршів, «Урядовець у Шихао», «Урядовець у Сіньані», «Урядовець у Тонгунь», «Прощання молодої», «Прощання старого діда», «Прощання безпритульного». В цих творах поет висловив глибоку занепокоєність умовами життя народу і ненависть до війни</vt:lpstr>
      <vt:lpstr>Після придушення бунту Ду Фу було наближено до імператора і у 757р. він став радником молодого імператора Суцзуна і навіть отримав привілей критикувати імператора, але як тільки Ду Фу скористався цим привілеєм, його було ув'язнено. Комісія, яка розслідувала цю справу, визнала його винним лише в тому, що він дійсно вважав, що може критикувати імператора. Зрештою його було визнано невинним і імператор навіть пробачив йому його зухвалість та залишив коло себе на тій самій посаді. </vt:lpstr>
      <vt:lpstr>У 759 році Ду Фу пішов зі служби і переселився з родиною на південь, у пониззя річки Янцзи. Там він жив далеко від політичного життя. У той час він написав багато відомих віршів, у яких описав злидні. Однак у цей період Ду Фу почав розуміти, що в житті є не лише лихо і страждання, але й добро, і радість. А сама людина – носій доброго і світлого. Тому у своїх віршах Ду Фу висловив душевне тепло, не зважаючи на свої нещастя та нещастя його країни.  </vt:lpstr>
      <vt:lpstr>У 770 році Ду Фу у віці 59 років помер у злиднях</vt:lpstr>
      <vt:lpstr>ТВОРЧІСТЬ: Його творчість нараховує більше 1400 віршів, у яких відображені настрій протистояння танським вельможам і історична панорама правління династії Тан: процвітання, занепад.   Серед віршів Ду Фу офіційна китайська критика виділяла твори написані на політичні теми (оспівування імператора) і на теми тлінності існування, людську нікчемність.   Серед віршів Ду Фу виділяються чотиривірші, які дуже навантажені історичними і міфологічними алегоріями, і їх важко зрозуміти без коментарів.</vt:lpstr>
      <vt:lpstr>ВИСНОВОК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  Бо</dc:title>
  <cp:lastModifiedBy>Admin</cp:lastModifiedBy>
  <cp:revision>10</cp:revision>
  <dcterms:modified xsi:type="dcterms:W3CDTF">2012-01-24T19:07:48Z</dcterms:modified>
</cp:coreProperties>
</file>