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d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flamenco-dancer-anika-fergu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810000"/>
            <a:ext cx="9144000" cy="1200329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38000"/>
                </a:schemeClr>
              </a:gs>
              <a:gs pos="45000">
                <a:srgbClr val="FF7A00">
                  <a:alpha val="68000"/>
                </a:srgbClr>
              </a:gs>
              <a:gs pos="70000">
                <a:srgbClr val="FF0300">
                  <a:alpha val="55000"/>
                </a:srgbClr>
              </a:gs>
              <a:gs pos="100000">
                <a:srgbClr val="4D0808">
                  <a:alpha val="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Brush Script MT" pitchFamily="66" charset="0"/>
              </a:rPr>
              <a:t>R</a:t>
            </a:r>
            <a:r>
              <a:rPr lang="en-US" sz="7200" b="1" dirty="0" smtClean="0"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Brush Script MT" pitchFamily="66" charset="0"/>
              </a:rPr>
              <a:t>hythm </a:t>
            </a:r>
            <a:r>
              <a:rPr lang="en-US" sz="7200" b="1" dirty="0" smtClean="0"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Brush Script MT" pitchFamily="66" charset="0"/>
              </a:rPr>
              <a:t>of </a:t>
            </a:r>
            <a:r>
              <a:rPr lang="en-US" sz="7200" b="1" dirty="0" smtClean="0"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Brush Script MT" pitchFamily="66" charset="0"/>
              </a:rPr>
              <a:t>Flamenco</a:t>
            </a:r>
            <a:endParaRPr lang="ru-RU" sz="7200" b="1" dirty="0"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4800" y="1143000"/>
            <a:ext cx="6324600" cy="3507343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Flamenco</a:t>
            </a:r>
            <a:r>
              <a:rPr kumimoji="0" lang="ru-RU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-</a:t>
            </a:r>
            <a:r>
              <a:rPr kumimoji="0" lang="en-US" sz="4000" b="0" i="0" u="none" strike="noStrike" cap="none" normalizeH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is</a:t>
            </a:r>
            <a:r>
              <a:rPr kumimoji="0" lang="ru-RU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a</a:t>
            </a:r>
            <a:r>
              <a:rPr kumimoji="0" lang="ru-RU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form</a:t>
            </a:r>
            <a:r>
              <a:rPr kumimoji="0" lang="ru-RU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of</a:t>
            </a:r>
            <a:r>
              <a:rPr kumimoji="0" lang="ru-RU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Spanish</a:t>
            </a:r>
            <a:r>
              <a:rPr kumimoji="0" lang="ru-RU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folk</a:t>
            </a:r>
            <a:r>
              <a:rPr kumimoji="0" lang="ru-RU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music</a:t>
            </a:r>
            <a:r>
              <a:rPr kumimoji="0" lang="ru-RU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and</a:t>
            </a:r>
            <a:r>
              <a:rPr kumimoji="0" lang="ru-RU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dance</a:t>
            </a:r>
            <a:r>
              <a:rPr kumimoji="0" lang="ru-RU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from</a:t>
            </a:r>
            <a:r>
              <a:rPr kumimoji="0" lang="ru-RU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the</a:t>
            </a:r>
            <a:r>
              <a:rPr kumimoji="0" lang="ru-RU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region</a:t>
            </a:r>
            <a:r>
              <a:rPr kumimoji="0" lang="ru-RU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of</a:t>
            </a:r>
            <a:r>
              <a:rPr kumimoji="0" lang="ru-RU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Andalusia</a:t>
            </a:r>
            <a:r>
              <a:rPr kumimoji="0" lang="ru-RU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in</a:t>
            </a:r>
            <a:r>
              <a:rPr kumimoji="0" lang="ru-RU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southern</a:t>
            </a:r>
            <a:r>
              <a:rPr kumimoji="0" lang="ru-RU" sz="40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/>
                <a:latin typeface="Arial" charset="0"/>
              </a:rPr>
              <a:t>Spain</a:t>
            </a:r>
            <a:endParaRPr kumimoji="0" lang="ru-RU" sz="4000" b="0" i="0" u="none" strike="noStrike" cap="none" normalizeH="0" baseline="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pic>
        <p:nvPicPr>
          <p:cNvPr id="9" name="Рисунок 8" descr="decorar-paredes-bailaora-de-flamenco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143000"/>
            <a:ext cx="5715000" cy="5715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4267200"/>
            <a:ext cx="8610600" cy="2281476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C000"/>
                </a:solidFill>
                <a:latin typeface="Arial" charset="0"/>
              </a:rPr>
              <a:t>In recent years </a:t>
            </a:r>
            <a:r>
              <a:rPr lang="en-US" sz="3200" b="1" dirty="0" smtClean="0">
                <a:solidFill>
                  <a:srgbClr val="FFC000"/>
                </a:solidFill>
                <a:latin typeface="Arial" charset="0"/>
              </a:rPr>
              <a:t>flamenco</a:t>
            </a:r>
            <a:r>
              <a:rPr lang="en-US" sz="3200" dirty="0" smtClean="0">
                <a:solidFill>
                  <a:srgbClr val="FFC000"/>
                </a:solidFill>
                <a:latin typeface="Arial" charset="0"/>
              </a:rPr>
              <a:t> has become popular all over the world and is taught in many countries: in Japan there are more academies than there are in Spain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pic>
        <p:nvPicPr>
          <p:cNvPr id="7" name="Рисунок 6" descr="Flamenco___Spain_Dancer_woman_by_Lord_Iluva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38200"/>
            <a:ext cx="38354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lamenco_Woman_by_ryou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38200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lamenco-da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838200"/>
            <a:ext cx="230124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33400"/>
            <a:ext cx="4267200" cy="5736491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"Classical flamenco" is the style most frequently performed by Spanish flamenco dance companies, tending to exhibit more clearly the characteristics derived from the Seguidilla, a traditional Spanish dance. It is danced largely in a proud and upright way. For women, the back is often held in a marked back bend. Unlike the more </a:t>
            </a:r>
            <a:r>
              <a:rPr lang="en-US" sz="2000" dirty="0" err="1" smtClean="0">
                <a:solidFill>
                  <a:srgbClr val="FFC000"/>
                </a:solidFill>
              </a:rPr>
              <a:t>gitano</a:t>
            </a:r>
            <a:r>
              <a:rPr lang="en-US" sz="2000" dirty="0" smtClean="0">
                <a:solidFill>
                  <a:srgbClr val="FFC000"/>
                </a:solidFill>
              </a:rPr>
              <a:t> influenced styles, there is little movement of the hips, the body is tightly held and the arms are long, like a ballet dancer. In fact many of the dancers in these companies have trained in ballet as well as flamenco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401px-Tablao_Cordobés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914400"/>
            <a:ext cx="3570841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4343400"/>
            <a:ext cx="8610600" cy="2145268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C000"/>
                </a:solidFill>
                <a:latin typeface="Arial" charset="0"/>
              </a:rPr>
              <a:t>Modern flamenco is a highly technical dance style requiring years of study. The emphasis for both male and female performers is on lightning-fast footwork performed with absolute precision. In addition, the dancer may have to dance while using props such as castanets, shawls and fans.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pic>
        <p:nvPicPr>
          <p:cNvPr id="9" name="Рисунок 8" descr="Flamenco_II_by_flamenqu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2590799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b3759a6ce9a62f8a65d11454c0954eb-d3bqz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644" y="533400"/>
            <a:ext cx="2580356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d_4282_Flamenco3s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533400"/>
            <a:ext cx="3640363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lamenco_I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257800"/>
            <a:ext cx="91440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Brush Script MT" pitchFamily="66" charset="0"/>
              </a:rPr>
              <a:t>Thank you for attention</a:t>
            </a:r>
            <a:endParaRPr lang="ru-RU" sz="7200" dirty="0"/>
          </a:p>
        </p:txBody>
      </p:sp>
    </p:spTree>
  </p:cSld>
  <p:clrMapOvr>
    <a:masterClrMapping/>
  </p:clrMapOvr>
  <p:transition spd="med">
    <p:pull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EEEB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211</Words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</cp:revision>
  <dcterms:modified xsi:type="dcterms:W3CDTF">2014-02-24T23:15:05Z</dcterms:modified>
</cp:coreProperties>
</file>