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C5BAA-A652-432C-A0C0-388CCA473D2B}" type="doc">
      <dgm:prSet loTypeId="urn:microsoft.com/office/officeart/2005/8/layout/process1" loCatId="process" qsTypeId="urn:microsoft.com/office/officeart/2005/8/quickstyle/simple3" qsCatId="simple" csTypeId="urn:microsoft.com/office/officeart/2005/8/colors/colorful2" csCatId="colorful" phldr="1"/>
      <dgm:spPr/>
    </dgm:pt>
    <dgm:pt modelId="{9D27AE31-8436-4CCE-B2F9-F115E1E5EE7D}">
      <dgm:prSet phldrT="[Текст]"/>
      <dgm:spPr/>
      <dgm:t>
        <a:bodyPr/>
        <a:lstStyle/>
        <a:p>
          <a:r>
            <a:rPr lang="en-US" dirty="0" smtClean="0"/>
            <a:t>The first, April 7, 1928, is written from the perspective of Benjamin "</a:t>
          </a:r>
          <a:r>
            <a:rPr lang="en-US" dirty="0" err="1" smtClean="0"/>
            <a:t>Benjy</a:t>
          </a:r>
          <a:r>
            <a:rPr lang="en-US" dirty="0" smtClean="0"/>
            <a:t>" </a:t>
          </a:r>
          <a:r>
            <a:rPr lang="en-US" dirty="0" err="1" smtClean="0"/>
            <a:t>Compson</a:t>
          </a:r>
          <a:r>
            <a:rPr lang="en-US" dirty="0" smtClean="0"/>
            <a:t>, a cognitively disabled 33-year-old man. </a:t>
          </a:r>
          <a:endParaRPr lang="ru-RU" dirty="0"/>
        </a:p>
      </dgm:t>
    </dgm:pt>
    <dgm:pt modelId="{A49DF706-D748-480B-8E17-F58991DFBD65}" type="parTrans" cxnId="{63B83B6D-D4E2-4A5C-AF44-377911D69515}">
      <dgm:prSet/>
      <dgm:spPr/>
      <dgm:t>
        <a:bodyPr/>
        <a:lstStyle/>
        <a:p>
          <a:endParaRPr lang="ru-RU"/>
        </a:p>
      </dgm:t>
    </dgm:pt>
    <dgm:pt modelId="{761823DF-849E-40A2-8AAF-DD51DFDA0E03}" type="sibTrans" cxnId="{63B83B6D-D4E2-4A5C-AF44-377911D69515}">
      <dgm:prSet/>
      <dgm:spPr/>
      <dgm:t>
        <a:bodyPr/>
        <a:lstStyle/>
        <a:p>
          <a:endParaRPr lang="ru-RU"/>
        </a:p>
      </dgm:t>
    </dgm:pt>
    <dgm:pt modelId="{E149880C-856F-4D4F-BC12-B8E76F94C3ED}">
      <dgm:prSet phldrT="[Текст]"/>
      <dgm:spPr/>
      <dgm:t>
        <a:bodyPr/>
        <a:lstStyle/>
        <a:p>
          <a:r>
            <a:rPr lang="en-US" dirty="0" smtClean="0"/>
            <a:t>In the third section, April 6, 1928, Faulkner writes from the point of view of Jason, Quentin's cynical younger brother.</a:t>
          </a:r>
          <a:endParaRPr lang="ru-RU" dirty="0"/>
        </a:p>
      </dgm:t>
    </dgm:pt>
    <dgm:pt modelId="{C755E853-7BCB-4647-83F7-179714E47A52}" type="parTrans" cxnId="{898CFE1A-8225-4F47-AD71-2F78CDE32DC4}">
      <dgm:prSet/>
      <dgm:spPr/>
      <dgm:t>
        <a:bodyPr/>
        <a:lstStyle/>
        <a:p>
          <a:endParaRPr lang="ru-RU"/>
        </a:p>
      </dgm:t>
    </dgm:pt>
    <dgm:pt modelId="{40D49A6C-A2C2-467E-890D-82AFE1A7FA49}" type="sibTrans" cxnId="{898CFE1A-8225-4F47-AD71-2F78CDE32DC4}">
      <dgm:prSet/>
      <dgm:spPr/>
      <dgm:t>
        <a:bodyPr/>
        <a:lstStyle/>
        <a:p>
          <a:endParaRPr lang="ru-RU"/>
        </a:p>
      </dgm:t>
    </dgm:pt>
    <dgm:pt modelId="{4384C425-EBB6-46EC-A180-20F58CECBEEF}">
      <dgm:prSet phldrT="[Текст]"/>
      <dgm:spPr/>
      <dgm:t>
        <a:bodyPr/>
        <a:lstStyle/>
        <a:p>
          <a:r>
            <a:rPr lang="en-US" dirty="0" smtClean="0"/>
            <a:t>In the fourth and final section, set a day after the first, on April 8, 1928, Faulkner introduces a third person omniscient point of view. </a:t>
          </a:r>
          <a:endParaRPr lang="ru-RU" dirty="0"/>
        </a:p>
      </dgm:t>
    </dgm:pt>
    <dgm:pt modelId="{4444AA84-0541-4437-8369-6760D0322AAF}" type="parTrans" cxnId="{9BEDF098-12E6-4B79-91FD-3F263FEC172C}">
      <dgm:prSet/>
      <dgm:spPr/>
      <dgm:t>
        <a:bodyPr/>
        <a:lstStyle/>
        <a:p>
          <a:endParaRPr lang="ru-RU"/>
        </a:p>
      </dgm:t>
    </dgm:pt>
    <dgm:pt modelId="{0A02C410-FD32-4B2A-82BF-CA0C5FF9FE8A}" type="sibTrans" cxnId="{9BEDF098-12E6-4B79-91FD-3F263FEC172C}">
      <dgm:prSet/>
      <dgm:spPr/>
      <dgm:t>
        <a:bodyPr/>
        <a:lstStyle/>
        <a:p>
          <a:endParaRPr lang="ru-RU"/>
        </a:p>
      </dgm:t>
    </dgm:pt>
    <dgm:pt modelId="{1C147A3E-A2F8-4FE9-8482-D33BE180CB84}">
      <dgm:prSet phldrT="[Текст]"/>
      <dgm:spPr/>
      <dgm:t>
        <a:bodyPr/>
        <a:lstStyle/>
        <a:p>
          <a:r>
            <a:rPr lang="en-US" b="0" dirty="0" smtClean="0"/>
            <a:t>The second section, June 2, 1910, focuses on Quentin </a:t>
          </a:r>
          <a:r>
            <a:rPr lang="en-US" b="0" dirty="0" err="1" smtClean="0"/>
            <a:t>Compson</a:t>
          </a:r>
          <a:r>
            <a:rPr lang="en-US" b="0" dirty="0" smtClean="0"/>
            <a:t>, </a:t>
          </a:r>
          <a:r>
            <a:rPr lang="en-US" b="0" dirty="0" err="1" smtClean="0"/>
            <a:t>Benjy's</a:t>
          </a:r>
          <a:r>
            <a:rPr lang="en-US" b="0" dirty="0" smtClean="0"/>
            <a:t> older brother, and the events leading up to his suicide.</a:t>
          </a:r>
          <a:endParaRPr lang="ru-RU" b="0" dirty="0"/>
        </a:p>
      </dgm:t>
    </dgm:pt>
    <dgm:pt modelId="{9D06A906-78F0-4B48-BF5A-7F558C5A5228}" type="parTrans" cxnId="{385C5690-C61F-4599-A3B6-9901D9EC40E2}">
      <dgm:prSet/>
      <dgm:spPr/>
      <dgm:t>
        <a:bodyPr/>
        <a:lstStyle/>
        <a:p>
          <a:endParaRPr lang="ru-RU"/>
        </a:p>
      </dgm:t>
    </dgm:pt>
    <dgm:pt modelId="{1B640795-6868-43D7-9FA3-8FF4D74C9549}" type="sibTrans" cxnId="{385C5690-C61F-4599-A3B6-9901D9EC40E2}">
      <dgm:prSet/>
      <dgm:spPr/>
      <dgm:t>
        <a:bodyPr/>
        <a:lstStyle/>
        <a:p>
          <a:endParaRPr lang="ru-RU"/>
        </a:p>
      </dgm:t>
    </dgm:pt>
    <dgm:pt modelId="{C0BE36FA-9013-4528-88A5-05E78399C48C}" type="pres">
      <dgm:prSet presAssocID="{BF4C5BAA-A652-432C-A0C0-388CCA473D2B}" presName="Name0" presStyleCnt="0">
        <dgm:presLayoutVars>
          <dgm:dir/>
          <dgm:resizeHandles val="exact"/>
        </dgm:presLayoutVars>
      </dgm:prSet>
      <dgm:spPr/>
    </dgm:pt>
    <dgm:pt modelId="{0FEFE80E-A843-40D1-BB11-2A9D8C5A467C}" type="pres">
      <dgm:prSet presAssocID="{9D27AE31-8436-4CCE-B2F9-F115E1E5EE7D}" presName="node" presStyleLbl="node1" presStyleIdx="0" presStyleCnt="4">
        <dgm:presLayoutVars>
          <dgm:bulletEnabled val="1"/>
        </dgm:presLayoutVars>
      </dgm:prSet>
      <dgm:spPr/>
      <dgm:t>
        <a:bodyPr/>
        <a:lstStyle/>
        <a:p>
          <a:endParaRPr lang="ru-RU"/>
        </a:p>
      </dgm:t>
    </dgm:pt>
    <dgm:pt modelId="{F058826B-939B-42BC-B48A-A868F0ED4E35}" type="pres">
      <dgm:prSet presAssocID="{761823DF-849E-40A2-8AAF-DD51DFDA0E03}" presName="sibTrans" presStyleLbl="sibTrans2D1" presStyleIdx="0" presStyleCnt="3"/>
      <dgm:spPr/>
    </dgm:pt>
    <dgm:pt modelId="{8795B03A-2E4E-4A32-BC8E-01EF029B943F}" type="pres">
      <dgm:prSet presAssocID="{761823DF-849E-40A2-8AAF-DD51DFDA0E03}" presName="connectorText" presStyleLbl="sibTrans2D1" presStyleIdx="0" presStyleCnt="3"/>
      <dgm:spPr/>
    </dgm:pt>
    <dgm:pt modelId="{A3330858-4077-4AD3-AD1E-33E7C40EE61D}" type="pres">
      <dgm:prSet presAssocID="{1C147A3E-A2F8-4FE9-8482-D33BE180CB84}" presName="node" presStyleLbl="node1" presStyleIdx="1" presStyleCnt="4">
        <dgm:presLayoutVars>
          <dgm:bulletEnabled val="1"/>
        </dgm:presLayoutVars>
      </dgm:prSet>
      <dgm:spPr/>
      <dgm:t>
        <a:bodyPr/>
        <a:lstStyle/>
        <a:p>
          <a:endParaRPr lang="ru-RU"/>
        </a:p>
      </dgm:t>
    </dgm:pt>
    <dgm:pt modelId="{462E0039-9000-4C01-8564-0A85F84FD98C}" type="pres">
      <dgm:prSet presAssocID="{1B640795-6868-43D7-9FA3-8FF4D74C9549}" presName="sibTrans" presStyleLbl="sibTrans2D1" presStyleIdx="1" presStyleCnt="3"/>
      <dgm:spPr/>
    </dgm:pt>
    <dgm:pt modelId="{509F2A98-FE64-4AF8-B79B-F558EFCF5D00}" type="pres">
      <dgm:prSet presAssocID="{1B640795-6868-43D7-9FA3-8FF4D74C9549}" presName="connectorText" presStyleLbl="sibTrans2D1" presStyleIdx="1" presStyleCnt="3"/>
      <dgm:spPr/>
    </dgm:pt>
    <dgm:pt modelId="{89A89848-854A-47DD-A344-E8F61D8DED29}" type="pres">
      <dgm:prSet presAssocID="{E149880C-856F-4D4F-BC12-B8E76F94C3ED}" presName="node" presStyleLbl="node1" presStyleIdx="2" presStyleCnt="4">
        <dgm:presLayoutVars>
          <dgm:bulletEnabled val="1"/>
        </dgm:presLayoutVars>
      </dgm:prSet>
      <dgm:spPr/>
      <dgm:t>
        <a:bodyPr/>
        <a:lstStyle/>
        <a:p>
          <a:endParaRPr lang="ru-RU"/>
        </a:p>
      </dgm:t>
    </dgm:pt>
    <dgm:pt modelId="{C1087E10-8AF3-425D-B506-332F7B89FD0E}" type="pres">
      <dgm:prSet presAssocID="{40D49A6C-A2C2-467E-890D-82AFE1A7FA49}" presName="sibTrans" presStyleLbl="sibTrans2D1" presStyleIdx="2" presStyleCnt="3"/>
      <dgm:spPr/>
    </dgm:pt>
    <dgm:pt modelId="{A8639968-E1FC-4BCF-B379-1560071A39C3}" type="pres">
      <dgm:prSet presAssocID="{40D49A6C-A2C2-467E-890D-82AFE1A7FA49}" presName="connectorText" presStyleLbl="sibTrans2D1" presStyleIdx="2" presStyleCnt="3"/>
      <dgm:spPr/>
    </dgm:pt>
    <dgm:pt modelId="{E2973B22-26BF-4D7A-B5A1-A430640CCA3B}" type="pres">
      <dgm:prSet presAssocID="{4384C425-EBB6-46EC-A180-20F58CECBEEF}" presName="node" presStyleLbl="node1" presStyleIdx="3" presStyleCnt="4">
        <dgm:presLayoutVars>
          <dgm:bulletEnabled val="1"/>
        </dgm:presLayoutVars>
      </dgm:prSet>
      <dgm:spPr/>
      <dgm:t>
        <a:bodyPr/>
        <a:lstStyle/>
        <a:p>
          <a:endParaRPr lang="ru-RU"/>
        </a:p>
      </dgm:t>
    </dgm:pt>
  </dgm:ptLst>
  <dgm:cxnLst>
    <dgm:cxn modelId="{DEBCBEB1-BBB1-48FD-9EF5-EE7415CA7AE6}" type="presOf" srcId="{761823DF-849E-40A2-8AAF-DD51DFDA0E03}" destId="{8795B03A-2E4E-4A32-BC8E-01EF029B943F}" srcOrd="1" destOrd="0" presId="urn:microsoft.com/office/officeart/2005/8/layout/process1"/>
    <dgm:cxn modelId="{E5817B1E-3D9A-4730-B528-C1007683A6A2}" type="presOf" srcId="{761823DF-849E-40A2-8AAF-DD51DFDA0E03}" destId="{F058826B-939B-42BC-B48A-A868F0ED4E35}" srcOrd="0" destOrd="0" presId="urn:microsoft.com/office/officeart/2005/8/layout/process1"/>
    <dgm:cxn modelId="{58F9D4B9-4231-4F85-A4A8-FF13484B784B}" type="presOf" srcId="{1B640795-6868-43D7-9FA3-8FF4D74C9549}" destId="{462E0039-9000-4C01-8564-0A85F84FD98C}" srcOrd="0" destOrd="0" presId="urn:microsoft.com/office/officeart/2005/8/layout/process1"/>
    <dgm:cxn modelId="{9BEDF098-12E6-4B79-91FD-3F263FEC172C}" srcId="{BF4C5BAA-A652-432C-A0C0-388CCA473D2B}" destId="{4384C425-EBB6-46EC-A180-20F58CECBEEF}" srcOrd="3" destOrd="0" parTransId="{4444AA84-0541-4437-8369-6760D0322AAF}" sibTransId="{0A02C410-FD32-4B2A-82BF-CA0C5FF9FE8A}"/>
    <dgm:cxn modelId="{898CFE1A-8225-4F47-AD71-2F78CDE32DC4}" srcId="{BF4C5BAA-A652-432C-A0C0-388CCA473D2B}" destId="{E149880C-856F-4D4F-BC12-B8E76F94C3ED}" srcOrd="2" destOrd="0" parTransId="{C755E853-7BCB-4647-83F7-179714E47A52}" sibTransId="{40D49A6C-A2C2-467E-890D-82AFE1A7FA49}"/>
    <dgm:cxn modelId="{9CD23D90-8C88-4D59-A14E-AF514DDE8BBF}" type="presOf" srcId="{9D27AE31-8436-4CCE-B2F9-F115E1E5EE7D}" destId="{0FEFE80E-A843-40D1-BB11-2A9D8C5A467C}" srcOrd="0" destOrd="0" presId="urn:microsoft.com/office/officeart/2005/8/layout/process1"/>
    <dgm:cxn modelId="{3E9FA7CD-FFAA-4B6F-8671-F4FB7267A375}" type="presOf" srcId="{4384C425-EBB6-46EC-A180-20F58CECBEEF}" destId="{E2973B22-26BF-4D7A-B5A1-A430640CCA3B}" srcOrd="0" destOrd="0" presId="urn:microsoft.com/office/officeart/2005/8/layout/process1"/>
    <dgm:cxn modelId="{385C5690-C61F-4599-A3B6-9901D9EC40E2}" srcId="{BF4C5BAA-A652-432C-A0C0-388CCA473D2B}" destId="{1C147A3E-A2F8-4FE9-8482-D33BE180CB84}" srcOrd="1" destOrd="0" parTransId="{9D06A906-78F0-4B48-BF5A-7F558C5A5228}" sibTransId="{1B640795-6868-43D7-9FA3-8FF4D74C9549}"/>
    <dgm:cxn modelId="{524A794F-94BE-42D8-8497-97741FBE3DF2}" type="presOf" srcId="{40D49A6C-A2C2-467E-890D-82AFE1A7FA49}" destId="{C1087E10-8AF3-425D-B506-332F7B89FD0E}" srcOrd="0" destOrd="0" presId="urn:microsoft.com/office/officeart/2005/8/layout/process1"/>
    <dgm:cxn modelId="{39D5E1D3-DF4A-4B04-A20D-2F249D5531F4}" type="presOf" srcId="{E149880C-856F-4D4F-BC12-B8E76F94C3ED}" destId="{89A89848-854A-47DD-A344-E8F61D8DED29}" srcOrd="0" destOrd="0" presId="urn:microsoft.com/office/officeart/2005/8/layout/process1"/>
    <dgm:cxn modelId="{63B83B6D-D4E2-4A5C-AF44-377911D69515}" srcId="{BF4C5BAA-A652-432C-A0C0-388CCA473D2B}" destId="{9D27AE31-8436-4CCE-B2F9-F115E1E5EE7D}" srcOrd="0" destOrd="0" parTransId="{A49DF706-D748-480B-8E17-F58991DFBD65}" sibTransId="{761823DF-849E-40A2-8AAF-DD51DFDA0E03}"/>
    <dgm:cxn modelId="{77CC16AF-528A-43A2-9FD9-58935C146F3C}" type="presOf" srcId="{1C147A3E-A2F8-4FE9-8482-D33BE180CB84}" destId="{A3330858-4077-4AD3-AD1E-33E7C40EE61D}" srcOrd="0" destOrd="0" presId="urn:microsoft.com/office/officeart/2005/8/layout/process1"/>
    <dgm:cxn modelId="{369399D9-11CE-460B-B029-A13CD466119A}" type="presOf" srcId="{BF4C5BAA-A652-432C-A0C0-388CCA473D2B}" destId="{C0BE36FA-9013-4528-88A5-05E78399C48C}" srcOrd="0" destOrd="0" presId="urn:microsoft.com/office/officeart/2005/8/layout/process1"/>
    <dgm:cxn modelId="{9EAC8D8A-1F7A-4FAA-9627-225A7266E1A1}" type="presOf" srcId="{40D49A6C-A2C2-467E-890D-82AFE1A7FA49}" destId="{A8639968-E1FC-4BCF-B379-1560071A39C3}" srcOrd="1" destOrd="0" presId="urn:microsoft.com/office/officeart/2005/8/layout/process1"/>
    <dgm:cxn modelId="{9AE355DD-87A7-4FA7-ABDF-0AC59BF2349B}" type="presOf" srcId="{1B640795-6868-43D7-9FA3-8FF4D74C9549}" destId="{509F2A98-FE64-4AF8-B79B-F558EFCF5D00}" srcOrd="1" destOrd="0" presId="urn:microsoft.com/office/officeart/2005/8/layout/process1"/>
    <dgm:cxn modelId="{91A81B34-9901-44F1-B496-1DA98C0B3626}" type="presParOf" srcId="{C0BE36FA-9013-4528-88A5-05E78399C48C}" destId="{0FEFE80E-A843-40D1-BB11-2A9D8C5A467C}" srcOrd="0" destOrd="0" presId="urn:microsoft.com/office/officeart/2005/8/layout/process1"/>
    <dgm:cxn modelId="{C1A157C0-7861-4C14-9FB3-0E94C7B8127B}" type="presParOf" srcId="{C0BE36FA-9013-4528-88A5-05E78399C48C}" destId="{F058826B-939B-42BC-B48A-A868F0ED4E35}" srcOrd="1" destOrd="0" presId="urn:microsoft.com/office/officeart/2005/8/layout/process1"/>
    <dgm:cxn modelId="{B0533CA4-25A1-4873-8E75-87318FE5D04C}" type="presParOf" srcId="{F058826B-939B-42BC-B48A-A868F0ED4E35}" destId="{8795B03A-2E4E-4A32-BC8E-01EF029B943F}" srcOrd="0" destOrd="0" presId="urn:microsoft.com/office/officeart/2005/8/layout/process1"/>
    <dgm:cxn modelId="{40C00150-FD52-4326-8FBE-59B214D888F1}" type="presParOf" srcId="{C0BE36FA-9013-4528-88A5-05E78399C48C}" destId="{A3330858-4077-4AD3-AD1E-33E7C40EE61D}" srcOrd="2" destOrd="0" presId="urn:microsoft.com/office/officeart/2005/8/layout/process1"/>
    <dgm:cxn modelId="{CA2AF6F7-8F12-4A30-B12F-CF79FDAC55E5}" type="presParOf" srcId="{C0BE36FA-9013-4528-88A5-05E78399C48C}" destId="{462E0039-9000-4C01-8564-0A85F84FD98C}" srcOrd="3" destOrd="0" presId="urn:microsoft.com/office/officeart/2005/8/layout/process1"/>
    <dgm:cxn modelId="{0FA921D8-780F-4473-AC39-0ECEDB39F2FC}" type="presParOf" srcId="{462E0039-9000-4C01-8564-0A85F84FD98C}" destId="{509F2A98-FE64-4AF8-B79B-F558EFCF5D00}" srcOrd="0" destOrd="0" presId="urn:microsoft.com/office/officeart/2005/8/layout/process1"/>
    <dgm:cxn modelId="{8552C75C-6779-46B5-88C9-E51AFEC711E0}" type="presParOf" srcId="{C0BE36FA-9013-4528-88A5-05E78399C48C}" destId="{89A89848-854A-47DD-A344-E8F61D8DED29}" srcOrd="4" destOrd="0" presId="urn:microsoft.com/office/officeart/2005/8/layout/process1"/>
    <dgm:cxn modelId="{8F377A1F-6411-42ED-9DD0-065E661B4091}" type="presParOf" srcId="{C0BE36FA-9013-4528-88A5-05E78399C48C}" destId="{C1087E10-8AF3-425D-B506-332F7B89FD0E}" srcOrd="5" destOrd="0" presId="urn:microsoft.com/office/officeart/2005/8/layout/process1"/>
    <dgm:cxn modelId="{E00091CC-E8FD-4FF3-A321-A34E2892C00B}" type="presParOf" srcId="{C1087E10-8AF3-425D-B506-332F7B89FD0E}" destId="{A8639968-E1FC-4BCF-B379-1560071A39C3}" srcOrd="0" destOrd="0" presId="urn:microsoft.com/office/officeart/2005/8/layout/process1"/>
    <dgm:cxn modelId="{3356C2C6-6C57-430E-98A9-4F34345248B6}" type="presParOf" srcId="{C0BE36FA-9013-4528-88A5-05E78399C48C}" destId="{E2973B22-26BF-4D7A-B5A1-A430640CCA3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FE80E-A843-40D1-BB11-2A9D8C5A467C}">
      <dsp:nvSpPr>
        <dsp:cNvPr id="0" name=""/>
        <dsp:cNvSpPr/>
      </dsp:nvSpPr>
      <dsp:spPr>
        <a:xfrm>
          <a:off x="3403" y="577387"/>
          <a:ext cx="1488211" cy="2190460"/>
        </a:xfrm>
        <a:prstGeom prst="roundRect">
          <a:avLst>
            <a:gd name="adj" fmla="val 10000"/>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first, April 7, 1928, is written from the perspective of Benjamin "</a:t>
          </a:r>
          <a:r>
            <a:rPr lang="en-US" sz="1400" kern="1200" dirty="0" err="1" smtClean="0"/>
            <a:t>Benjy</a:t>
          </a:r>
          <a:r>
            <a:rPr lang="en-US" sz="1400" kern="1200" dirty="0" smtClean="0"/>
            <a:t>" </a:t>
          </a:r>
          <a:r>
            <a:rPr lang="en-US" sz="1400" kern="1200" dirty="0" err="1" smtClean="0"/>
            <a:t>Compson</a:t>
          </a:r>
          <a:r>
            <a:rPr lang="en-US" sz="1400" kern="1200" dirty="0" smtClean="0"/>
            <a:t>, a cognitively disabled 33-year-old man. </a:t>
          </a:r>
          <a:endParaRPr lang="ru-RU" sz="1400" kern="1200" dirty="0"/>
        </a:p>
      </dsp:txBody>
      <dsp:txXfrm>
        <a:off x="46991" y="620975"/>
        <a:ext cx="1401035" cy="2103284"/>
      </dsp:txXfrm>
    </dsp:sp>
    <dsp:sp modelId="{F058826B-939B-42BC-B48A-A868F0ED4E35}">
      <dsp:nvSpPr>
        <dsp:cNvPr id="0" name=""/>
        <dsp:cNvSpPr/>
      </dsp:nvSpPr>
      <dsp:spPr>
        <a:xfrm>
          <a:off x="1640435" y="1488079"/>
          <a:ext cx="315500" cy="369076"/>
        </a:xfrm>
        <a:prstGeom prst="rightArrow">
          <a:avLst>
            <a:gd name="adj1" fmla="val 60000"/>
            <a:gd name="adj2" fmla="val 50000"/>
          </a:avLst>
        </a:prstGeom>
        <a:solidFill>
          <a:schemeClr val="accent2">
            <a:hueOff val="0"/>
            <a:satOff val="0"/>
            <a:lumOff val="0"/>
            <a:alphaOff val="0"/>
          </a:schemeClr>
        </a:solidFill>
        <a:ln>
          <a:noFill/>
        </a:ln>
        <a:effectLst>
          <a:outerShdw blurRad="38100" dist="12700" dir="5400000" rotWithShape="0">
            <a:srgbClr val="000000">
              <a:alpha val="1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1640435" y="1561894"/>
        <a:ext cx="220850" cy="221446"/>
      </dsp:txXfrm>
    </dsp:sp>
    <dsp:sp modelId="{A3330858-4077-4AD3-AD1E-33E7C40EE61D}">
      <dsp:nvSpPr>
        <dsp:cNvPr id="0" name=""/>
        <dsp:cNvSpPr/>
      </dsp:nvSpPr>
      <dsp:spPr>
        <a:xfrm>
          <a:off x="2086899" y="577387"/>
          <a:ext cx="1488211" cy="2190460"/>
        </a:xfrm>
        <a:prstGeom prst="roundRect">
          <a:avLst>
            <a:gd name="adj" fmla="val 10000"/>
          </a:avLst>
        </a:prstGeom>
        <a:solidFill>
          <a:schemeClr val="accent2">
            <a:hueOff val="-49557"/>
            <a:satOff val="-13167"/>
            <a:lumOff val="-536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The second section, June 2, 1910, focuses on Quentin </a:t>
          </a:r>
          <a:r>
            <a:rPr lang="en-US" sz="1400" b="0" kern="1200" dirty="0" err="1" smtClean="0"/>
            <a:t>Compson</a:t>
          </a:r>
          <a:r>
            <a:rPr lang="en-US" sz="1400" b="0" kern="1200" dirty="0" smtClean="0"/>
            <a:t>, </a:t>
          </a:r>
          <a:r>
            <a:rPr lang="en-US" sz="1400" b="0" kern="1200" dirty="0" err="1" smtClean="0"/>
            <a:t>Benjy's</a:t>
          </a:r>
          <a:r>
            <a:rPr lang="en-US" sz="1400" b="0" kern="1200" dirty="0" smtClean="0"/>
            <a:t> older brother, and the events leading up to his suicide.</a:t>
          </a:r>
          <a:endParaRPr lang="ru-RU" sz="1400" b="0" kern="1200" dirty="0"/>
        </a:p>
      </dsp:txBody>
      <dsp:txXfrm>
        <a:off x="2130487" y="620975"/>
        <a:ext cx="1401035" cy="2103284"/>
      </dsp:txXfrm>
    </dsp:sp>
    <dsp:sp modelId="{462E0039-9000-4C01-8564-0A85F84FD98C}">
      <dsp:nvSpPr>
        <dsp:cNvPr id="0" name=""/>
        <dsp:cNvSpPr/>
      </dsp:nvSpPr>
      <dsp:spPr>
        <a:xfrm>
          <a:off x="3723931" y="1488079"/>
          <a:ext cx="315500" cy="369076"/>
        </a:xfrm>
        <a:prstGeom prst="rightArrow">
          <a:avLst>
            <a:gd name="adj1" fmla="val 60000"/>
            <a:gd name="adj2" fmla="val 50000"/>
          </a:avLst>
        </a:prstGeom>
        <a:solidFill>
          <a:schemeClr val="accent2">
            <a:hueOff val="-74336"/>
            <a:satOff val="-19751"/>
            <a:lumOff val="-8040"/>
            <a:alphaOff val="0"/>
          </a:schemeClr>
        </a:solidFill>
        <a:ln>
          <a:noFill/>
        </a:ln>
        <a:effectLst>
          <a:outerShdw blurRad="38100" dist="12700" dir="5400000" rotWithShape="0">
            <a:srgbClr val="000000">
              <a:alpha val="1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3723931" y="1561894"/>
        <a:ext cx="220850" cy="221446"/>
      </dsp:txXfrm>
    </dsp:sp>
    <dsp:sp modelId="{89A89848-854A-47DD-A344-E8F61D8DED29}">
      <dsp:nvSpPr>
        <dsp:cNvPr id="0" name=""/>
        <dsp:cNvSpPr/>
      </dsp:nvSpPr>
      <dsp:spPr>
        <a:xfrm>
          <a:off x="4170394" y="577387"/>
          <a:ext cx="1488211" cy="2190460"/>
        </a:xfrm>
        <a:prstGeom prst="roundRect">
          <a:avLst>
            <a:gd name="adj" fmla="val 10000"/>
          </a:avLst>
        </a:prstGeom>
        <a:solidFill>
          <a:schemeClr val="accent2">
            <a:hueOff val="-99115"/>
            <a:satOff val="-26335"/>
            <a:lumOff val="-10719"/>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 the third section, April 6, 1928, Faulkner writes from the point of view of Jason, Quentin's cynical younger brother.</a:t>
          </a:r>
          <a:endParaRPr lang="ru-RU" sz="1400" kern="1200" dirty="0"/>
        </a:p>
      </dsp:txBody>
      <dsp:txXfrm>
        <a:off x="4213982" y="620975"/>
        <a:ext cx="1401035" cy="2103284"/>
      </dsp:txXfrm>
    </dsp:sp>
    <dsp:sp modelId="{C1087E10-8AF3-425D-B506-332F7B89FD0E}">
      <dsp:nvSpPr>
        <dsp:cNvPr id="0" name=""/>
        <dsp:cNvSpPr/>
      </dsp:nvSpPr>
      <dsp:spPr>
        <a:xfrm>
          <a:off x="5807426" y="1488079"/>
          <a:ext cx="315500" cy="369076"/>
        </a:xfrm>
        <a:prstGeom prst="rightArrow">
          <a:avLst>
            <a:gd name="adj1" fmla="val 60000"/>
            <a:gd name="adj2" fmla="val 50000"/>
          </a:avLst>
        </a:prstGeom>
        <a:solidFill>
          <a:schemeClr val="accent2">
            <a:hueOff val="-148672"/>
            <a:satOff val="-39502"/>
            <a:lumOff val="-16079"/>
            <a:alphaOff val="0"/>
          </a:schemeClr>
        </a:solidFill>
        <a:ln>
          <a:noFill/>
        </a:ln>
        <a:effectLst>
          <a:outerShdw blurRad="38100" dist="12700" dir="5400000" rotWithShape="0">
            <a:srgbClr val="000000">
              <a:alpha val="1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807426" y="1561894"/>
        <a:ext cx="220850" cy="221446"/>
      </dsp:txXfrm>
    </dsp:sp>
    <dsp:sp modelId="{E2973B22-26BF-4D7A-B5A1-A430640CCA3B}">
      <dsp:nvSpPr>
        <dsp:cNvPr id="0" name=""/>
        <dsp:cNvSpPr/>
      </dsp:nvSpPr>
      <dsp:spPr>
        <a:xfrm>
          <a:off x="6253890" y="577387"/>
          <a:ext cx="1488211" cy="2190460"/>
        </a:xfrm>
        <a:prstGeom prst="roundRect">
          <a:avLst>
            <a:gd name="adj" fmla="val 10000"/>
          </a:avLst>
        </a:prstGeom>
        <a:solidFill>
          <a:schemeClr val="accent2">
            <a:hueOff val="-148672"/>
            <a:satOff val="-39502"/>
            <a:lumOff val="-16079"/>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 the fourth and final section, set a day after the first, on April 8, 1928, Faulkner introduces a third person omniscient point of view. </a:t>
          </a:r>
          <a:endParaRPr lang="ru-RU" sz="1400" kern="1200" dirty="0"/>
        </a:p>
      </dsp:txBody>
      <dsp:txXfrm>
        <a:off x="6297478" y="620975"/>
        <a:ext cx="1401035" cy="2103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8A21BBD-8358-47A3-9459-60EC78B8E323}" type="datetimeFigureOut">
              <a:rPr lang="ru-RU" smtClean="0"/>
              <a:t>13.03.2014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6DAAAE1-89AA-4E56-930B-87B168128216}" type="slidenum">
              <a:rPr lang="ru-RU" smtClean="0"/>
              <a:t>‹#›</a:t>
            </a:fld>
            <a:endParaRPr lang="ru-RU"/>
          </a:p>
        </p:txBody>
      </p:sp>
      <p:grpSp>
        <p:nvGrpSpPr>
          <p:cNvPr id="8" name="Group 7"/>
          <p:cNvGrpSpPr/>
          <p:nvPr/>
        </p:nvGrpSpPr>
        <p:grpSpPr>
          <a:xfrm>
            <a:off x="1194100" y="2887531"/>
            <a:ext cx="6779111" cy="923330"/>
            <a:chOff x="1172584" y="1381459"/>
            <a:chExt cx="6779110" cy="923329"/>
          </a:xfrm>
          <a:effectLst>
            <a:outerShdw blurRad="38100" dist="12700" dir="16200000" rotWithShape="0">
              <a:prstClr val="black">
                <a:alpha val="30000"/>
              </a:prstClr>
            </a:outerShdw>
          </a:effectLst>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2" y="1387737"/>
            <a:ext cx="6777319"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A21BBD-8358-47A3-9459-60EC78B8E323}"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AAAE1-89AA-4E56-930B-87B168128216}" type="slidenum">
              <a:rPr lang="ru-RU" smtClean="0"/>
              <a:t>‹#›</a:t>
            </a:fld>
            <a:endParaRPr lang="ru-RU"/>
          </a:p>
        </p:txBody>
      </p:sp>
      <p:grpSp>
        <p:nvGrpSpPr>
          <p:cNvPr id="11" name="Group 10"/>
          <p:cNvGrpSpPr/>
          <p:nvPr/>
        </p:nvGrpSpPr>
        <p:grpSpPr>
          <a:xfrm>
            <a:off x="1172585" y="1392217"/>
            <a:ext cx="6779111" cy="923330"/>
            <a:chOff x="1172584" y="1381459"/>
            <a:chExt cx="6779110" cy="923329"/>
          </a:xfrm>
        </p:grpSpPr>
        <p:sp>
          <p:nvSpPr>
            <p:cNvPr id="15" name="TextBox 14"/>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559399"/>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A21BBD-8358-47A3-9459-60EC78B8E323}"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AAAE1-89AA-4E56-930B-87B168128216}" type="slidenum">
              <a:rPr lang="ru-RU" smtClean="0"/>
              <a:t>‹#›</a:t>
            </a:fld>
            <a:endParaRPr lang="ru-RU"/>
          </a:p>
        </p:txBody>
      </p:sp>
      <p:grpSp>
        <p:nvGrpSpPr>
          <p:cNvPr id="11" name="Group 10"/>
          <p:cNvGrpSpPr/>
          <p:nvPr/>
        </p:nvGrpSpPr>
        <p:grpSpPr>
          <a:xfrm rot="5400000">
            <a:off x="3909051" y="2880824"/>
            <a:ext cx="5480154" cy="923330"/>
            <a:chOff x="1815339" y="1381458"/>
            <a:chExt cx="5480154" cy="923329"/>
          </a:xfrm>
        </p:grpSpPr>
        <p:sp>
          <p:nvSpPr>
            <p:cNvPr id="12" name="TextBox 11"/>
            <p:cNvSpPr txBox="1"/>
            <p:nvPr/>
          </p:nvSpPr>
          <p:spPr>
            <a:xfrm>
              <a:off x="4147072" y="1381458"/>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A21BBD-8358-47A3-9459-60EC78B8E323}"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AAAE1-89AA-4E56-930B-87B168128216}"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5" y="1392217"/>
            <a:ext cx="6779111" cy="923330"/>
            <a:chOff x="1172584" y="1381459"/>
            <a:chExt cx="6779110" cy="923329"/>
          </a:xfrm>
        </p:grpSpPr>
        <p:sp>
          <p:nvSpPr>
            <p:cNvPr id="13" name="TextBox 12"/>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5" y="2887579"/>
            <a:ext cx="6779111" cy="923330"/>
            <a:chOff x="1172584" y="1381459"/>
            <a:chExt cx="6779110" cy="923329"/>
          </a:xfrm>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9" y="376731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A21BBD-8358-47A3-9459-60EC78B8E323}"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AAAE1-89AA-4E56-930B-87B16812821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A21BBD-8358-47A3-9459-60EC78B8E323}"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AAAE1-89AA-4E56-930B-87B168128216}"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1" y="2240280"/>
            <a:ext cx="3442447"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7"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7"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A21BBD-8358-47A3-9459-60EC78B8E323}" type="datetimeFigureOut">
              <a:rPr lang="ru-RU" smtClean="0"/>
              <a:t>13.03.2014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DAAAE1-89AA-4E56-930B-87B168128216}" type="slidenum">
              <a:rPr lang="ru-RU" smtClean="0"/>
              <a:t>‹#›</a:t>
            </a:fld>
            <a:endParaRPr lang="ru-RU"/>
          </a:p>
        </p:txBody>
      </p:sp>
      <p:grpSp>
        <p:nvGrpSpPr>
          <p:cNvPr id="14" name="Group 13"/>
          <p:cNvGrpSpPr/>
          <p:nvPr/>
        </p:nvGrpSpPr>
        <p:grpSpPr>
          <a:xfrm>
            <a:off x="1172585" y="1392217"/>
            <a:ext cx="6779111" cy="923330"/>
            <a:chOff x="1172584" y="1381459"/>
            <a:chExt cx="6779110" cy="923329"/>
          </a:xfrm>
        </p:grpSpPr>
        <p:sp>
          <p:nvSpPr>
            <p:cNvPr id="16" name="TextBox 15"/>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A21BBD-8358-47A3-9459-60EC78B8E323}" type="datetimeFigureOut">
              <a:rPr lang="ru-RU" smtClean="0"/>
              <a:t>13.03.2014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DAAAE1-89AA-4E56-930B-87B168128216}" type="slidenum">
              <a:rPr lang="ru-RU" smtClean="0"/>
              <a:t>‹#›</a:t>
            </a:fld>
            <a:endParaRPr lang="ru-RU"/>
          </a:p>
        </p:txBody>
      </p:sp>
      <p:grpSp>
        <p:nvGrpSpPr>
          <p:cNvPr id="10" name="Group 9"/>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21BBD-8358-47A3-9459-60EC78B8E323}" type="datetimeFigureOut">
              <a:rPr lang="ru-RU" smtClean="0"/>
              <a:t>13.03.2014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DAAAE1-89AA-4E56-930B-87B16812821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80" y="1678196"/>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9"/>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80" y="3603813"/>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21BBD-8358-47A3-9459-60EC78B8E323}"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AAAE1-89AA-4E56-930B-87B16812821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19"/>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3" y="666966"/>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7"/>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21BBD-8358-47A3-9459-60EC78B8E323}"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AAAE1-89AA-4E56-930B-87B16812821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570157"/>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9" y="2248348"/>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9" y="6161443"/>
            <a:ext cx="2133600" cy="365125"/>
          </a:xfrm>
          <a:prstGeom prst="rect">
            <a:avLst/>
          </a:prstGeom>
        </p:spPr>
        <p:txBody>
          <a:bodyPr vert="horz" lIns="91440" tIns="45720" rIns="91440" bIns="45720" rtlCol="0" anchor="ctr"/>
          <a:lstStyle>
            <a:lvl1pPr algn="l">
              <a:defRPr sz="1200">
                <a:solidFill>
                  <a:schemeClr val="tx2"/>
                </a:solidFill>
              </a:defRPr>
            </a:lvl1pPr>
          </a:lstStyle>
          <a:p>
            <a:fld id="{38A21BBD-8358-47A3-9459-60EC78B8E323}" type="datetimeFigureOut">
              <a:rPr lang="ru-RU" smtClean="0"/>
              <a:t>13.03.2014</a:t>
            </a:fld>
            <a:endParaRPr lang="ru-RU"/>
          </a:p>
        </p:txBody>
      </p:sp>
      <p:sp>
        <p:nvSpPr>
          <p:cNvPr id="5" name="Footer Placeholder 4"/>
          <p:cNvSpPr>
            <a:spLocks noGrp="1"/>
          </p:cNvSpPr>
          <p:nvPr>
            <p:ph type="ftr" sz="quarter" idx="3"/>
          </p:nvPr>
        </p:nvSpPr>
        <p:spPr>
          <a:xfrm>
            <a:off x="3124200" y="6161443"/>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3"/>
            <a:ext cx="2133600" cy="365125"/>
          </a:xfrm>
          <a:prstGeom prst="rect">
            <a:avLst/>
          </a:prstGeom>
        </p:spPr>
        <p:txBody>
          <a:bodyPr vert="horz" lIns="91440" tIns="45720" rIns="91440" bIns="45720" rtlCol="0" anchor="ctr"/>
          <a:lstStyle>
            <a:lvl1pPr algn="r">
              <a:defRPr sz="1200">
                <a:solidFill>
                  <a:schemeClr val="tx2"/>
                </a:solidFill>
              </a:defRPr>
            </a:lvl1pPr>
          </a:lstStyle>
          <a:p>
            <a:fld id="{16DAAAE1-89AA-4E56-930B-87B16812821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William </a:t>
            </a:r>
            <a:r>
              <a:rPr lang="en-US" dirty="0" smtClean="0"/>
              <a:t>Faulkner</a:t>
            </a:r>
            <a:r>
              <a:rPr lang="ru-RU" dirty="0" smtClean="0"/>
              <a:t/>
            </a:r>
            <a:br>
              <a:rPr lang="ru-RU" dirty="0" smtClean="0"/>
            </a:br>
            <a:r>
              <a:rPr lang="ru-RU" sz="4000" dirty="0" smtClean="0"/>
              <a:t>«</a:t>
            </a:r>
            <a:r>
              <a:rPr lang="en-US" sz="4000" dirty="0"/>
              <a:t>The Sound and the </a:t>
            </a:r>
            <a:r>
              <a:rPr lang="en-US" sz="4000" dirty="0" smtClean="0"/>
              <a:t>Fury</a:t>
            </a:r>
            <a:r>
              <a:rPr lang="ru-RU" sz="4000" dirty="0" smtClean="0"/>
              <a:t>»</a:t>
            </a:r>
            <a:endParaRPr lang="ru-RU" sz="4000" dirty="0"/>
          </a:p>
        </p:txBody>
      </p:sp>
      <p:sp>
        <p:nvSpPr>
          <p:cNvPr id="3" name="Подзаголовок 2"/>
          <p:cNvSpPr>
            <a:spLocks noGrp="1"/>
          </p:cNvSpPr>
          <p:nvPr>
            <p:ph type="subTitle" idx="1"/>
          </p:nvPr>
        </p:nvSpPr>
        <p:spPr/>
        <p:txBody>
          <a:bodyPr/>
          <a:lstStyle/>
          <a:p>
            <a:r>
              <a:rPr lang="en-US" dirty="0" smtClean="0"/>
              <a:t>Made by</a:t>
            </a:r>
          </a:p>
          <a:p>
            <a:r>
              <a:rPr lang="en-US" dirty="0" err="1" smtClean="0"/>
              <a:t>Skorokhvatova</a:t>
            </a:r>
            <a:r>
              <a:rPr lang="en-US" dirty="0" smtClean="0"/>
              <a:t> Liza 11-A</a:t>
            </a:r>
            <a:endParaRPr lang="ru-RU" dirty="0"/>
          </a:p>
        </p:txBody>
      </p:sp>
    </p:spTree>
    <p:extLst>
      <p:ext uri="{BB962C8B-B14F-4D97-AF65-F5344CB8AC3E}">
        <p14:creationId xmlns:p14="http://schemas.microsoft.com/office/powerpoint/2010/main" val="2128542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9" y="2248348"/>
            <a:ext cx="4736847" cy="3877815"/>
          </a:xfrm>
        </p:spPr>
        <p:txBody>
          <a:bodyPr>
            <a:normAutofit/>
          </a:bodyPr>
          <a:lstStyle/>
          <a:p>
            <a:pPr marL="0" indent="0">
              <a:buNone/>
            </a:pPr>
            <a:r>
              <a:rPr lang="ru-RU" dirty="0" smtClean="0"/>
              <a:t>«</a:t>
            </a:r>
            <a:r>
              <a:rPr lang="en-US" dirty="0" smtClean="0"/>
              <a:t>The </a:t>
            </a:r>
            <a:r>
              <a:rPr lang="en-US" dirty="0"/>
              <a:t>Sound and the </a:t>
            </a:r>
            <a:r>
              <a:rPr lang="en-US" dirty="0" smtClean="0"/>
              <a:t>Fury</a:t>
            </a:r>
            <a:r>
              <a:rPr lang="ru-RU" dirty="0" smtClean="0"/>
              <a:t>»</a:t>
            </a:r>
            <a:r>
              <a:rPr lang="en-US" dirty="0" smtClean="0"/>
              <a:t> </a:t>
            </a:r>
            <a:r>
              <a:rPr lang="en-US" dirty="0"/>
              <a:t>is a novel written by the American author William Faulkner. It employs a number of narrative styles, including the technique known as stream of </a:t>
            </a:r>
            <a:r>
              <a:rPr lang="en-US" dirty="0" smtClean="0"/>
              <a:t>consciousness. </a:t>
            </a:r>
            <a:r>
              <a:rPr lang="en-US" dirty="0"/>
              <a:t>Published in 1929, The Sound and the Fury was Faulkner's fourth novel, and was not immediately successful. </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345" t="8288" r="27261" b="8490"/>
          <a:stretch/>
        </p:blipFill>
        <p:spPr bwMode="auto">
          <a:xfrm>
            <a:off x="5868144" y="2420888"/>
            <a:ext cx="2469735" cy="336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787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19872" y="2248348"/>
            <a:ext cx="5040560" cy="3877815"/>
          </a:xfrm>
        </p:spPr>
        <p:txBody>
          <a:bodyPr/>
          <a:lstStyle/>
          <a:p>
            <a:pPr marL="0" indent="0">
              <a:buNone/>
            </a:pPr>
            <a:r>
              <a:rPr lang="en-US" dirty="0"/>
              <a:t>In 1931, however, when Faulkner's sixth novel, Sanctuary, was published—a sensationalist story which Faulkner later claimed was written only for money—The Sound and the Fury also became commercially successful, and Faulkner began to receive critical attention.</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65559"/>
            <a:ext cx="2338637" cy="398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581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9" y="5085184"/>
            <a:ext cx="7745505" cy="1040979"/>
          </a:xfrm>
        </p:spPr>
        <p:txBody>
          <a:bodyPr>
            <a:normAutofit fontScale="92500" lnSpcReduction="10000"/>
          </a:bodyPr>
          <a:lstStyle/>
          <a:p>
            <a:pPr marL="0" indent="0">
              <a:buNone/>
            </a:pPr>
            <a:r>
              <a:rPr lang="en-US" dirty="0"/>
              <a:t>In 1998, the Modern Library ranked The Sound and the Fury sixth on its list of the 100 best English-language novels of the 20th century.</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88840"/>
            <a:ext cx="4668366" cy="30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051720" y="3717032"/>
            <a:ext cx="2262175" cy="360040"/>
          </a:xfrm>
          <a:prstGeom prst="rect">
            <a:avLst/>
          </a:prstGeom>
          <a:noFill/>
          <a:ln w="381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385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en-US" b="1" dirty="0" smtClean="0"/>
              <a:t>Plot</a:t>
            </a:r>
            <a:endParaRPr lang="ru-RU" b="1" dirty="0" smtClean="0"/>
          </a:p>
          <a:p>
            <a:pPr marL="0" indent="0">
              <a:buNone/>
            </a:pPr>
            <a:r>
              <a:rPr lang="en-US" dirty="0" smtClean="0"/>
              <a:t>The </a:t>
            </a:r>
            <a:r>
              <a:rPr lang="en-US" dirty="0"/>
              <a:t>Sound and the Fury is set in Jefferson, Mississippi. The novel centers on the </a:t>
            </a:r>
            <a:r>
              <a:rPr lang="en-US" dirty="0" err="1"/>
              <a:t>Compson</a:t>
            </a:r>
            <a:r>
              <a:rPr lang="en-US" dirty="0"/>
              <a:t> family, former Southern aristocrats who are struggling to deal with the dissolution of their family and its reputation. Over the course of the 30 years or so related in the novel, the family falls into financial ruin, loses its religious faith and the respect of the town of Jefferson, and many of them die tragically. </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spTree>
    <p:extLst>
      <p:ext uri="{BB962C8B-B14F-4D97-AF65-F5344CB8AC3E}">
        <p14:creationId xmlns:p14="http://schemas.microsoft.com/office/powerpoint/2010/main" val="376565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p:cNvGraphicFramePr>
            <a:graphicFrameLocks noGrp="1"/>
          </p:cNvGraphicFramePr>
          <p:nvPr>
            <p:ph idx="1"/>
            <p:extLst>
              <p:ext uri="{D42A27DB-BD31-4B8C-83A1-F6EECF244321}">
                <p14:modId xmlns:p14="http://schemas.microsoft.com/office/powerpoint/2010/main" val="1147274127"/>
              </p:ext>
            </p:extLst>
          </p:nvPr>
        </p:nvGraphicFramePr>
        <p:xfrm>
          <a:off x="699249" y="2780928"/>
          <a:ext cx="7745505" cy="334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en-US" dirty="0"/>
              <a:t>The Sound and the Fury</a:t>
            </a:r>
            <a:endParaRPr lang="ru-RU" dirty="0"/>
          </a:p>
        </p:txBody>
      </p:sp>
      <p:sp>
        <p:nvSpPr>
          <p:cNvPr id="15" name="Прямоугольник 14"/>
          <p:cNvSpPr/>
          <p:nvPr/>
        </p:nvSpPr>
        <p:spPr>
          <a:xfrm>
            <a:off x="1187624" y="2132856"/>
            <a:ext cx="6984776" cy="400110"/>
          </a:xfrm>
          <a:prstGeom prst="rect">
            <a:avLst/>
          </a:prstGeom>
        </p:spPr>
        <p:txBody>
          <a:bodyPr wrap="square">
            <a:spAutoFit/>
          </a:bodyPr>
          <a:lstStyle/>
          <a:p>
            <a:pPr algn="ctr"/>
            <a:r>
              <a:rPr lang="en-US" sz="2000" dirty="0" smtClean="0"/>
              <a:t>The novel is separated into four distinct sections.</a:t>
            </a:r>
            <a:endParaRPr lang="ru-RU" sz="2000" dirty="0"/>
          </a:p>
        </p:txBody>
      </p:sp>
    </p:spTree>
    <p:extLst>
      <p:ext uri="{BB962C8B-B14F-4D97-AF65-F5344CB8AC3E}">
        <p14:creationId xmlns:p14="http://schemas.microsoft.com/office/powerpoint/2010/main" val="179450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9" y="2248349"/>
            <a:ext cx="7745505" cy="1756716"/>
          </a:xfrm>
        </p:spPr>
        <p:txBody>
          <a:bodyPr>
            <a:normAutofit/>
          </a:bodyPr>
          <a:lstStyle/>
          <a:p>
            <a:pPr marL="0" indent="0">
              <a:buNone/>
            </a:pPr>
            <a:r>
              <a:rPr lang="en-US" dirty="0" smtClean="0"/>
              <a:t>The four parts of the novel relate many of the same episodes, each from a different point of view and therefore with emphasis on different themes and events. </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17032"/>
            <a:ext cx="4762500" cy="290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64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9" y="4619625"/>
            <a:ext cx="7745505" cy="1506538"/>
          </a:xfrm>
        </p:spPr>
        <p:txBody>
          <a:bodyPr>
            <a:normAutofit lnSpcReduction="10000"/>
          </a:bodyPr>
          <a:lstStyle/>
          <a:p>
            <a:pPr marL="0" indent="0">
              <a:buNone/>
            </a:pPr>
            <a:r>
              <a:rPr lang="en-US" dirty="0"/>
              <a:t>The novel has achieved great critical success and a prominent place among the greatest of American novels. It played a role in William Faulkner's receiving the 1949 Nobel Prize in Literature.</a:t>
            </a:r>
            <a:endParaRPr lang="ru-RU" dirty="0"/>
          </a:p>
        </p:txBody>
      </p:sp>
      <p:sp>
        <p:nvSpPr>
          <p:cNvPr id="3" name="Заголовок 2"/>
          <p:cNvSpPr>
            <a:spLocks noGrp="1"/>
          </p:cNvSpPr>
          <p:nvPr>
            <p:ph type="title"/>
          </p:nvPr>
        </p:nvSpPr>
        <p:spPr/>
        <p:txBody>
          <a:bodyPr/>
          <a:lstStyle/>
          <a:p>
            <a:r>
              <a:rPr lang="en-US" dirty="0"/>
              <a:t>The Sound and the Fury</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38375"/>
            <a:ext cx="5553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73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50</TotalTime>
  <Words>426</Words>
  <Application>Microsoft Office PowerPoint</Application>
  <PresentationFormat>Экран (4:3)</PresentationFormat>
  <Paragraphs>22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Твердый переплет</vt:lpstr>
      <vt:lpstr>William Faulkner «The Sound and the Fury»</vt:lpstr>
      <vt:lpstr>The Sound and the Fury</vt:lpstr>
      <vt:lpstr>The Sound and the Fury</vt:lpstr>
      <vt:lpstr>The Sound and the Fury</vt:lpstr>
      <vt:lpstr>The Sound and the Fury</vt:lpstr>
      <vt:lpstr>The Sound and the Fury</vt:lpstr>
      <vt:lpstr>The Sound and the Fury</vt:lpstr>
      <vt:lpstr>The Sound and the Fury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Faulkner «The Sound and the Fury»</dc:title>
  <dc:creator>Лиза</dc:creator>
  <cp:lastModifiedBy>Лиза</cp:lastModifiedBy>
  <cp:revision>5</cp:revision>
  <dcterms:created xsi:type="dcterms:W3CDTF">2014-03-13T17:55:17Z</dcterms:created>
  <dcterms:modified xsi:type="dcterms:W3CDTF">2014-03-13T18:45:36Z</dcterms:modified>
</cp:coreProperties>
</file>