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99"/>
    <a:srgbClr val="CCFFFF"/>
    <a:srgbClr val="FF3300"/>
    <a:srgbClr val="FFFFCC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69" d="100"/>
          <a:sy n="69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D07C-1132-4158-99C3-BD781AE7C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76B64-5EB6-49B3-BE3D-302ED7A97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D8499-BAF3-463A-B577-071AAB020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5E14C9-2F77-46A0-8694-9789BBD3D3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8C3CF-3B38-4AD0-AB08-95AB2D2B0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D14AC-84FF-4006-BA01-82539B4964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8142D-8143-401E-8ECB-D9BAD3FB8B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CD067-F1B4-4453-8F22-2D99705A2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06CFA-B044-406E-9168-1D34762EE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5F73F-8861-4BD4-8018-6E85CA392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5390B-563A-4B1E-8E68-959F89F34D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00632-CCD2-4D5D-9981-A42241199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FBC7EB-6890-4CC1-97DE-EB713EBA3F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10540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Анна Андреевна Ахматова</a:t>
            </a:r>
          </a:p>
        </p:txBody>
      </p:sp>
      <p:pic>
        <p:nvPicPr>
          <p:cNvPr id="4103" name="Picture 7" descr="ahmat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894138" cy="4953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5" name="Picture 9" descr="buke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4230688"/>
            <a:ext cx="3771900" cy="2627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2924175" cy="1174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Признание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371600" y="2667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0" y="914400"/>
            <a:ext cx="56388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В 1960-е годы к Ахматовой наконец пришло мировое признание. Ее стихи появились в переводах.</a:t>
            </a:r>
          </a:p>
          <a:p>
            <a:r>
              <a:rPr lang="ru-RU">
                <a:latin typeface="Comic Sans MS" pitchFamily="66" charset="0"/>
              </a:rPr>
              <a:t>В 1962 году Ахматовой была присуждена Международная поэтическая премия "Этна-Таормина" - в связи с 50-летием поэтической деятельности и выходом в Италии сборника избранных произведений Ахматовой. </a:t>
            </a:r>
          </a:p>
          <a:p>
            <a:r>
              <a:rPr lang="ru-RU">
                <a:latin typeface="Comic Sans MS" pitchFamily="66" charset="0"/>
              </a:rPr>
              <a:t>В том же году Оксфордский университет принял решение присвоить Анне Андреевне Ахматовой степень почетного доктора литературы. В 1964 году Ахматова побывала в Лондоне, где состоялась торжественная церемония ее облачения в докторскую мантию. Впервые в истории Оксфордского университета англичане нарушили традицию: не Анна Ахматова всходила по мраморной лестнице, а ректор спускался к ней. </a:t>
            </a:r>
          </a:p>
          <a:p>
            <a:r>
              <a:rPr lang="ru-RU">
                <a:latin typeface="Comic Sans MS" pitchFamily="66" charset="0"/>
              </a:rPr>
              <a:t>Последнее публичное выступление Анны Андреевны состоялось в Большом театре на торжественном вечере, посвященном Данте.</a:t>
            </a:r>
            <a:r>
              <a:rPr lang="ru-RU"/>
              <a:t> </a:t>
            </a:r>
          </a:p>
          <a:p>
            <a:endParaRPr lang="ru-RU"/>
          </a:p>
        </p:txBody>
      </p:sp>
      <p:pic>
        <p:nvPicPr>
          <p:cNvPr id="144392" name="Picture 8" descr="ahmatov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2857500" cy="3124199"/>
          </a:xfrm>
          <a:prstGeom prst="rect">
            <a:avLst/>
          </a:prstGeom>
          <a:noFill/>
        </p:spPr>
      </p:pic>
      <p:pic>
        <p:nvPicPr>
          <p:cNvPr id="144393" name="Picture 9" descr="anna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28956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3338513" cy="946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Конец жизни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0" y="998538"/>
            <a:ext cx="41910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Осенью 1965 года Анна Андреевна перенесла четвертый инфаркт, а 5 марта 1966 года она скончалась в подмосковном кардиологическом санатории. Похоронили Ахматову на Комаровском кладбище под Ленинградом. </a:t>
            </a:r>
          </a:p>
          <a:p>
            <a:r>
              <a:rPr lang="ru-RU">
                <a:latin typeface="Comic Sans MS" pitchFamily="66" charset="0"/>
              </a:rPr>
              <a:t>До конца жизни Анна Андреевна Ахматова оставалась Поэтом. В своей короткой автобиографии, составленной в 1965 году, перед самой смертью, она писала: "Я не переставала писать стихи. Для меня в них - связь моя со временем, с новой жизнью моего народа. Когда я писала их, я жила теми ритмами, которые звучали в героической истории моей страны. Я счастлива, что жила в эти годы и видела события, которым не было равных".</a:t>
            </a:r>
            <a:r>
              <a:rPr lang="ru-RU"/>
              <a:t> </a:t>
            </a:r>
          </a:p>
        </p:txBody>
      </p:sp>
      <p:pic>
        <p:nvPicPr>
          <p:cNvPr id="145415" name="Picture 7" descr="ahmat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33909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33909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Начало жизни...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312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latin typeface="Comic Sans MS" pitchFamily="66" charset="0"/>
              </a:rPr>
              <a:t>Родилась</a:t>
            </a:r>
            <a:r>
              <a:rPr lang="ru-RU" sz="1600" b="1">
                <a:latin typeface="Comic Sans MS" pitchFamily="66" charset="0"/>
              </a:rPr>
              <a:t> </a:t>
            </a:r>
            <a:r>
              <a:rPr lang="ru-RU" sz="1600">
                <a:latin typeface="Comic Sans MS" pitchFamily="66" charset="0"/>
              </a:rPr>
              <a:t> в Одессе 11 июня 1889 года  в семье инженер-капитана 2-го ранга Андрея Антоновича Горенко и Инны Эразмовны. </a:t>
            </a:r>
          </a:p>
          <a:p>
            <a:r>
              <a:rPr lang="ru-RU" sz="1600">
                <a:latin typeface="Comic Sans MS" pitchFamily="66" charset="0"/>
              </a:rPr>
              <a:t>После рождения дочери семья переехала в Царское Село, где Анна Андреевна училась в Мариинской гимназии. </a:t>
            </a:r>
          </a:p>
          <a:p>
            <a:r>
              <a:rPr lang="ru-RU" sz="1600">
                <a:latin typeface="Comic Sans MS" pitchFamily="66" charset="0"/>
              </a:rPr>
              <a:t>Она прекрасно владела французским.</a:t>
            </a:r>
          </a:p>
          <a:p>
            <a:r>
              <a:rPr lang="ru-RU" sz="1600">
                <a:latin typeface="Comic Sans MS" pitchFamily="66" charset="0"/>
              </a:rPr>
              <a:t>В 1905 году Инна Эразмовна развелась с мужем и переехала с детьми сначала в Евпаторию, а затем в Киев. Здесь Анна Андреевна закончила Фундуклеевскую гимназию и поступила на юридический факультет Высших женских курсов, отдавая все же предпочтение истории и литературе.</a:t>
            </a:r>
            <a:r>
              <a:rPr lang="ru-RU" sz="1400">
                <a:latin typeface="Comic Sans MS" pitchFamily="66" charset="0"/>
              </a:rPr>
              <a:t> </a:t>
            </a:r>
          </a:p>
        </p:txBody>
      </p:sp>
      <p:pic>
        <p:nvPicPr>
          <p:cNvPr id="52230" name="Picture 6" descr="0_3c8f5_7c357b4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857375" cy="2743200"/>
          </a:xfrm>
          <a:prstGeom prst="rect">
            <a:avLst/>
          </a:prstGeom>
          <a:noFill/>
        </p:spPr>
      </p:pic>
      <p:pic>
        <p:nvPicPr>
          <p:cNvPr id="52231" name="Picture 7" descr="0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0"/>
            <a:ext cx="2143125" cy="2679700"/>
          </a:xfrm>
          <a:prstGeom prst="rect">
            <a:avLst/>
          </a:prstGeom>
          <a:noFill/>
        </p:spPr>
      </p:pic>
      <p:pic>
        <p:nvPicPr>
          <p:cNvPr id="52233" name="Picture 9" descr="детс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581400"/>
            <a:ext cx="2068513" cy="2889250"/>
          </a:xfrm>
          <a:prstGeom prst="rect">
            <a:avLst/>
          </a:prstGeom>
          <a:noFill/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733800" y="35814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/>
              <a:t>Семья</a:t>
            </a:r>
            <a:r>
              <a:rPr lang="ru-RU" sz="1000"/>
              <a:t> Горенко. Анна, Инна Эразмовна, Ия,. Андрей и Виктор. Киев. 1909 год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7315200" y="3048000"/>
            <a:ext cx="160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/>
              <a:t>Отец Анны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096000" y="65532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А. Ахматова в детстве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0386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Н. Гумилев и А. Ахматова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38862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Со своим будущим мужем поэтом Николаем Гумилевым Анна Горенко познакомилась еще четырнадцатилетней девочкой. Позже между ними возникла переписка, а в 1909 году Анна приняла официальное предложение Гумилева стать его женой. 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25 апреля 1910 года они обвенчались в Николаевской церкви села Никольская слобода под Киевом. После венчания молодые отправились в свадебное путешествие, пробыв в Париже всю весну. </a:t>
            </a:r>
          </a:p>
          <a:p>
            <a:pPr>
              <a:spcBef>
                <a:spcPct val="50000"/>
              </a:spcBef>
            </a:pPr>
            <a:r>
              <a:rPr lang="ru-RU"/>
              <a:t> В 1912 года у них родился сын, которому дали имя Лев. </a:t>
            </a:r>
          </a:p>
        </p:txBody>
      </p:sp>
      <p:pic>
        <p:nvPicPr>
          <p:cNvPr id="53254" name="Picture 6" descr="gumil_a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286250" cy="2952750"/>
          </a:xfrm>
          <a:prstGeom prst="rect">
            <a:avLst/>
          </a:prstGeom>
          <a:noFill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410200" y="4724400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/>
              <a:t>Семья Ахматовой</a:t>
            </a:r>
          </a:p>
        </p:txBody>
      </p:sp>
      <p:pic>
        <p:nvPicPr>
          <p:cNvPr id="53257" name="Picture 9" descr="0971cbf7960e9cdce9d2b16b4ad9266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029200"/>
            <a:ext cx="33528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57435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Начало творческого пути...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49530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С 1910-х годов началась активная литературная деятельность Ахматовой. Свое первое стихотворение под псевдонимом Анна Ахматова она опубликовала в двадцатилетнем возрасте, а в 1912 году вышел первый сборник стихов "Вечер". </a:t>
            </a:r>
          </a:p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Гораздо менее известно, что когда молодая поэтесса поняла свое предназначение, то не кто иной, как отец Андрей Антонович запретил ей подписывать свои стихотворения фамилией Горенко. Тогда Анна и взяла фамилию своей прабабушки - татарской княгини Ахматовой. </a:t>
            </a:r>
          </a:p>
        </p:txBody>
      </p:sp>
      <p:pic>
        <p:nvPicPr>
          <p:cNvPr id="54278" name="Picture 6" descr="20802774_Elena_Lisovskaya_Anna_AHMATOVA_s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3695700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30480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В марте 1914 года вышла вторая книга стихов "Четки", которая принесла Ахматовой уже всероссийскую известность. Следующий сборник "Белая стая" увидел свет в сентябре 1917 года и был встречен довольно сдержанно. Война, голод и разруха отодвинули поэзию на второй план. Но те, кто знали Ахматову близко, хорошо понимали и значимость ее творчества.</a:t>
            </a:r>
            <a:r>
              <a:rPr lang="ru-RU"/>
              <a:t> </a:t>
            </a:r>
          </a:p>
        </p:txBody>
      </p:sp>
      <p:pic>
        <p:nvPicPr>
          <p:cNvPr id="139271" name="Picture 7" descr="stihov-m_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716213" cy="4224338"/>
          </a:xfrm>
          <a:prstGeom prst="rect">
            <a:avLst/>
          </a:prstGeom>
          <a:noFill/>
        </p:spPr>
      </p:pic>
      <p:pic>
        <p:nvPicPr>
          <p:cNvPr id="139273" name="Picture 9" descr="c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429000"/>
            <a:ext cx="30638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633913" cy="793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 время революции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0" y="1066800"/>
            <a:ext cx="5029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Анна Андреевна  рассталась с Н. Гумилевым. Осенью того же года Ахматова вышла замуж за В. К. Шилейко, ученого-ассиролога и переводчика клинописных текстов. </a:t>
            </a:r>
          </a:p>
          <a:p>
            <a:r>
              <a:rPr lang="ru-RU">
                <a:latin typeface="Comic Sans MS" pitchFamily="66" charset="0"/>
              </a:rPr>
              <a:t>Октябрьскую революцию поэтесса не приняла. Ибо, как она писала, "все расхищено, продано; все голодной тоскою изглодано". Но Россию не покинула, отвергнув "утешные" голоса, звавшие на чужбину, где оказались многие ее современники. Даже после того, как в 1921 году большевики расстреляли ее бывшего мужа Николая Гумилева. </a:t>
            </a:r>
          </a:p>
        </p:txBody>
      </p:sp>
      <p:pic>
        <p:nvPicPr>
          <p:cNvPr id="140294" name="Picture 6" descr="ahmatov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3962400" cy="2708275"/>
          </a:xfrm>
          <a:prstGeom prst="rect">
            <a:avLst/>
          </a:prstGeom>
          <a:noFill/>
        </p:spPr>
      </p:pic>
      <p:pic>
        <p:nvPicPr>
          <p:cNvPr id="140297" name="Picture 9" descr="cveti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6800"/>
            <a:ext cx="3333750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WordArt 4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4767263" cy="1098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Новый поворт в жизни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990600"/>
            <a:ext cx="6096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Декабрь 1922 года ознаменовался новым поворотом в личной жизни Ахматовой. Она переехала к искусствоведу Николаю Пунину, позже ставшему ее третьим мужем. </a:t>
            </a:r>
          </a:p>
          <a:p>
            <a:r>
              <a:rPr lang="ru-RU">
                <a:latin typeface="Comic Sans MS" pitchFamily="66" charset="0"/>
              </a:rPr>
              <a:t>Начало 1920-х годов отмечено новым поэтическим взлетом Ахматовой - выходом поэтических сборников "Anno Domini" и "Подорожник", закрепивших за ней славу выдающейся русской поэтессы. </a:t>
            </a:r>
          </a:p>
          <a:p>
            <a:endParaRPr lang="ru-RU">
              <a:latin typeface="Comic Sans MS" pitchFamily="66" charset="0"/>
            </a:endParaRPr>
          </a:p>
          <a:p>
            <a:r>
              <a:rPr lang="ru-RU">
                <a:latin typeface="Comic Sans MS" pitchFamily="66" charset="0"/>
              </a:rPr>
              <a:t>Новые стихи Ахматовой с середины 1920-х годов печатать перестали. Ее поэтический голос умолк вплоть до 1940 года. Для Анны Андреевны наступили тяжелые времена. </a:t>
            </a:r>
          </a:p>
        </p:txBody>
      </p:sp>
      <p:pic>
        <p:nvPicPr>
          <p:cNvPr id="141318" name="Picture 6" descr="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2360613" cy="3200400"/>
          </a:xfrm>
          <a:prstGeom prst="rect">
            <a:avLst/>
          </a:prstGeom>
          <a:noFill/>
        </p:spPr>
      </p:pic>
      <p:pic>
        <p:nvPicPr>
          <p:cNvPr id="141319" name="Picture 7" descr="0_3c8df_d1aa4307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0"/>
            <a:ext cx="2362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0" y="228600"/>
            <a:ext cx="5638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В начале 1930-х годов был репрессирован ее сын Лев Гумилев. Но впоследствии  Лев Гумилев все же был реабилитирован, Позже судьбам тысяч и тысяч заключенных и их несчастным семьям Ахматова посвятила свою великую и горькую поэму "Реквием". </a:t>
            </a:r>
          </a:p>
          <a:p>
            <a:endParaRPr lang="ru-RU">
              <a:latin typeface="Comic Sans MS" pitchFamily="66" charset="0"/>
            </a:endParaRPr>
          </a:p>
          <a:p>
            <a:r>
              <a:rPr lang="ru-RU">
                <a:latin typeface="Comic Sans MS" pitchFamily="66" charset="0"/>
              </a:rPr>
              <a:t>В год смерти Сталина, когда начал отступать ужас перед репрессиями, поэтесса произнесла пророческую фразу: "Теперь арестанты вернутся, и две России глянут друг другу в глаза: та, что сажала, и та, которую посадили. Началась новая эпоха".</a:t>
            </a:r>
            <a:r>
              <a:rPr lang="ru-RU"/>
              <a:t> </a:t>
            </a:r>
          </a:p>
        </p:txBody>
      </p:sp>
      <p:pic>
        <p:nvPicPr>
          <p:cNvPr id="142343" name="Picture 7" descr="29515335_cvetuy_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3352800" cy="3281363"/>
          </a:xfrm>
          <a:prstGeom prst="rect">
            <a:avLst/>
          </a:prstGeom>
          <a:noFill/>
        </p:spPr>
      </p:pic>
      <p:pic>
        <p:nvPicPr>
          <p:cNvPr id="142344" name="Picture 8" descr="0_3c8f6_823eefc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025" y="0"/>
            <a:ext cx="3482975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WordArt 4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8961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 время Отечественной войны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0" y="838200"/>
            <a:ext cx="5562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Отечественная война застала Анну Ахматову в Ленинграде. В конце сентября, уже во время блокады она вылетела сначала в Москву, а затем эвакуировалась в Ташкент, где жила до 1944 года. </a:t>
            </a:r>
          </a:p>
          <a:p>
            <a:r>
              <a:rPr lang="ru-RU">
                <a:latin typeface="Comic Sans MS" pitchFamily="66" charset="0"/>
              </a:rPr>
              <a:t>И вдруг все оборвалось. 14 августа 1946 года было опубликовано печально-знаменитое постановление ЦК КПСС "О журналах "Звезда" и "Ленинград", в котором творчество А. Ахматовой определялось как "чуждое идеологически". Союз писателей СССР постановил "исключить Анну Ахматову из Союза советских писателей", тем самым она практически лишались средств к существованию. Ахматова вынуждена была зарабатывать на жизнь переводами. Опала была снята с Ахматовой лишь в 1962 году, когда из печати вышла ее "Поэма без героя"</a:t>
            </a:r>
          </a:p>
        </p:txBody>
      </p:sp>
      <p:pic>
        <p:nvPicPr>
          <p:cNvPr id="143366" name="Picture 6" descr="0_3c8dd_3f5f08a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3581400" cy="3657600"/>
          </a:xfrm>
          <a:prstGeom prst="rect">
            <a:avLst/>
          </a:prstGeom>
          <a:noFill/>
        </p:spPr>
      </p:pic>
      <p:pic>
        <p:nvPicPr>
          <p:cNvPr id="143368" name="Picture 8" descr="307cebbb9653074505317e6266c8871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00600"/>
            <a:ext cx="2362200" cy="170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959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15</cp:revision>
  <cp:lastPrinted>1601-01-01T00:00:00Z</cp:lastPrinted>
  <dcterms:created xsi:type="dcterms:W3CDTF">1601-01-01T00:00:00Z</dcterms:created>
  <dcterms:modified xsi:type="dcterms:W3CDTF">2014-06-03T07:33:06Z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