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64B01E-07B3-4065-850F-12D5EDC0F229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2CD8C3-7415-4321-9D1D-A0D52AD1162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Сер Вальтер Скотт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Гай </a:t>
            </a:r>
            <a:r>
              <a:rPr lang="ru-RU" sz="2400" dirty="0" err="1" smtClean="0">
                <a:solidFill>
                  <a:srgbClr val="000000"/>
                </a:solidFill>
              </a:rPr>
              <a:t>Меннерінг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або</a:t>
            </a:r>
            <a:r>
              <a:rPr lang="ru-RU" sz="2400" dirty="0" smtClean="0">
                <a:solidFill>
                  <a:srgbClr val="000000"/>
                </a:solidFill>
              </a:rPr>
              <a:t> Астролог </a:t>
            </a:r>
            <a:r>
              <a:rPr lang="en-US" sz="2400" dirty="0" smtClean="0">
                <a:solidFill>
                  <a:srgbClr val="000000"/>
                </a:solidFill>
              </a:rPr>
              <a:t>(1815)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Антикварій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(1816)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Роб Рой </a:t>
            </a:r>
            <a:r>
              <a:rPr lang="en-US" sz="2400" dirty="0" smtClean="0">
                <a:solidFill>
                  <a:srgbClr val="000000"/>
                </a:solidFill>
              </a:rPr>
              <a:t> (1818)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Айвенго (</a:t>
            </a:r>
            <a:r>
              <a:rPr lang="en-US" sz="2400" dirty="0" smtClean="0">
                <a:solidFill>
                  <a:srgbClr val="000000"/>
                </a:solidFill>
              </a:rPr>
              <a:t> (1819)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Кенілворт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(1821)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Пірат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(1822)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Успіхи</a:t>
            </a:r>
            <a:r>
              <a:rPr lang="ru-RU" sz="2400" dirty="0" smtClean="0">
                <a:solidFill>
                  <a:srgbClr val="000000"/>
                </a:solidFill>
              </a:rPr>
              <a:t> Найджела </a:t>
            </a:r>
            <a:r>
              <a:rPr lang="en-US" sz="2400" dirty="0" smtClean="0">
                <a:solidFill>
                  <a:srgbClr val="000000"/>
                </a:solidFill>
              </a:rPr>
              <a:t>(1822)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Певеріл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Пік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(1822)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Квентін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Дорвард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(1823)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Сент-Ронанські</a:t>
            </a:r>
            <a:r>
              <a:rPr lang="ru-RU" sz="2400" dirty="0" smtClean="0">
                <a:solidFill>
                  <a:srgbClr val="000000"/>
                </a:solidFill>
              </a:rPr>
              <a:t> води </a:t>
            </a:r>
            <a:r>
              <a:rPr lang="en-US" sz="2400" dirty="0" smtClean="0">
                <a:solidFill>
                  <a:srgbClr val="000000"/>
                </a:solidFill>
              </a:rPr>
              <a:t>(1824)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Редґаунтлет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(1824)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Оповіді</a:t>
            </a:r>
            <a:r>
              <a:rPr lang="ru-RU" sz="2400" dirty="0" smtClean="0">
                <a:solidFill>
                  <a:srgbClr val="000000"/>
                </a:solidFill>
              </a:rPr>
              <a:t> про </a:t>
            </a:r>
            <a:r>
              <a:rPr lang="ru-RU" sz="2400" dirty="0" err="1" smtClean="0">
                <a:solidFill>
                  <a:srgbClr val="000000"/>
                </a:solidFill>
              </a:rPr>
              <a:t>Хрестоносців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(1825)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Вудсток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(1826)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Пертська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карсуня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(1828)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Красуня</a:t>
            </a:r>
            <a:r>
              <a:rPr lang="ru-RU" sz="2400" dirty="0" smtClean="0">
                <a:solidFill>
                  <a:srgbClr val="000000"/>
                </a:solidFill>
              </a:rPr>
              <a:t> туману </a:t>
            </a:r>
            <a:r>
              <a:rPr lang="en-US" sz="2400" dirty="0" smtClean="0">
                <a:solidFill>
                  <a:srgbClr val="000000"/>
                </a:solidFill>
              </a:rPr>
              <a:t>(1829)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17764" name="Picture 4" descr="http://u.kanobu.ru/images/2011/07/20/ecdb3f8c-fc27-4d1d-b357-46145a829d2e.jpg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778197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1830 року </a:t>
            </a:r>
            <a:r>
              <a:rPr lang="ru-RU" sz="3600" dirty="0" err="1">
                <a:solidFill>
                  <a:srgbClr val="000000"/>
                </a:solidFill>
              </a:rPr>
              <a:t>він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зазнає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першого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апоплексичного</a:t>
            </a:r>
            <a:r>
              <a:rPr lang="ru-RU" sz="3600" dirty="0">
                <a:solidFill>
                  <a:srgbClr val="000000"/>
                </a:solidFill>
              </a:rPr>
              <a:t> удару, </a:t>
            </a:r>
            <a:r>
              <a:rPr lang="ru-RU" sz="3600" dirty="0" err="1">
                <a:solidFill>
                  <a:srgbClr val="000000"/>
                </a:solidFill>
              </a:rPr>
              <a:t>який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паралізував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його</a:t>
            </a:r>
            <a:r>
              <a:rPr lang="ru-RU" sz="3600" dirty="0">
                <a:solidFill>
                  <a:srgbClr val="000000"/>
                </a:solidFill>
              </a:rPr>
              <a:t> праву руку. А в 1832 </a:t>
            </a:r>
            <a:r>
              <a:rPr lang="ru-RU" sz="3600" dirty="0" err="1">
                <a:solidFill>
                  <a:srgbClr val="000000"/>
                </a:solidFill>
              </a:rPr>
              <a:t>році</a:t>
            </a:r>
            <a:r>
              <a:rPr lang="ru-RU" sz="3600" dirty="0">
                <a:solidFill>
                  <a:srgbClr val="000000"/>
                </a:solidFill>
              </a:rPr>
              <a:t>, не </a:t>
            </a:r>
            <a:r>
              <a:rPr lang="ru-RU" sz="3600" dirty="0" err="1">
                <a:solidFill>
                  <a:srgbClr val="000000"/>
                </a:solidFill>
              </a:rPr>
              <a:t>витримавши</a:t>
            </a:r>
            <a:r>
              <a:rPr lang="ru-RU" sz="3600" dirty="0">
                <a:solidFill>
                  <a:srgbClr val="000000"/>
                </a:solidFill>
              </a:rPr>
              <a:t> четвертого удару, Вальтер Скотт помер.</a:t>
            </a:r>
          </a:p>
        </p:txBody>
      </p:sp>
      <p:pic>
        <p:nvPicPr>
          <p:cNvPr id="4" name="Picture 2" descr="http://school.xvatit.com/images/thumb/a/a0/Z21-6.jpg/499px-Z2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32447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2192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000000"/>
                </a:solidFill>
              </a:rPr>
              <a:t>Дякуємо за увагу !!!</a:t>
            </a:r>
            <a:endParaRPr lang="ru-RU" sz="6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seumsyndicate.com/images/1/7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7984" y="0"/>
            <a:ext cx="46085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Сер Вальтер </a:t>
            </a:r>
            <a:r>
              <a:rPr lang="ru-RU" sz="3200" dirty="0" smtClean="0">
                <a:solidFill>
                  <a:srgbClr val="000000"/>
                </a:solidFill>
              </a:rPr>
              <a:t>Скотт</a:t>
            </a:r>
            <a:r>
              <a:rPr lang="uk-UA" sz="3200" dirty="0">
                <a:solidFill>
                  <a:srgbClr val="000000"/>
                </a:solidFill>
              </a:rPr>
              <a:t> </a:t>
            </a:r>
            <a:endParaRPr lang="uk-UA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15 </a:t>
            </a:r>
            <a:r>
              <a:rPr lang="ru-RU" sz="3200" dirty="0" err="1">
                <a:solidFill>
                  <a:srgbClr val="000000"/>
                </a:solidFill>
              </a:rPr>
              <a:t>серпня</a:t>
            </a:r>
            <a:r>
              <a:rPr lang="ru-RU" sz="3200" dirty="0">
                <a:solidFill>
                  <a:srgbClr val="000000"/>
                </a:solidFill>
              </a:rPr>
              <a:t> 1771, </a:t>
            </a:r>
            <a:r>
              <a:rPr lang="ru-RU" sz="3200" dirty="0" err="1">
                <a:solidFill>
                  <a:srgbClr val="000000"/>
                </a:solidFill>
              </a:rPr>
              <a:t>Единбург</a:t>
            </a:r>
            <a:r>
              <a:rPr lang="ru-RU" sz="3200" dirty="0">
                <a:solidFill>
                  <a:srgbClr val="000000"/>
                </a:solidFill>
              </a:rPr>
              <a:t> — 21 </a:t>
            </a:r>
            <a:r>
              <a:rPr lang="ru-RU" sz="3200" dirty="0" err="1">
                <a:solidFill>
                  <a:srgbClr val="000000"/>
                </a:solidFill>
              </a:rPr>
              <a:t>вересня</a:t>
            </a:r>
            <a:r>
              <a:rPr lang="ru-RU" sz="3200" dirty="0">
                <a:solidFill>
                  <a:srgbClr val="000000"/>
                </a:solidFill>
              </a:rPr>
              <a:t> 1832, </a:t>
            </a:r>
            <a:r>
              <a:rPr lang="ru-RU" sz="3200" dirty="0" err="1">
                <a:solidFill>
                  <a:srgbClr val="000000"/>
                </a:solidFill>
              </a:rPr>
              <a:t>Ебботсфорд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похований</a:t>
            </a:r>
            <a:r>
              <a:rPr lang="ru-RU" sz="3200" dirty="0">
                <a:solidFill>
                  <a:srgbClr val="000000"/>
                </a:solidFill>
              </a:rPr>
              <a:t> у </a:t>
            </a:r>
            <a:r>
              <a:rPr lang="ru-RU" sz="3200" dirty="0" err="1">
                <a:solidFill>
                  <a:srgbClr val="000000"/>
                </a:solidFill>
              </a:rPr>
              <a:t>Драйбурзі</a:t>
            </a:r>
            <a:r>
              <a:rPr lang="ru-RU" sz="3200" dirty="0">
                <a:solidFill>
                  <a:srgbClr val="000000"/>
                </a:solidFill>
              </a:rPr>
              <a:t>) — </a:t>
            </a:r>
            <a:r>
              <a:rPr lang="ru-RU" sz="3200" dirty="0" err="1">
                <a:solidFill>
                  <a:srgbClr val="000000"/>
                </a:solidFill>
              </a:rPr>
              <a:t>всесвітньо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відомий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британський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письменник</a:t>
            </a:r>
            <a:r>
              <a:rPr lang="ru-RU" sz="3200" dirty="0">
                <a:solidFill>
                  <a:srgbClr val="000000"/>
                </a:solidFill>
              </a:rPr>
              <a:t>, поет, </a:t>
            </a:r>
            <a:r>
              <a:rPr lang="ru-RU" sz="3200" dirty="0" err="1">
                <a:solidFill>
                  <a:srgbClr val="000000"/>
                </a:solidFill>
              </a:rPr>
              <a:t>історик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збирач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старожитностей</a:t>
            </a:r>
            <a:r>
              <a:rPr lang="ru-RU" sz="3200" dirty="0">
                <a:solidFill>
                  <a:srgbClr val="000000"/>
                </a:solidFill>
              </a:rPr>
              <a:t> , адвокат, за </a:t>
            </a:r>
            <a:r>
              <a:rPr lang="ru-RU" sz="3200" dirty="0" err="1">
                <a:solidFill>
                  <a:srgbClr val="000000"/>
                </a:solidFill>
              </a:rPr>
              <a:t>походженням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шотландець</a:t>
            </a:r>
            <a:r>
              <a:rPr lang="ru-RU" sz="3200" dirty="0">
                <a:solidFill>
                  <a:srgbClr val="000000"/>
                </a:solidFill>
              </a:rPr>
              <a:t>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Для </a:t>
            </a:r>
            <a:r>
              <a:rPr lang="ru-RU" sz="2800" dirty="0" err="1">
                <a:solidFill>
                  <a:srgbClr val="000000"/>
                </a:solidFill>
              </a:rPr>
              <a:t>шотландців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більше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ніж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письменник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відродив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історичну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пам'ять</a:t>
            </a:r>
            <a:r>
              <a:rPr lang="ru-RU" sz="2800" dirty="0">
                <a:solidFill>
                  <a:srgbClr val="000000"/>
                </a:solidFill>
              </a:rPr>
              <a:t> народу, </a:t>
            </a:r>
            <a:r>
              <a:rPr lang="ru-RU" sz="2800" dirty="0" err="1">
                <a:solidFill>
                  <a:srgbClr val="000000"/>
                </a:solidFill>
              </a:rPr>
              <a:t>відкрив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Шотландію</a:t>
            </a:r>
            <a:r>
              <a:rPr lang="ru-RU" sz="2800" dirty="0">
                <a:solidFill>
                  <a:srgbClr val="000000"/>
                </a:solidFill>
              </a:rPr>
              <a:t> для </a:t>
            </a:r>
            <a:r>
              <a:rPr lang="ru-RU" sz="2800" dirty="0" err="1">
                <a:solidFill>
                  <a:srgbClr val="000000"/>
                </a:solidFill>
              </a:rPr>
              <a:t>решти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світу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в першу </a:t>
            </a:r>
            <a:r>
              <a:rPr lang="ru-RU" sz="2800" dirty="0" err="1">
                <a:solidFill>
                  <a:srgbClr val="000000"/>
                </a:solidFill>
              </a:rPr>
              <a:t>чергу</a:t>
            </a:r>
            <a:r>
              <a:rPr lang="ru-RU" sz="2800" dirty="0">
                <a:solidFill>
                  <a:srgbClr val="000000"/>
                </a:solidFill>
              </a:rPr>
              <a:t> для </a:t>
            </a:r>
            <a:r>
              <a:rPr lang="ru-RU" sz="2800" dirty="0" err="1">
                <a:solidFill>
                  <a:srgbClr val="000000"/>
                </a:solidFill>
              </a:rPr>
              <a:t>Англії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Вважається</a:t>
            </a:r>
            <a:r>
              <a:rPr lang="ru-RU" sz="2800" dirty="0">
                <a:solidFill>
                  <a:srgbClr val="000000"/>
                </a:solidFill>
              </a:rPr>
              <a:t> основоположником жанру </a:t>
            </a:r>
            <a:r>
              <a:rPr lang="ru-RU" sz="2800" dirty="0" err="1">
                <a:solidFill>
                  <a:srgbClr val="000000"/>
                </a:solidFill>
              </a:rPr>
              <a:t>історичного</a:t>
            </a:r>
            <a:r>
              <a:rPr lang="ru-RU" sz="2800" dirty="0">
                <a:solidFill>
                  <a:srgbClr val="000000"/>
                </a:solidFill>
              </a:rPr>
              <a:t> роману. </a:t>
            </a:r>
            <a:r>
              <a:rPr lang="ru-RU" sz="2800" dirty="0" err="1">
                <a:solidFill>
                  <a:srgbClr val="000000"/>
                </a:solidFill>
              </a:rPr>
              <a:t>Мав</a:t>
            </a:r>
            <a:r>
              <a:rPr lang="ru-RU" sz="2800" dirty="0">
                <a:solidFill>
                  <a:srgbClr val="000000"/>
                </a:solidFill>
              </a:rPr>
              <a:t> великий </a:t>
            </a:r>
            <a:r>
              <a:rPr lang="ru-RU" sz="2800" dirty="0" err="1">
                <a:solidFill>
                  <a:srgbClr val="000000"/>
                </a:solidFill>
              </a:rPr>
              <a:t>вплив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європейський</a:t>
            </a:r>
            <a:r>
              <a:rPr lang="ru-RU" sz="2800" dirty="0">
                <a:solidFill>
                  <a:srgbClr val="000000"/>
                </a:solidFill>
              </a:rPr>
              <a:t> романтизм. </a:t>
            </a:r>
            <a:r>
              <a:rPr lang="ru-RU" sz="2800" dirty="0" err="1">
                <a:solidFill>
                  <a:srgbClr val="000000"/>
                </a:solidFill>
              </a:rPr>
              <a:t>Мав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феноменальну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пам'ять</a:t>
            </a:r>
            <a:r>
              <a:rPr lang="ru-RU" sz="2800" dirty="0">
                <a:solidFill>
                  <a:srgbClr val="000000"/>
                </a:solidFill>
              </a:rPr>
              <a:t>. </a:t>
            </a:r>
          </a:p>
        </p:txBody>
      </p:sp>
      <p:pic>
        <p:nvPicPr>
          <p:cNvPr id="4" name="Picture 2" descr="http://www.peregolibri.it/scolastic/wp-content/uploads/2011/02/PG-1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4441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</a:rPr>
              <a:t>Народився</a:t>
            </a:r>
            <a:r>
              <a:rPr lang="ru-RU" sz="3200" dirty="0">
                <a:solidFill>
                  <a:srgbClr val="000000"/>
                </a:solidFill>
              </a:rPr>
              <a:t> в </a:t>
            </a:r>
            <a:r>
              <a:rPr lang="ru-RU" sz="3200" dirty="0" err="1">
                <a:solidFill>
                  <a:srgbClr val="000000"/>
                </a:solidFill>
              </a:rPr>
              <a:t>Единбурзі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в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сім'ї</a:t>
            </a:r>
            <a:r>
              <a:rPr lang="ru-RU" sz="3200" dirty="0">
                <a:solidFill>
                  <a:srgbClr val="000000"/>
                </a:solidFill>
              </a:rPr>
              <a:t> адвоката Вальтера Скотта (1729–1799), </a:t>
            </a:r>
            <a:r>
              <a:rPr lang="ru-RU" sz="3200" dirty="0" err="1">
                <a:solidFill>
                  <a:srgbClr val="000000"/>
                </a:solidFill>
              </a:rPr>
              <a:t>його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мати</a:t>
            </a:r>
            <a:r>
              <a:rPr lang="ru-RU" sz="3200" dirty="0">
                <a:solidFill>
                  <a:srgbClr val="000000"/>
                </a:solidFill>
              </a:rPr>
              <a:t>, Ганна Резерфорд (1739–1819), </a:t>
            </a:r>
            <a:r>
              <a:rPr lang="ru-RU" sz="3200" dirty="0" err="1">
                <a:solidFill>
                  <a:srgbClr val="000000"/>
                </a:solidFill>
              </a:rPr>
              <a:t>була</a:t>
            </a:r>
            <a:r>
              <a:rPr lang="ru-RU" sz="3200" dirty="0">
                <a:solidFill>
                  <a:srgbClr val="000000"/>
                </a:solidFill>
              </a:rPr>
              <a:t> дочкою </a:t>
            </a:r>
            <a:r>
              <a:rPr lang="ru-RU" sz="3200" dirty="0" err="1">
                <a:solidFill>
                  <a:srgbClr val="000000"/>
                </a:solidFill>
              </a:rPr>
              <a:t>професора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медицини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Единбурзького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університету</a:t>
            </a:r>
            <a:r>
              <a:rPr lang="ru-RU" sz="3200" dirty="0">
                <a:solidFill>
                  <a:srgbClr val="000000"/>
                </a:solidFill>
              </a:rPr>
              <a:t>. У </a:t>
            </a:r>
            <a:r>
              <a:rPr lang="ru-RU" sz="3200" dirty="0" err="1">
                <a:solidFill>
                  <a:srgbClr val="000000"/>
                </a:solidFill>
              </a:rPr>
              <a:t>сім'ї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з</a:t>
            </a:r>
            <a:r>
              <a:rPr lang="ru-RU" sz="3200" dirty="0">
                <a:solidFill>
                  <a:srgbClr val="000000"/>
                </a:solidFill>
              </a:rPr>
              <a:t> 12 </a:t>
            </a:r>
            <a:r>
              <a:rPr lang="ru-RU" sz="3200" dirty="0" err="1">
                <a:solidFill>
                  <a:srgbClr val="000000"/>
                </a:solidFill>
              </a:rPr>
              <a:t>дітей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вижило</a:t>
            </a:r>
            <a:r>
              <a:rPr lang="ru-RU" sz="3200" dirty="0">
                <a:solidFill>
                  <a:srgbClr val="000000"/>
                </a:solidFill>
              </a:rPr>
              <a:t> шестеро, Вальтер </a:t>
            </a:r>
            <a:r>
              <a:rPr lang="ru-RU" sz="3200" dirty="0" err="1">
                <a:solidFill>
                  <a:srgbClr val="000000"/>
                </a:solidFill>
              </a:rPr>
              <a:t>був</a:t>
            </a:r>
            <a:r>
              <a:rPr lang="ru-RU" sz="3200" dirty="0">
                <a:solidFill>
                  <a:srgbClr val="000000"/>
                </a:solidFill>
              </a:rPr>
              <a:t> 9-м.</a:t>
            </a:r>
          </a:p>
        </p:txBody>
      </p:sp>
      <p:pic>
        <p:nvPicPr>
          <p:cNvPr id="115714" name="Picture 2" descr="http://os.colta.ru/m/photo/2010/09/27/scot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404664"/>
            <a:ext cx="4355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>
                <a:solidFill>
                  <a:srgbClr val="000000"/>
                </a:solidFill>
              </a:rPr>
              <a:t>У </a:t>
            </a:r>
            <a:r>
              <a:rPr lang="ru-RU" sz="2800" dirty="0" err="1">
                <a:solidFill>
                  <a:srgbClr val="000000"/>
                </a:solidFill>
              </a:rPr>
              <a:t>ранньому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віці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перехворів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дитячим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паралічем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що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призвело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атрофії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м'язів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правої</a:t>
            </a:r>
            <a:r>
              <a:rPr lang="ru-RU" sz="2800" dirty="0">
                <a:solidFill>
                  <a:srgbClr val="000000"/>
                </a:solidFill>
              </a:rPr>
              <a:t> ноги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довічної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кульгавості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Незважаючи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фізичну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ваду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вже</a:t>
            </a:r>
            <a:r>
              <a:rPr lang="ru-RU" sz="2800" dirty="0">
                <a:solidFill>
                  <a:srgbClr val="000000"/>
                </a:solidFill>
              </a:rPr>
              <a:t> у </a:t>
            </a:r>
            <a:r>
              <a:rPr lang="ru-RU" sz="2800" dirty="0" err="1">
                <a:solidFill>
                  <a:srgbClr val="000000"/>
                </a:solidFill>
              </a:rPr>
              <a:t>ранньому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віці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приголомшував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оточуючих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жвавим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розумом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феноменальною </a:t>
            </a:r>
            <a:r>
              <a:rPr lang="ru-RU" sz="2800" dirty="0" err="1">
                <a:solidFill>
                  <a:srgbClr val="000000"/>
                </a:solidFill>
              </a:rPr>
              <a:t>пам'яттю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14694" name="Picture 6" descr="http://img1.liveinternet.ru/images/attach/c/3/77/76/77076031_4000579_wil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У 1786 </a:t>
            </a:r>
            <a:r>
              <a:rPr lang="ru-RU" sz="2800" dirty="0" err="1">
                <a:solidFill>
                  <a:srgbClr val="000000"/>
                </a:solidFill>
              </a:rPr>
              <a:t>році</a:t>
            </a:r>
            <a:r>
              <a:rPr lang="ru-RU" sz="2800" dirty="0">
                <a:solidFill>
                  <a:srgbClr val="000000"/>
                </a:solidFill>
              </a:rPr>
              <a:t> Вальтер Скотт поступив на </a:t>
            </a:r>
            <a:r>
              <a:rPr lang="ru-RU" sz="2800" dirty="0" err="1">
                <a:solidFill>
                  <a:srgbClr val="000000"/>
                </a:solidFill>
              </a:rPr>
              <a:t>навчання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контори</a:t>
            </a:r>
            <a:r>
              <a:rPr lang="ru-RU" sz="2800" dirty="0">
                <a:solidFill>
                  <a:srgbClr val="000000"/>
                </a:solidFill>
              </a:rPr>
              <a:t> батька, а </a:t>
            </a:r>
            <a:r>
              <a:rPr lang="ru-RU" sz="2800" dirty="0" err="1">
                <a:solidFill>
                  <a:srgbClr val="000000"/>
                </a:solidFill>
              </a:rPr>
              <a:t>з</a:t>
            </a:r>
            <a:r>
              <a:rPr lang="ru-RU" sz="2800" dirty="0">
                <a:solidFill>
                  <a:srgbClr val="000000"/>
                </a:solidFill>
              </a:rPr>
              <a:t> 1789 по 1792 роки </a:t>
            </a:r>
            <a:r>
              <a:rPr lang="ru-RU" sz="2800" dirty="0" err="1">
                <a:solidFill>
                  <a:srgbClr val="000000"/>
                </a:solidFill>
              </a:rPr>
              <a:t>вивчав</a:t>
            </a:r>
            <a:r>
              <a:rPr lang="ru-RU" sz="2800" dirty="0">
                <a:solidFill>
                  <a:srgbClr val="000000"/>
                </a:solidFill>
              </a:rPr>
              <a:t> право, </a:t>
            </a:r>
            <a:r>
              <a:rPr lang="ru-RU" sz="2800" dirty="0" err="1">
                <a:solidFill>
                  <a:srgbClr val="000000"/>
                </a:solidFill>
              </a:rPr>
              <a:t>готуючись</a:t>
            </a:r>
            <a:r>
              <a:rPr lang="ru-RU" sz="2800" dirty="0">
                <a:solidFill>
                  <a:srgbClr val="000000"/>
                </a:solidFill>
              </a:rPr>
              <a:t> стати адвокатом. Разом </a:t>
            </a:r>
            <a:r>
              <a:rPr lang="ru-RU" sz="2800" dirty="0" err="1">
                <a:solidFill>
                  <a:srgbClr val="000000"/>
                </a:solidFill>
              </a:rPr>
              <a:t>зі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своїми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друзями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організував</a:t>
            </a:r>
            <a:r>
              <a:rPr lang="ru-RU" sz="2800" dirty="0">
                <a:solidFill>
                  <a:srgbClr val="000000"/>
                </a:solidFill>
              </a:rPr>
              <a:t> в </a:t>
            </a:r>
            <a:r>
              <a:rPr lang="ru-RU" sz="2800" dirty="0" err="1">
                <a:solidFill>
                  <a:srgbClr val="000000"/>
                </a:solidFill>
              </a:rPr>
              <a:t>коледжі</a:t>
            </a:r>
            <a:r>
              <a:rPr lang="ru-RU" sz="2800" dirty="0">
                <a:solidFill>
                  <a:srgbClr val="000000"/>
                </a:solidFill>
              </a:rPr>
              <a:t> «</a:t>
            </a:r>
            <a:r>
              <a:rPr lang="ru-RU" sz="2800" dirty="0" err="1">
                <a:solidFill>
                  <a:srgbClr val="000000"/>
                </a:solidFill>
              </a:rPr>
              <a:t>Поетичне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товариство</a:t>
            </a:r>
            <a:r>
              <a:rPr lang="ru-RU" sz="2800" dirty="0">
                <a:solidFill>
                  <a:srgbClr val="000000"/>
                </a:solidFill>
              </a:rPr>
              <a:t>», </a:t>
            </a:r>
            <a:r>
              <a:rPr lang="ru-RU" sz="2800" dirty="0" err="1">
                <a:solidFill>
                  <a:srgbClr val="000000"/>
                </a:solidFill>
              </a:rPr>
              <a:t>вивчав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німецьку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мову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знайомився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творчістю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німецьких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поетів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21858" name="Picture 2" descr="http://www.ed.ac.uk/polopoly_fs/1.84903!/fileManager/Walter-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995935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У </a:t>
            </a:r>
            <a:r>
              <a:rPr lang="ru-RU" sz="2800" dirty="0" err="1">
                <a:solidFill>
                  <a:srgbClr val="000000"/>
                </a:solidFill>
              </a:rPr>
              <a:t>перші</a:t>
            </a:r>
            <a:r>
              <a:rPr lang="ru-RU" sz="2800" dirty="0">
                <a:solidFill>
                  <a:srgbClr val="000000"/>
                </a:solidFill>
              </a:rPr>
              <a:t> роки </a:t>
            </a:r>
            <a:r>
              <a:rPr lang="ru-RU" sz="2800" dirty="0" err="1">
                <a:solidFill>
                  <a:srgbClr val="000000"/>
                </a:solidFill>
              </a:rPr>
              <a:t>самостійної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адвокатської</a:t>
            </a:r>
            <a:r>
              <a:rPr lang="ru-RU" sz="2800" dirty="0">
                <a:solidFill>
                  <a:srgbClr val="000000"/>
                </a:solidFill>
              </a:rPr>
              <a:t> практики Вальтер Скотт </a:t>
            </a:r>
            <a:r>
              <a:rPr lang="ru-RU" sz="2800" dirty="0" err="1">
                <a:solidFill>
                  <a:srgbClr val="000000"/>
                </a:solidFill>
              </a:rPr>
              <a:t>їздив</a:t>
            </a:r>
            <a:r>
              <a:rPr lang="ru-RU" sz="2800" dirty="0">
                <a:solidFill>
                  <a:srgbClr val="000000"/>
                </a:solidFill>
              </a:rPr>
              <a:t> по </a:t>
            </a:r>
            <a:r>
              <a:rPr lang="ru-RU" sz="2800" dirty="0" err="1">
                <a:solidFill>
                  <a:srgbClr val="000000"/>
                </a:solidFill>
              </a:rPr>
              <a:t>країні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принагідно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збираючи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народні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легенди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балади</a:t>
            </a:r>
            <a:r>
              <a:rPr lang="ru-RU" sz="2800" dirty="0">
                <a:solidFill>
                  <a:srgbClr val="000000"/>
                </a:solidFill>
              </a:rPr>
              <a:t> про </a:t>
            </a:r>
            <a:r>
              <a:rPr lang="ru-RU" sz="2800" dirty="0" err="1">
                <a:solidFill>
                  <a:srgbClr val="000000"/>
                </a:solidFill>
              </a:rPr>
              <a:t>шотландських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героїв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минулого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захопився</a:t>
            </a:r>
            <a:r>
              <a:rPr lang="ru-RU" sz="2800" dirty="0">
                <a:solidFill>
                  <a:srgbClr val="000000"/>
                </a:solidFill>
              </a:rPr>
              <a:t> перекладами </a:t>
            </a:r>
            <a:r>
              <a:rPr lang="ru-RU" sz="2800" dirty="0" err="1">
                <a:solidFill>
                  <a:srgbClr val="000000"/>
                </a:solidFill>
              </a:rPr>
              <a:t>німецької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поезії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анонімно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опублікував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переклади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балади</a:t>
            </a:r>
            <a:r>
              <a:rPr lang="ru-RU" sz="2800" dirty="0">
                <a:solidFill>
                  <a:srgbClr val="000000"/>
                </a:solidFill>
              </a:rPr>
              <a:t> Бюргера «</a:t>
            </a:r>
            <a:r>
              <a:rPr lang="ru-RU" sz="2800" dirty="0" err="1">
                <a:solidFill>
                  <a:srgbClr val="000000"/>
                </a:solidFill>
              </a:rPr>
              <a:t>Ленора</a:t>
            </a:r>
            <a:r>
              <a:rPr lang="ru-RU" sz="2800" dirty="0">
                <a:solidFill>
                  <a:srgbClr val="000000"/>
                </a:solidFill>
              </a:rPr>
              <a:t>».</a:t>
            </a:r>
          </a:p>
        </p:txBody>
      </p:sp>
      <p:pic>
        <p:nvPicPr>
          <p:cNvPr id="120834" name="Picture 2" descr="http://img0.liveinternet.ru/images/attach/c/3/77/67/77067750_4000579_25da9d16f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6044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</a:rPr>
              <a:t>Романи</a:t>
            </a:r>
            <a:r>
              <a:rPr lang="ru-RU" sz="2400" dirty="0">
                <a:solidFill>
                  <a:srgbClr val="000000"/>
                </a:solidFill>
              </a:rPr>
              <a:t> Скотта </a:t>
            </a:r>
            <a:r>
              <a:rPr lang="ru-RU" sz="2400" dirty="0" err="1">
                <a:solidFill>
                  <a:srgbClr val="000000"/>
                </a:solidFill>
              </a:rPr>
              <a:t>поділяються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дві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основні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групи</a:t>
            </a:r>
            <a:r>
              <a:rPr lang="ru-RU" sz="2400" dirty="0">
                <a:solidFill>
                  <a:srgbClr val="000000"/>
                </a:solidFill>
              </a:rPr>
              <a:t>. Перша </a:t>
            </a:r>
            <a:r>
              <a:rPr lang="ru-RU" sz="2400" dirty="0" err="1">
                <a:solidFill>
                  <a:srgbClr val="000000"/>
                </a:solidFill>
              </a:rPr>
              <a:t>присвячена</a:t>
            </a:r>
            <a:r>
              <a:rPr lang="ru-RU" sz="2400" dirty="0">
                <a:solidFill>
                  <a:srgbClr val="000000"/>
                </a:solidFill>
              </a:rPr>
              <a:t> недалекому </a:t>
            </a:r>
            <a:r>
              <a:rPr lang="ru-RU" sz="2400" dirty="0" err="1">
                <a:solidFill>
                  <a:srgbClr val="000000"/>
                </a:solidFill>
              </a:rPr>
              <a:t>минулому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Шотландії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періоду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громадянської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війни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dirty="0" err="1">
                <a:solidFill>
                  <a:srgbClr val="000000"/>
                </a:solidFill>
              </a:rPr>
              <a:t>від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пуританської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революції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XVI </a:t>
            </a:r>
            <a:r>
              <a:rPr lang="ru-RU" sz="2400" dirty="0">
                <a:solidFill>
                  <a:srgbClr val="000000"/>
                </a:solidFill>
              </a:rPr>
              <a:t>ст. до </a:t>
            </a:r>
            <a:r>
              <a:rPr lang="ru-RU" sz="2400" dirty="0" err="1">
                <a:solidFill>
                  <a:srgbClr val="000000"/>
                </a:solidFill>
              </a:rPr>
              <a:t>розгрому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гірських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кланів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середині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XVIII, — </a:t>
            </a:r>
            <a:r>
              <a:rPr lang="ru-RU" sz="2400" dirty="0">
                <a:solidFill>
                  <a:srgbClr val="000000"/>
                </a:solidFill>
              </a:rPr>
              <a:t>а </a:t>
            </a:r>
            <a:r>
              <a:rPr lang="ru-RU" sz="2400" dirty="0" err="1">
                <a:solidFill>
                  <a:srgbClr val="000000"/>
                </a:solidFill>
              </a:rPr>
              <a:t>частково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пізнішому</a:t>
            </a:r>
            <a:r>
              <a:rPr lang="ru-RU" sz="2400" dirty="0">
                <a:solidFill>
                  <a:srgbClr val="000000"/>
                </a:solidFill>
              </a:rPr>
              <a:t> часу «</a:t>
            </a:r>
            <a:r>
              <a:rPr lang="ru-RU" sz="2400" dirty="0" err="1">
                <a:solidFill>
                  <a:srgbClr val="000000"/>
                </a:solidFill>
              </a:rPr>
              <a:t>Веверлі</a:t>
            </a:r>
            <a:r>
              <a:rPr lang="ru-RU" sz="2400" dirty="0">
                <a:solidFill>
                  <a:srgbClr val="000000"/>
                </a:solidFill>
              </a:rPr>
              <a:t>», «Гай </a:t>
            </a:r>
            <a:r>
              <a:rPr lang="ru-RU" sz="2400" dirty="0" err="1">
                <a:solidFill>
                  <a:srgbClr val="000000"/>
                </a:solidFill>
              </a:rPr>
              <a:t>Маннерінг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Едінбурзька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в'язниця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Шотландські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пуритани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Ламермурська</a:t>
            </a:r>
            <a:r>
              <a:rPr lang="ru-RU" sz="2400" dirty="0">
                <a:solidFill>
                  <a:srgbClr val="000000"/>
                </a:solidFill>
              </a:rPr>
              <a:t> наречена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Роб Рой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Монастир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Абат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Води св. </a:t>
            </a:r>
            <a:r>
              <a:rPr lang="ru-RU" sz="2400" dirty="0" err="1">
                <a:solidFill>
                  <a:srgbClr val="000000"/>
                </a:solidFill>
              </a:rPr>
              <a:t>Ронана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Антиквар</a:t>
            </a:r>
            <a:r>
              <a:rPr lang="ru-RU" sz="2400" dirty="0" smtClean="0">
                <a:solidFill>
                  <a:srgbClr val="000000"/>
                </a:solidFill>
              </a:rPr>
              <a:t>».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19810" name="Picture 2" descr="http://www.knowledgerush.com/images/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16424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Твори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Пісня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останнього</a:t>
            </a:r>
            <a:r>
              <a:rPr lang="ru-RU" dirty="0">
                <a:solidFill>
                  <a:srgbClr val="000000"/>
                </a:solidFill>
              </a:rPr>
              <a:t> менестреля»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Діва</a:t>
            </a:r>
            <a:r>
              <a:rPr lang="ru-RU" dirty="0">
                <a:solidFill>
                  <a:srgbClr val="000000"/>
                </a:solidFill>
              </a:rPr>
              <a:t> озер»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Марміона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Рокбі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Веверлі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«Гай </a:t>
            </a:r>
            <a:r>
              <a:rPr lang="ru-RU" dirty="0" err="1">
                <a:solidFill>
                  <a:srgbClr val="000000"/>
                </a:solidFill>
              </a:rPr>
              <a:t>Маннерінг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Антикварій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Пуритани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«Роб Рой»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«Легенда про </a:t>
            </a:r>
            <a:r>
              <a:rPr lang="ru-RU" dirty="0" err="1">
                <a:solidFill>
                  <a:srgbClr val="000000"/>
                </a:solidFill>
              </a:rPr>
              <a:t>Монтроза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«Айвенго»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Монастир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Абат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Кенілворд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Вудсток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Пертська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красуня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Квентін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Дорвард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err="1">
                <a:solidFill>
                  <a:srgbClr val="000000"/>
                </a:solidFill>
              </a:rPr>
              <a:t>Романи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Веверлі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Веверлі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Waverley) (1814)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8786" name="Picture 2" descr="http://watermarked.cutcaster.com/cutcaster-photo-801065832-Walter-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624403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0">
      <a:dk1>
        <a:srgbClr val="000000"/>
      </a:dk1>
      <a:lt1>
        <a:srgbClr val="FFFF33"/>
      </a:lt1>
      <a:dk2>
        <a:srgbClr val="FFFF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331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Сер Вальтер Скотт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4</cp:revision>
  <dcterms:created xsi:type="dcterms:W3CDTF">2014-05-14T18:16:33Z</dcterms:created>
  <dcterms:modified xsi:type="dcterms:W3CDTF">2014-05-14T18:51:57Z</dcterms:modified>
</cp:coreProperties>
</file>