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2" r:id="rId17"/>
    <p:sldId id="265" r:id="rId18"/>
    <p:sldId id="266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7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B817-1DD8-4B5B-97AD-B8FE709A68A6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7829-74A1-4D0D-92A5-5920508425F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B817-1DD8-4B5B-97AD-B8FE709A68A6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7829-74A1-4D0D-92A5-5920508425F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B817-1DD8-4B5B-97AD-B8FE709A68A6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7829-74A1-4D0D-92A5-5920508425F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B817-1DD8-4B5B-97AD-B8FE709A68A6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7829-74A1-4D0D-92A5-5920508425F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B817-1DD8-4B5B-97AD-B8FE709A68A6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7829-74A1-4D0D-92A5-5920508425F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B817-1DD8-4B5B-97AD-B8FE709A68A6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7829-74A1-4D0D-92A5-5920508425F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B817-1DD8-4B5B-97AD-B8FE709A68A6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7829-74A1-4D0D-92A5-5920508425F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B817-1DD8-4B5B-97AD-B8FE709A68A6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7829-74A1-4D0D-92A5-5920508425F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B817-1DD8-4B5B-97AD-B8FE709A68A6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7829-74A1-4D0D-92A5-5920508425F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B817-1DD8-4B5B-97AD-B8FE709A68A6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7829-74A1-4D0D-92A5-5920508425F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B817-1DD8-4B5B-97AD-B8FE709A68A6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7829-74A1-4D0D-92A5-5920508425F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5B817-1DD8-4B5B-97AD-B8FE709A68A6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97829-74A1-4D0D-92A5-5920508425FA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0%B5%D1%80%D0%B3%D1%96%D0%BB%D1%96%D0%B9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onlinevuz.ru/_ld/69/44092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67544" y="1844824"/>
            <a:ext cx="8352928" cy="2376264"/>
          </a:xfrm>
          <a:prstGeom prst="round2DiagRect">
            <a:avLst/>
          </a:prstGeom>
          <a:solidFill>
            <a:schemeClr val="bg1">
              <a:alpha val="64000"/>
            </a:schemeClr>
          </a:solidFill>
          <a:ln>
            <a:solidFill>
              <a:srgbClr val="FDD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5" name="Скругленная соединительная линия 4"/>
          <p:cNvCxnSpPr/>
          <p:nvPr/>
        </p:nvCxnSpPr>
        <p:spPr>
          <a:xfrm>
            <a:off x="1043608" y="4149080"/>
            <a:ext cx="7344816" cy="72008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5536" y="1916832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uk-UA" sz="5400" b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Антична література </a:t>
            </a:r>
            <a:r>
              <a:rPr lang="uk-UA" sz="5400" b="1" dirty="0" smtClean="0">
                <a:latin typeface="Book Antiqua" pitchFamily="18" charset="0"/>
                <a:cs typeface="Times New Roman" pitchFamily="18" charset="0"/>
              </a:rPr>
              <a:t>— </a:t>
            </a:r>
          </a:p>
          <a:p>
            <a:r>
              <a:rPr lang="uk-UA" sz="5400" b="1" dirty="0" smtClean="0">
                <a:latin typeface="Book Antiqua" pitchFamily="18" charset="0"/>
                <a:cs typeface="Times New Roman" pitchFamily="18" charset="0"/>
              </a:rPr>
              <a:t>         еталон прекрасного</a:t>
            </a:r>
            <a:br>
              <a:rPr lang="uk-UA" sz="5400" b="1" dirty="0" smtClean="0">
                <a:latin typeface="Book Antiqua" pitchFamily="18" charset="0"/>
                <a:cs typeface="Times New Roman" pitchFamily="18" charset="0"/>
              </a:rPr>
            </a:br>
            <a:endParaRPr lang="uk-UA" sz="5400" b="1" dirty="0"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0.gstatic.com/images?q=tbn:ANd9GcSD4QfD_0OP4pm5fVbCnp2tZ8Xc-FOpVqTbxfZq6IMZfYyLrp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1331640" y="4005064"/>
            <a:ext cx="7272808" cy="2232248"/>
          </a:xfrm>
          <a:prstGeom prst="snipRoundRect">
            <a:avLst/>
          </a:prstGeom>
          <a:solidFill>
            <a:srgbClr val="FDD7E5">
              <a:alpha val="4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4293096"/>
            <a:ext cx="7293496" cy="1745035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античній літературі знаходимо багато прикладів величі людського духу, поетизації високих людських чеснот. 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egabg.com/pic/11028/632385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2051720" y="3789040"/>
            <a:ext cx="6480720" cy="2232248"/>
          </a:xfrm>
          <a:prstGeom prst="snip1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3861048"/>
            <a:ext cx="6696744" cy="226511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dirty="0" smtClean="0"/>
              <a:t>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Біля витоків еллінської літератури стоїть загадкова й велична постать Гомера . Йому приписують авторство 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поем «Іліада» й «Одіссея». </a:t>
            </a:r>
            <a:endParaRPr lang="uk-UA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vidomo.org/img/materials/sm300x210_image-2ac3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с одним вырезанным углом 6"/>
          <p:cNvSpPr/>
          <p:nvPr/>
        </p:nvSpPr>
        <p:spPr>
          <a:xfrm>
            <a:off x="971600" y="1196752"/>
            <a:ext cx="7560840" cy="3168352"/>
          </a:xfrm>
          <a:prstGeom prst="snip1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12776"/>
            <a:ext cx="7787208" cy="316835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Ще однією причиною всесвітньої популярності античної літератури є її філософічність. Здобутки еллінської філософії є незаперечними, досить згадати імена Сократа й Платона, Геракліта й Піфагора.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522920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hpargalochka.net/wp-content/uploads/2013/11/promete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827584" y="1700808"/>
            <a:ext cx="7704856" cy="2664296"/>
          </a:xfrm>
          <a:prstGeom prst="snip2DiagRect">
            <a:avLst/>
          </a:prstGeom>
          <a:solidFill>
            <a:schemeClr val="bg1">
              <a:alpha val="57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00808"/>
            <a:ext cx="7704856" cy="44253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Творчість афінян Есхіла, Софокла й Еврипіда припадає на золоту добу давньогрецької літератури . Так , образ нескореного титана Прометея (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трагедія Есхіла «Прометей закутий»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 згодом надихав багатьох письменників і мільйони борців проти національного, соціального та будь-якого іншого гніту.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5klass.net/datas/istorija/Antichnyj-teatr/0030-030-Antichnyj-tea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251520" y="404664"/>
            <a:ext cx="6768752" cy="1080120"/>
          </a:xfrm>
          <a:prstGeom prst="round2SameRect">
            <a:avLst/>
          </a:prstGeom>
          <a:solidFill>
            <a:srgbClr val="FDD7E5">
              <a:alpha val="8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748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Важлива роль приділялася театру.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apirr.narod.ru/images/ene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1259632" y="4509120"/>
            <a:ext cx="7560840" cy="1800200"/>
          </a:xfrm>
          <a:prstGeom prst="snipRoundRect">
            <a:avLst/>
          </a:prstGeom>
          <a:solidFill>
            <a:srgbClr val="FDD7E5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4869160"/>
            <a:ext cx="7272808" cy="1180728"/>
          </a:xfrm>
        </p:spPr>
        <p:txBody>
          <a:bodyPr/>
          <a:lstStyle/>
          <a:p>
            <a:pPr>
              <a:buNone/>
            </a:pPr>
            <a:r>
              <a:rPr lang="vi-VN" b="1" dirty="0" smtClean="0"/>
              <a:t>Енеїда</a:t>
            </a:r>
            <a:r>
              <a:rPr lang="vi-VN" dirty="0"/>
              <a:t> </a:t>
            </a:r>
            <a:r>
              <a:rPr lang="de-DE" dirty="0" smtClean="0"/>
              <a:t>— </a:t>
            </a:r>
            <a:r>
              <a:rPr lang="vi-VN" dirty="0"/>
              <a:t>епічний твір латинською мовою, автором якого є </a:t>
            </a:r>
            <a:r>
              <a:rPr lang="vi-VN" dirty="0">
                <a:hlinkClick r:id="rId3" tooltip="Вергілій"/>
              </a:rPr>
              <a:t>Вергілій</a:t>
            </a:r>
            <a:r>
              <a:rPr lang="vi-VN" dirty="0"/>
              <a:t>. </a:t>
            </a:r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iki.kspu.kr.ua/images/1/14/Boticell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899592" y="3356992"/>
            <a:ext cx="7776864" cy="1656184"/>
          </a:xfrm>
          <a:prstGeom prst="snip1Rect">
            <a:avLst/>
          </a:prstGeom>
          <a:solidFill>
            <a:schemeClr val="bg1">
              <a:alpha val="8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356992"/>
            <a:ext cx="7762056" cy="168478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dirty="0" smtClean="0"/>
              <a:t>  Завдяки надбанням культури і літератури античності почалася нова культурна епоха в Західній Європі — доба Відродження. </a:t>
            </a:r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bonvoyage.kh.ua/assets/images/folder_16/FAU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1619672" y="4725144"/>
            <a:ext cx="7200800" cy="1800200"/>
          </a:xfrm>
          <a:prstGeom prst="snip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4581128"/>
            <a:ext cx="7355160" cy="20330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uk-UA" sz="2800" dirty="0" smtClean="0"/>
              <a:t>Панує античний дух і в поемі </a:t>
            </a:r>
            <a:r>
              <a:rPr lang="uk-UA" sz="2800" dirty="0" smtClean="0">
                <a:solidFill>
                  <a:srgbClr val="C00000"/>
                </a:solidFill>
              </a:rPr>
              <a:t>«Фауст» </a:t>
            </a:r>
            <a:r>
              <a:rPr lang="uk-UA" sz="2800" dirty="0" smtClean="0"/>
              <a:t>— найвищому досягненні Гете. Сам сюжет цього твору своїми коренями сягає середньовічної античності.</a:t>
            </a:r>
            <a:endParaRPr lang="uk-UA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una.6te.net/eneida/p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с одним скругленным углом 3"/>
          <p:cNvSpPr/>
          <p:nvPr/>
        </p:nvSpPr>
        <p:spPr>
          <a:xfrm>
            <a:off x="467544" y="4941168"/>
            <a:ext cx="7992888" cy="1224136"/>
          </a:xfrm>
          <a:prstGeom prst="round1Rect">
            <a:avLst/>
          </a:prstGeom>
          <a:solidFill>
            <a:schemeClr val="bg1">
              <a:alpha val="8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013176"/>
            <a:ext cx="7643192" cy="144016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uk-UA" dirty="0" smtClean="0"/>
              <a:t>Згадаймо, скільки авторів, серед яких і українець І. Котляревський, зверталися і навіть переробляли на свій лад «Енеїду» Вергілія!</a:t>
            </a:r>
            <a:br>
              <a:rPr lang="uk-UA" dirty="0" smtClean="0"/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st-desktop.info/_ph/2/2/579869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с одним скругленным углом 4"/>
          <p:cNvSpPr/>
          <p:nvPr/>
        </p:nvSpPr>
        <p:spPr>
          <a:xfrm>
            <a:off x="395536" y="1412776"/>
            <a:ext cx="8208912" cy="4392488"/>
          </a:xfrm>
          <a:prstGeom prst="round1Rect">
            <a:avLst/>
          </a:prstGeom>
          <a:solidFill>
            <a:schemeClr val="bg1">
              <a:alpha val="6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Найголовнішою ж заслугою літератури й культури як греків, так і римлян є увага до людини, її внутрішнього світу й місця у світі, що її оточує.</a:t>
            </a:r>
            <a:br>
              <a:rPr lang="uk-UA" dirty="0" smtClean="0"/>
            </a:br>
            <a:endParaRPr lang="uk-UA" dirty="0" smtClean="0"/>
          </a:p>
          <a:p>
            <a:pPr>
              <a:buNone/>
            </a:pPr>
            <a:r>
              <a:rPr lang="uk-UA" dirty="0" smtClean="0"/>
              <a:t>«Дивних багато у світі див, найдивніше з них — людина...»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law.ru/images/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683568" y="1916832"/>
            <a:ext cx="7416824" cy="3312368"/>
          </a:xfrm>
          <a:prstGeom prst="ellipse">
            <a:avLst/>
          </a:prstGeom>
          <a:solidFill>
            <a:srgbClr val="FDD7E5">
              <a:alpha val="65000"/>
            </a:srgbClr>
          </a:solidFill>
          <a:ln>
            <a:solidFill>
              <a:srgbClr val="FDD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636912"/>
            <a:ext cx="6264696" cy="198884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Антична література вабила і вабить до себе високими гуманістичними ідеалами, героїзмом, красою слова, вишуканістю форми.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book-science.ru/artimage/p1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755576" y="3933056"/>
            <a:ext cx="8208912" cy="2160240"/>
          </a:xfrm>
          <a:prstGeom prst="snip2DiagRect">
            <a:avLst/>
          </a:prstGeom>
          <a:solidFill>
            <a:srgbClr val="FDD7E5">
              <a:alpha val="8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005064"/>
            <a:ext cx="8229600" cy="18002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Література є відображенням людського життя. З'явившись, вона в свою чергу діє в тому чи іншому напрямку на життя народу.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nic.edu.ru/u/image/33439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907704" y="4581128"/>
            <a:ext cx="6048672" cy="1584176"/>
          </a:xfrm>
          <a:prstGeom prst="round2SameRect">
            <a:avLst/>
          </a:prstGeom>
          <a:solidFill>
            <a:srgbClr val="FF0000">
              <a:alpha val="5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4636293"/>
            <a:ext cx="6357392" cy="13849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Греко-римська література — </a:t>
            </a:r>
            <a:r>
              <a:rPr lang="uk-UA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антична</a:t>
            </a:r>
            <a:endParaRPr lang="uk-UA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1280x800.net/large/201202/2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с одним вырезанным углом 3"/>
          <p:cNvSpPr/>
          <p:nvPr/>
        </p:nvSpPr>
        <p:spPr>
          <a:xfrm>
            <a:off x="467544" y="2276872"/>
            <a:ext cx="5544616" cy="4104456"/>
          </a:xfrm>
          <a:prstGeom prst="snip1Rect">
            <a:avLst/>
          </a:prstGeom>
          <a:solidFill>
            <a:schemeClr val="bg1">
              <a:alpha val="69000"/>
            </a:schemeClr>
          </a:solidFill>
          <a:ln>
            <a:solidFill>
              <a:srgbClr val="FDD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492896"/>
            <a:ext cx="5328592" cy="367240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000" dirty="0" smtClean="0"/>
              <a:t>    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Родове суспільство послуговувалося своєрідною ідеологією — </a:t>
            </a:r>
            <a:r>
              <a:rPr lang="uk-UA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міфологією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, яка була водночас і фантастичними релігійними уявленнями, і спробами з допомогою багатих фантастикою міфів пізнати і пояснити навколишній світ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yak-prosto.com/images/6/2/sho-take-idil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555776" y="4509120"/>
            <a:ext cx="6336704" cy="1800200"/>
          </a:xfrm>
          <a:prstGeom prst="snip2DiagRect">
            <a:avLst/>
          </a:prstGeom>
          <a:solidFill>
            <a:srgbClr val="FFFF00">
              <a:alpha val="6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4509120"/>
            <a:ext cx="5976664" cy="13967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Антична література — велике багатство жанрових форм і стилістичних засобів, які згодом успішно засвоїли молоді європейські літератори.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uastudent.com/wp-content/uploads/2011/05/literatur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с одним скругленным углом 4"/>
          <p:cNvSpPr/>
          <p:nvPr/>
        </p:nvSpPr>
        <p:spPr>
          <a:xfrm>
            <a:off x="1259632" y="404664"/>
            <a:ext cx="7416824" cy="1656184"/>
          </a:xfrm>
          <a:prstGeom prst="round1Rect">
            <a:avLst/>
          </a:prstGeom>
          <a:solidFill>
            <a:srgbClr val="FDD7E5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476672"/>
            <a:ext cx="7365504" cy="165618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За час свого існування антична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греко-римська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 християнська літератури виробили неоціненні скарби, невмирущі духовні цінності, що лягли в основу всієї європейської культури і літератури.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troy.ru/netcat_files/188/372/h_2423a56257b2fe26caf19b547ad5d5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547664" y="1844824"/>
            <a:ext cx="7596336" cy="2808312"/>
          </a:xfrm>
          <a:prstGeom prst="round2SameRect">
            <a:avLst/>
          </a:prstGeom>
          <a:solidFill>
            <a:schemeClr val="bg1">
              <a:alpha val="59000"/>
            </a:schemeClr>
          </a:solidFill>
          <a:ln>
            <a:solidFill>
              <a:srgbClr val="FDD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916832"/>
            <a:ext cx="7067128" cy="30963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Прагнучи до широкого охоплення реального життя, відображаючи розмаїття соціально-історичної дійсності, змальовуючи людину в усій складності її зв'язків з природою та суспільством, грецька, римська та християнська літератури античності поставили проблеми, які залишаються і 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сьогодні вагомими і актуальними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не втрачають свого загальнолюдського значення.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ulturalproject.org/thumbs/476x268/storage/cikli_lekcy/klasika/giotto-di-bondone-05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475656" y="4725144"/>
            <a:ext cx="7416824" cy="1728192"/>
          </a:xfrm>
          <a:prstGeom prst="snip2DiagRect">
            <a:avLst/>
          </a:prstGeom>
          <a:solidFill>
            <a:schemeClr val="accent2">
              <a:lumMod val="60000"/>
              <a:lumOff val="40000"/>
              <a:alpha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4869160"/>
            <a:ext cx="7308304" cy="11521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Ці літератури відкрили для людства невмирущі етичні цінності: добро, людяність і милосердя, любов до батьківщини, готовність до подвигу і самопожертви, мужність і незламність у боротьбі.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417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СУЧАСНА ЗАРУБІЖНА ПРОЗА</dc:title>
  <dc:creator>Пользователь</dc:creator>
  <cp:lastModifiedBy>Пользователь</cp:lastModifiedBy>
  <cp:revision>22</cp:revision>
  <dcterms:created xsi:type="dcterms:W3CDTF">2014-05-14T16:55:12Z</dcterms:created>
  <dcterms:modified xsi:type="dcterms:W3CDTF">2014-05-14T20:35:22Z</dcterms:modified>
</cp:coreProperties>
</file>