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1F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884759" y="1371600"/>
            <a:ext cx="53721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3120" y="1557867"/>
            <a:ext cx="493776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3120" y="4185919"/>
            <a:ext cx="493776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46849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5291-185C-4D09-910A-2F7E3FE9A2E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D5C8-5DD1-4336-8709-81EDE6857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224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3300" y="1143000"/>
            <a:ext cx="2603501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982132"/>
            <a:ext cx="524637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5291-185C-4D09-910A-2F7E3FE9A2E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D5C8-5DD1-4336-8709-81EDE6857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345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3300" y="1143000"/>
            <a:ext cx="2603501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520699" y="1051560"/>
            <a:ext cx="51435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9038" y="1143000"/>
            <a:ext cx="5014518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5291-185C-4D09-910A-2F7E3FE9A2E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D5C8-5DD1-4336-8709-81EDE6857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692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2380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5291-185C-4D09-910A-2F7E3FE9A2E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D5C8-5DD1-4336-8709-81EDE6857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807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846666"/>
            <a:ext cx="1371600" cy="5554133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0099" y="846666"/>
            <a:ext cx="5897880" cy="5554133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5291-185C-4D09-910A-2F7E3FE9A2E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D5C8-5DD1-4336-8709-81EDE6857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00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5291-185C-4D09-910A-2F7E3FE9A2E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D5C8-5DD1-4336-8709-81EDE6857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52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71674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Лето»: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9212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Осень»: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454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Зима»: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0534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0100" y="2057400"/>
            <a:ext cx="3634740" cy="43434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2057400"/>
            <a:ext cx="3634740" cy="43434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5291-185C-4D09-910A-2F7E3FE9A2E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D5C8-5DD1-4336-8709-81EDE6857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779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363474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0100" y="2926080"/>
            <a:ext cx="363474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2057400"/>
            <a:ext cx="363474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926080"/>
            <a:ext cx="363474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5291-185C-4D09-910A-2F7E3FE9A2E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D5C8-5DD1-4336-8709-81EDE6857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5291-185C-4D09-910A-2F7E3FE9A2E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D5C8-5DD1-4336-8709-81EDE6857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294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1714" cy="4554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562302"/>
            <a:ext cx="7543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7543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0" y="6519333"/>
            <a:ext cx="120015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2015291-185C-4D09-910A-2F7E3FE9A2E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0100" y="6519333"/>
            <a:ext cx="531495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519333"/>
            <a:ext cx="6858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587D5C8-5DD1-4336-8709-81EDE6857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6400800" cy="1340768"/>
          </a:xfrm>
        </p:spPr>
        <p:txBody>
          <a:bodyPr/>
          <a:lstStyle/>
          <a:p>
            <a:pPr algn="l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Підготувала учениця 10 класу</a:t>
            </a:r>
          </a:p>
          <a:p>
            <a:pPr algn="l"/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Стрельчук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Катерина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484784"/>
            <a:ext cx="554461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Творчість Миколи Некрасова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653136"/>
            <a:ext cx="8568952" cy="198884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uk-UA" dirty="0" smtClean="0"/>
              <a:t> </a:t>
            </a:r>
          </a:p>
          <a:p>
            <a:endParaRPr lang="uk-UA" dirty="0" smtClean="0"/>
          </a:p>
          <a:p>
            <a:endParaRPr lang="uk-UA" dirty="0" smtClean="0"/>
          </a:p>
          <a:p>
            <a:pPr algn="ctr">
              <a:buNone/>
            </a:pPr>
            <a:r>
              <a:rPr lang="uk-UA" sz="4200" dirty="0" smtClean="0">
                <a:latin typeface="Comic Sans MS" pitchFamily="66" charset="0"/>
              </a:rPr>
              <a:t>У 1862 р. Некрасов побував у рідних краях - селах </a:t>
            </a:r>
            <a:r>
              <a:rPr lang="uk-UA" sz="4200" dirty="0" err="1" smtClean="0">
                <a:latin typeface="Comic Sans MS" pitchFamily="66" charset="0"/>
              </a:rPr>
              <a:t>Грешнєвому</a:t>
            </a:r>
            <a:r>
              <a:rPr lang="uk-UA" sz="4200" dirty="0" smtClean="0">
                <a:latin typeface="Comic Sans MS" pitchFamily="66" charset="0"/>
              </a:rPr>
              <a:t> й </a:t>
            </a:r>
            <a:r>
              <a:rPr lang="uk-UA" sz="4200" dirty="0" err="1" smtClean="0">
                <a:latin typeface="Comic Sans MS" pitchFamily="66" charset="0"/>
              </a:rPr>
              <a:t>Абакумцевому</a:t>
            </a:r>
            <a:r>
              <a:rPr lang="uk-UA" sz="4200" dirty="0" smtClean="0">
                <a:latin typeface="Comic Sans MS" pitchFamily="66" charset="0"/>
              </a:rPr>
              <a:t>. Свої враження він втілив у поемі “ Лицар на </a:t>
            </a:r>
            <a:r>
              <a:rPr lang="uk-UA" sz="4200" dirty="0" err="1" smtClean="0">
                <a:latin typeface="Comic Sans MS" pitchFamily="66" charset="0"/>
              </a:rPr>
              <a:t>годину”</a:t>
            </a:r>
            <a:r>
              <a:rPr lang="uk-UA" sz="4200" dirty="0" smtClean="0">
                <a:latin typeface="Comic Sans MS" pitchFamily="66" charset="0"/>
              </a:rPr>
              <a:t> </a:t>
            </a:r>
          </a:p>
          <a:p>
            <a:pPr algn="ctr">
              <a:buNone/>
            </a:pPr>
            <a:r>
              <a:rPr lang="uk-UA" sz="4200" dirty="0" smtClean="0">
                <a:latin typeface="Comic Sans MS" pitchFamily="66" charset="0"/>
              </a:rPr>
              <a:t>( 1862).</a:t>
            </a:r>
          </a:p>
          <a:p>
            <a:endParaRPr lang="ru-RU" dirty="0"/>
          </a:p>
        </p:txBody>
      </p:sp>
      <p:pic>
        <p:nvPicPr>
          <p:cNvPr id="4" name="Рисунок 3" descr="abbakym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136904" cy="5112568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4572000"/>
          </a:xfrm>
        </p:spPr>
        <p:txBody>
          <a:bodyPr/>
          <a:lstStyle/>
          <a:p>
            <a:pPr algn="ctr"/>
            <a:r>
              <a:rPr lang="uk-UA" dirty="0" smtClean="0">
                <a:latin typeface="Comic Sans MS" pitchFamily="66" charset="0"/>
              </a:rPr>
              <a:t>В останні роки життя поет працював над поемою “ Кому на Русі жити </a:t>
            </a:r>
            <a:r>
              <a:rPr lang="uk-UA" dirty="0" err="1" smtClean="0">
                <a:latin typeface="Comic Sans MS" pitchFamily="66" charset="0"/>
              </a:rPr>
              <a:t>добре”</a:t>
            </a:r>
            <a:r>
              <a:rPr lang="uk-UA" dirty="0" smtClean="0">
                <a:latin typeface="Comic Sans MS" pitchFamily="66" charset="0"/>
              </a:rPr>
              <a:t> ( 1866-1876), написав поеми про декабристів та їхніх дружин ( </a:t>
            </a:r>
            <a:r>
              <a:rPr lang="uk-UA" dirty="0" err="1" smtClean="0">
                <a:latin typeface="Comic Sans MS" pitchFamily="66" charset="0"/>
              </a:rPr>
              <a:t>“Дідусь”</a:t>
            </a:r>
            <a:r>
              <a:rPr lang="uk-UA" dirty="0" smtClean="0">
                <a:latin typeface="Comic Sans MS" pitchFamily="66" charset="0"/>
              </a:rPr>
              <a:t>, 1870; “ Російські </a:t>
            </a:r>
            <a:r>
              <a:rPr lang="uk-UA" dirty="0" err="1" smtClean="0">
                <a:latin typeface="Comic Sans MS" pitchFamily="66" charset="0"/>
              </a:rPr>
              <a:t>жінки”</a:t>
            </a:r>
            <a:r>
              <a:rPr lang="uk-UA" dirty="0" smtClean="0">
                <a:latin typeface="Comic Sans MS" pitchFamily="66" charset="0"/>
              </a:rPr>
              <a:t>, 1871-1872). Крім того, надрукував свої сатиричні твори, вершиною яких стала поема </a:t>
            </a:r>
            <a:r>
              <a:rPr lang="uk-UA" dirty="0" err="1" smtClean="0">
                <a:latin typeface="Comic Sans MS" pitchFamily="66" charset="0"/>
              </a:rPr>
              <a:t>“Сучасники”</a:t>
            </a:r>
            <a:r>
              <a:rPr lang="uk-UA" dirty="0" smtClean="0">
                <a:latin typeface="Comic Sans MS" pitchFamily="66" charset="0"/>
              </a:rPr>
              <a:t>( 1875)</a:t>
            </a:r>
            <a:r>
              <a:rPr lang="ru-RU" dirty="0" smtClean="0">
                <a:latin typeface="Comic Sans MS" pitchFamily="66" charset="0"/>
              </a:rPr>
              <a:t>. </a:t>
            </a:r>
            <a:endParaRPr lang="uk-UA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d5245e4a1cdf42abda5bbe2fec9af6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436784" cy="6858001"/>
          </a:xfrm>
        </p:spPr>
      </p:pic>
      <p:pic>
        <p:nvPicPr>
          <p:cNvPr id="5" name="Рисунок 4" descr="bd7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788024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838200"/>
            <a:ext cx="4114800" cy="60198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Comic Sans MS" pitchFamily="66" charset="0"/>
              </a:rPr>
              <a:t>Для пізньої лірики Некрасова характерні елегійні мотиви: </a:t>
            </a:r>
            <a:r>
              <a:rPr lang="uk-UA" dirty="0" err="1" smtClean="0">
                <a:latin typeface="Comic Sans MS" pitchFamily="66" charset="0"/>
              </a:rPr>
              <a:t>“Три</a:t>
            </a:r>
            <a:r>
              <a:rPr lang="uk-UA" dirty="0" smtClean="0">
                <a:latin typeface="Comic Sans MS" pitchFamily="66" charset="0"/>
              </a:rPr>
              <a:t> </a:t>
            </a:r>
            <a:r>
              <a:rPr lang="uk-UA" dirty="0" err="1" smtClean="0">
                <a:latin typeface="Comic Sans MS" pitchFamily="66" charset="0"/>
              </a:rPr>
              <a:t>елегії”</a:t>
            </a:r>
            <a:r>
              <a:rPr lang="uk-UA" dirty="0" smtClean="0">
                <a:latin typeface="Comic Sans MS" pitchFamily="66" charset="0"/>
              </a:rPr>
              <a:t> (1873),               </a:t>
            </a:r>
            <a:r>
              <a:rPr lang="en-US" dirty="0" smtClean="0">
                <a:latin typeface="Comic Sans MS" pitchFamily="66" charset="0"/>
              </a:rPr>
              <a:t>  </a:t>
            </a:r>
            <a:r>
              <a:rPr lang="uk-UA" dirty="0" smtClean="0">
                <a:latin typeface="Comic Sans MS" pitchFamily="66" charset="0"/>
              </a:rPr>
              <a:t>“ </a:t>
            </a:r>
            <a:r>
              <a:rPr lang="uk-UA" dirty="0" err="1" smtClean="0">
                <a:latin typeface="Comic Sans MS" pitchFamily="66" charset="0"/>
              </a:rPr>
              <a:t>Ранок”</a:t>
            </a:r>
            <a:r>
              <a:rPr lang="uk-UA" dirty="0" smtClean="0">
                <a:latin typeface="Comic Sans MS" pitchFamily="66" charset="0"/>
              </a:rPr>
              <a:t>,  “ </a:t>
            </a:r>
            <a:r>
              <a:rPr lang="uk-UA" dirty="0" err="1" smtClean="0">
                <a:latin typeface="Comic Sans MS" pitchFamily="66" charset="0"/>
              </a:rPr>
              <a:t>Зневіра”</a:t>
            </a:r>
            <a:r>
              <a:rPr lang="uk-UA" dirty="0" smtClean="0">
                <a:latin typeface="Comic Sans MS" pitchFamily="66" charset="0"/>
              </a:rPr>
              <a:t>, </a:t>
            </a:r>
            <a:r>
              <a:rPr lang="uk-UA" dirty="0" err="1" smtClean="0">
                <a:latin typeface="Comic Sans MS" pitchFamily="66" charset="0"/>
              </a:rPr>
              <a:t>“Елегія”</a:t>
            </a:r>
            <a:r>
              <a:rPr lang="uk-UA" dirty="0" smtClean="0">
                <a:latin typeface="Comic Sans MS" pitchFamily="66" charset="0"/>
              </a:rPr>
              <a:t> (1874),пов’язані з утратою багатьох друзів, усвідомленням самотності, тяжкою хворобою.</a:t>
            </a:r>
          </a:p>
          <a:p>
            <a:pPr algn="ctr"/>
            <a:r>
              <a:rPr lang="uk-UA" dirty="0" smtClean="0">
                <a:latin typeface="Comic Sans MS" pitchFamily="66" charset="0"/>
              </a:rPr>
              <a:t>Тоді ж були написані твори  </a:t>
            </a:r>
            <a:r>
              <a:rPr lang="uk-UA" dirty="0" err="1" smtClean="0">
                <a:latin typeface="Comic Sans MS" pitchFamily="66" charset="0"/>
              </a:rPr>
              <a:t>“Пророк”</a:t>
            </a:r>
            <a:r>
              <a:rPr lang="uk-UA" dirty="0" smtClean="0">
                <a:latin typeface="Comic Sans MS" pitchFamily="66" charset="0"/>
              </a:rPr>
              <a:t> (1874), </a:t>
            </a:r>
            <a:r>
              <a:rPr lang="uk-UA" dirty="0" err="1" smtClean="0">
                <a:latin typeface="Comic Sans MS" pitchFamily="66" charset="0"/>
              </a:rPr>
              <a:t>“Сівачам”</a:t>
            </a:r>
            <a:r>
              <a:rPr lang="uk-UA" dirty="0" smtClean="0">
                <a:latin typeface="Comic Sans MS" pitchFamily="66" charset="0"/>
              </a:rPr>
              <a:t>(1876).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464496" cy="5462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4546848" cy="60198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Comic Sans MS" pitchFamily="66" charset="0"/>
              </a:rPr>
              <a:t>Написаний в час хвороби цикл віршів “ Останні </a:t>
            </a:r>
            <a:r>
              <a:rPr lang="uk-UA" dirty="0" err="1" smtClean="0">
                <a:latin typeface="Comic Sans MS" pitchFamily="66" charset="0"/>
              </a:rPr>
              <a:t>пісні”</a:t>
            </a:r>
            <a:r>
              <a:rPr lang="uk-UA" dirty="0" smtClean="0">
                <a:latin typeface="Comic Sans MS" pitchFamily="66" charset="0"/>
              </a:rPr>
              <a:t> (1877) за щирістю почуттів, що зосередились майже тільки на спогадах про дитинство та матір, належать до найкращих творінь пера Некрасова.                 У прекрасній колисковій              “ </a:t>
            </a:r>
            <a:r>
              <a:rPr lang="uk-UA" dirty="0" err="1" smtClean="0">
                <a:latin typeface="Comic Sans MS" pitchFamily="66" charset="0"/>
              </a:rPr>
              <a:t>Баїньки-баю”</a:t>
            </a:r>
            <a:r>
              <a:rPr lang="uk-UA" dirty="0" smtClean="0">
                <a:latin typeface="Comic Sans MS" pitchFamily="66" charset="0"/>
              </a:rPr>
              <a:t>  як заповіт і втіха водночас, лунають слова його матері про свою вільну і щасливу Батьківщину (щира любов до неї не покинула поета до останніх хвилин його життя).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Рисунок 4" descr="abbacumcevo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76672"/>
            <a:ext cx="4464496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836712"/>
            <a:ext cx="4032448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Comic Sans MS" pitchFamily="66" charset="0"/>
              </a:rPr>
              <a:t>    М. Некрасов </a:t>
            </a:r>
            <a:r>
              <a:rPr lang="ru-RU" sz="2400" dirty="0" err="1" smtClean="0">
                <a:latin typeface="Comic Sans MS" pitchFamily="66" charset="0"/>
              </a:rPr>
              <a:t>своїм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полум'яним</a:t>
            </a:r>
            <a:r>
              <a:rPr lang="ru-RU" sz="2400" dirty="0" smtClean="0">
                <a:latin typeface="Comic Sans MS" pitchFamily="66" charset="0"/>
              </a:rPr>
              <a:t> словом </a:t>
            </a:r>
            <a:r>
              <a:rPr lang="ru-RU" sz="2400" dirty="0" err="1" smtClean="0">
                <a:latin typeface="Comic Sans MS" pitchFamily="66" charset="0"/>
              </a:rPr>
              <a:t>зробив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чимало</a:t>
            </a:r>
            <a:r>
              <a:rPr lang="ru-RU" sz="2400" dirty="0" smtClean="0">
                <a:latin typeface="Comic Sans MS" pitchFamily="66" charset="0"/>
              </a:rPr>
              <a:t> для того, </a:t>
            </a:r>
            <a:r>
              <a:rPr lang="ru-RU" sz="2400" dirty="0" err="1" smtClean="0">
                <a:latin typeface="Comic Sans MS" pitchFamily="66" charset="0"/>
              </a:rPr>
              <a:t>щоб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розбудити</a:t>
            </a:r>
            <a:r>
              <a:rPr lang="ru-RU" sz="2400" dirty="0" smtClean="0">
                <a:latin typeface="Comic Sans MS" pitchFamily="66" charset="0"/>
              </a:rPr>
              <a:t> дух народу, </a:t>
            </a:r>
            <a:r>
              <a:rPr lang="ru-RU" sz="2400" dirty="0" err="1" smtClean="0">
                <a:latin typeface="Comic Sans MS" pitchFamily="66" charset="0"/>
              </a:rPr>
              <a:t>вселити</a:t>
            </a:r>
            <a:r>
              <a:rPr lang="ru-RU" sz="2400" dirty="0" smtClean="0">
                <a:latin typeface="Comic Sans MS" pitchFamily="66" charset="0"/>
              </a:rPr>
              <a:t> у </a:t>
            </a:r>
            <a:r>
              <a:rPr lang="ru-RU" sz="2400" dirty="0" err="1" smtClean="0">
                <a:latin typeface="Comic Sans MS" pitchFamily="66" charset="0"/>
              </a:rPr>
              <a:t>серця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віру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надію</a:t>
            </a:r>
            <a:r>
              <a:rPr lang="ru-RU" sz="2400" dirty="0" smtClean="0">
                <a:latin typeface="Comic Sans MS" pitchFamily="66" charset="0"/>
              </a:rPr>
              <a:t>. </a:t>
            </a:r>
            <a:r>
              <a:rPr lang="ru-RU" sz="2400" dirty="0" err="1" smtClean="0">
                <a:latin typeface="Comic Sans MS" pitchFamily="66" charset="0"/>
              </a:rPr>
              <a:t>Виховане</a:t>
            </a:r>
            <a:r>
              <a:rPr lang="ru-RU" sz="2400" dirty="0" smtClean="0">
                <a:latin typeface="Comic Sans MS" pitchFamily="66" charset="0"/>
              </a:rPr>
              <a:t> на </a:t>
            </a:r>
            <a:r>
              <a:rPr lang="ru-RU" sz="2400" dirty="0" err="1" smtClean="0">
                <a:latin typeface="Comic Sans MS" pitchFamily="66" charset="0"/>
              </a:rPr>
              <a:t>його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поезії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покоління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збиралося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на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силі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вчилося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виявляти</a:t>
            </a:r>
            <a:r>
              <a:rPr lang="ru-RU" sz="2400" dirty="0" smtClean="0">
                <a:latin typeface="Comic Sans MS" pitchFamily="66" charset="0"/>
              </a:rPr>
              <a:t> у </a:t>
            </a:r>
            <a:r>
              <a:rPr lang="ru-RU" sz="2400" dirty="0" err="1" smtClean="0">
                <a:latin typeface="Comic Sans MS" pitchFamily="66" charset="0"/>
              </a:rPr>
              <a:t>собі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громадянські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почуття</a:t>
            </a:r>
            <a:r>
              <a:rPr lang="ru-RU" sz="2400" dirty="0" smtClean="0">
                <a:latin typeface="Comic Sans MS" pitchFamily="66" charset="0"/>
              </a:rPr>
              <a:t>. Такого народного </a:t>
            </a:r>
            <a:r>
              <a:rPr lang="ru-RU" sz="2400" dirty="0" err="1" smtClean="0">
                <a:latin typeface="Comic Sans MS" pitchFamily="66" charset="0"/>
              </a:rPr>
              <a:t>поета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російська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література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ще</a:t>
            </a:r>
            <a:r>
              <a:rPr lang="ru-RU" sz="2400" dirty="0" smtClean="0">
                <a:latin typeface="Comic Sans MS" pitchFamily="66" charset="0"/>
              </a:rPr>
              <a:t> не знала.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5" name="Рисунок 4" descr="___1872_20121021_1886076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69565" cy="6858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rtretnekrasova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576" y="69269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>
                <a:solidFill>
                  <a:schemeClr val="bg1"/>
                </a:solidFill>
                <a:latin typeface="Comic Sans MS" pitchFamily="66" charset="0"/>
              </a:rPr>
              <a:t>Дякую за увагу! </a:t>
            </a:r>
            <a:endParaRPr lang="ru-RU" sz="7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548680"/>
            <a:ext cx="4352528" cy="8367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uk-UA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“ Некрасов, як поет має стояти</a:t>
            </a:r>
            <a:br>
              <a:rPr lang="uk-UA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uk-UA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слід за Пушкіним і </a:t>
            </a:r>
            <a:r>
              <a:rPr lang="uk-UA" sz="20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Лермонтовим”</a:t>
            </a:r>
            <a:r>
              <a:rPr lang="uk-UA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uk-UA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uk-UA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Ф.Достоєвський</a:t>
            </a:r>
            <a:endParaRPr lang="ru-RU" sz="2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28800"/>
            <a:ext cx="4402832" cy="48950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Ф. </a:t>
            </a:r>
            <a:r>
              <a:rPr lang="ru-RU" dirty="0" err="1" smtClean="0">
                <a:latin typeface="Comic Sans MS" pitchFamily="66" charset="0"/>
              </a:rPr>
              <a:t>Достоєвський</a:t>
            </a:r>
            <a:r>
              <a:rPr lang="ru-RU" dirty="0" smtClean="0">
                <a:latin typeface="Comic Sans MS" pitchFamily="66" charset="0"/>
              </a:rPr>
              <a:t> говорив про Некрасова,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його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серце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було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зранене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ще</a:t>
            </a:r>
            <a:r>
              <a:rPr lang="ru-RU" dirty="0" smtClean="0">
                <a:latin typeface="Comic Sans MS" pitchFamily="66" charset="0"/>
              </a:rPr>
              <a:t> на початку </a:t>
            </a:r>
            <a:r>
              <a:rPr lang="ru-RU" dirty="0" err="1" smtClean="0">
                <a:latin typeface="Comic Sans MS" pitchFamily="66" charset="0"/>
              </a:rPr>
              <a:t>життя</a:t>
            </a:r>
            <a:r>
              <a:rPr lang="ru-RU" dirty="0" smtClean="0">
                <a:latin typeface="Comic Sans MS" pitchFamily="66" charset="0"/>
              </a:rPr>
              <a:t>. Та рана </a:t>
            </a:r>
            <a:r>
              <a:rPr lang="ru-RU" dirty="0" err="1" smtClean="0">
                <a:latin typeface="Comic Sans MS" pitchFamily="66" charset="0"/>
              </a:rPr>
              <a:t>ніколи</a:t>
            </a:r>
            <a:r>
              <a:rPr lang="ru-RU" dirty="0" smtClean="0">
                <a:latin typeface="Comic Sans MS" pitchFamily="66" charset="0"/>
              </a:rPr>
              <a:t> не </a:t>
            </a:r>
            <a:r>
              <a:rPr lang="ru-RU" dirty="0" err="1" smtClean="0">
                <a:latin typeface="Comic Sans MS" pitchFamily="66" charset="0"/>
              </a:rPr>
              <a:t>загоювалася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впродовж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усього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життя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поета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була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джерелом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його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пристрастей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страждань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виливалися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поетичні</a:t>
            </a:r>
            <a:r>
              <a:rPr lang="ru-RU" dirty="0" smtClean="0">
                <a:latin typeface="Comic Sans MS" pitchFamily="66" charset="0"/>
              </a:rPr>
              <a:t> рядки. Печать </a:t>
            </a:r>
            <a:r>
              <a:rPr lang="ru-RU" dirty="0" err="1" smtClean="0">
                <a:latin typeface="Comic Sans MS" pitchFamily="66" charset="0"/>
              </a:rPr>
              <a:t>смутку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душевних</a:t>
            </a:r>
            <a:r>
              <a:rPr lang="ru-RU" dirty="0" smtClean="0">
                <a:latin typeface="Comic Sans MS" pitchFamily="66" charset="0"/>
              </a:rPr>
              <a:t>  мук  </a:t>
            </a:r>
            <a:r>
              <a:rPr lang="ru-RU" dirty="0" err="1" smtClean="0">
                <a:latin typeface="Comic Sans MS" pitchFamily="66" charset="0"/>
              </a:rPr>
              <a:t>лежить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всій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err="1" smtClean="0">
                <a:latin typeface="Comic Sans MS" pitchFamily="66" charset="0"/>
              </a:rPr>
              <a:t>творчості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err="1" smtClean="0">
                <a:latin typeface="Comic Sans MS" pitchFamily="66" charset="0"/>
              </a:rPr>
              <a:t>Миколи</a:t>
            </a:r>
            <a:r>
              <a:rPr lang="ru-RU" dirty="0" smtClean="0">
                <a:latin typeface="Comic Sans MS" pitchFamily="66" charset="0"/>
              </a:rPr>
              <a:t> Некрасова.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Рисунок 4" descr="74443140_7FedotovVdovushka_3y_vari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272559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692696"/>
            <a:ext cx="3970784" cy="5615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Перша </a:t>
            </a:r>
            <a:r>
              <a:rPr lang="ru-RU" sz="2000" dirty="0" err="1" smtClean="0">
                <a:latin typeface="Comic Sans MS" pitchFamily="66" charset="0"/>
              </a:rPr>
              <a:t>поетична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збірка</a:t>
            </a:r>
            <a:r>
              <a:rPr lang="ru-RU" sz="2000" dirty="0" smtClean="0">
                <a:latin typeface="Comic Sans MS" pitchFamily="66" charset="0"/>
              </a:rPr>
              <a:t> М. Некрасова "</a:t>
            </a:r>
            <a:r>
              <a:rPr lang="ru-RU" sz="2000" dirty="0" err="1" smtClean="0">
                <a:latin typeface="Comic Sans MS" pitchFamily="66" charset="0"/>
              </a:rPr>
              <a:t>Мрії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і</a:t>
            </a:r>
            <a:r>
              <a:rPr lang="ru-RU" sz="2000" dirty="0" smtClean="0">
                <a:latin typeface="Comic Sans MS" pitchFamily="66" charset="0"/>
              </a:rPr>
              <a:t> звуки" </a:t>
            </a:r>
            <a:r>
              <a:rPr lang="ru-RU" sz="2000" dirty="0" err="1" smtClean="0">
                <a:latin typeface="Comic Sans MS" pitchFamily="66" charset="0"/>
              </a:rPr>
              <a:t>побачила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світ</a:t>
            </a:r>
            <a:r>
              <a:rPr lang="ru-RU" sz="2000" dirty="0" smtClean="0">
                <a:latin typeface="Comic Sans MS" pitchFamily="66" charset="0"/>
              </a:rPr>
              <a:t> 1840 року. </a:t>
            </a:r>
            <a:r>
              <a:rPr lang="ru-RU" sz="2000" dirty="0" err="1" smtClean="0">
                <a:latin typeface="Comic Sans MS" pitchFamily="66" charset="0"/>
              </a:rPr>
              <a:t>Під</a:t>
            </a:r>
            <a:r>
              <a:rPr lang="ru-RU" sz="2000" dirty="0" smtClean="0">
                <a:latin typeface="Comic Sans MS" pitchFamily="66" charset="0"/>
              </a:rPr>
              <a:t> шквалом критики </a:t>
            </a:r>
            <a:r>
              <a:rPr lang="ru-RU" sz="2000" dirty="0" err="1" smtClean="0">
                <a:latin typeface="Comic Sans MS" pitchFamily="66" charset="0"/>
              </a:rPr>
              <a:t>ще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нікому</a:t>
            </a:r>
            <a:r>
              <a:rPr lang="ru-RU" sz="2000" dirty="0" smtClean="0">
                <a:latin typeface="Comic Sans MS" pitchFamily="66" charset="0"/>
              </a:rPr>
              <a:t> не </a:t>
            </a:r>
            <a:r>
              <a:rPr lang="ru-RU" sz="2000" dirty="0" err="1" smtClean="0">
                <a:latin typeface="Comic Sans MS" pitchFamily="66" charset="0"/>
              </a:rPr>
              <a:t>відомий</a:t>
            </a:r>
            <a:r>
              <a:rPr lang="ru-RU" sz="2000" dirty="0" smtClean="0">
                <a:latin typeface="Comic Sans MS" pitchFamily="66" charset="0"/>
              </a:rPr>
              <a:t> поет </a:t>
            </a:r>
            <a:r>
              <a:rPr lang="ru-RU" sz="2000" dirty="0" err="1" smtClean="0">
                <a:latin typeface="Comic Sans MS" pitchFamily="66" charset="0"/>
              </a:rPr>
              <a:t>викупив</a:t>
            </a:r>
            <a:r>
              <a:rPr lang="ru-RU" sz="2000" dirty="0" smtClean="0">
                <a:latin typeface="Comic Sans MS" pitchFamily="66" charset="0"/>
              </a:rPr>
              <a:t> тираж </a:t>
            </a:r>
            <a:r>
              <a:rPr lang="ru-RU" sz="2000" dirty="0" err="1" smtClean="0">
                <a:latin typeface="Comic Sans MS" pitchFamily="66" charset="0"/>
              </a:rPr>
              <a:t>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знищив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його</a:t>
            </a:r>
            <a:r>
              <a:rPr lang="ru-RU" sz="2000" dirty="0" smtClean="0">
                <a:latin typeface="Comic Sans MS" pitchFamily="66" charset="0"/>
              </a:rPr>
              <a:t>. </a:t>
            </a:r>
            <a:r>
              <a:rPr lang="ru-RU" sz="2000" dirty="0" err="1" smtClean="0">
                <a:latin typeface="Comic Sans MS" pitchFamily="66" charset="0"/>
              </a:rPr>
              <a:t>Тільки</a:t>
            </a:r>
            <a:r>
              <a:rPr lang="ru-RU" sz="2000" dirty="0" smtClean="0">
                <a:latin typeface="Comic Sans MS" pitchFamily="66" charset="0"/>
              </a:rPr>
              <a:t> через </a:t>
            </a:r>
            <a:r>
              <a:rPr lang="ru-RU" sz="2000" dirty="0" err="1" smtClean="0">
                <a:latin typeface="Comic Sans MS" pitchFamily="66" charset="0"/>
              </a:rPr>
              <a:t>п'ять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років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зважився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показати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свій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вірш</a:t>
            </a:r>
            <a:r>
              <a:rPr lang="ru-RU" sz="2000" dirty="0" smtClean="0">
                <a:latin typeface="Comic Sans MS" pitchFamily="66" charset="0"/>
              </a:rPr>
              <a:t> "У </a:t>
            </a:r>
            <a:r>
              <a:rPr lang="ru-RU" sz="2000" dirty="0" err="1" smtClean="0">
                <a:latin typeface="Comic Sans MS" pitchFamily="66" charset="0"/>
              </a:rPr>
              <a:t>дорозі</a:t>
            </a:r>
            <a:r>
              <a:rPr lang="ru-RU" sz="2000" dirty="0" smtClean="0">
                <a:latin typeface="Comic Sans MS" pitchFamily="66" charset="0"/>
              </a:rPr>
              <a:t>" </a:t>
            </a:r>
            <a:r>
              <a:rPr lang="ru-RU" sz="2000" dirty="0" err="1" smtClean="0">
                <a:latin typeface="Comic Sans MS" pitchFamily="66" charset="0"/>
              </a:rPr>
              <a:t>відомому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російському</a:t>
            </a:r>
            <a:r>
              <a:rPr lang="ru-RU" sz="2000" dirty="0" smtClean="0">
                <a:latin typeface="Comic Sans MS" pitchFamily="66" charset="0"/>
              </a:rPr>
              <a:t> критику </a:t>
            </a:r>
            <a:r>
              <a:rPr lang="ru-RU" sz="2000" dirty="0" err="1" smtClean="0">
                <a:latin typeface="Comic Sans MS" pitchFamily="66" charset="0"/>
              </a:rPr>
              <a:t>Бєлінському</a:t>
            </a:r>
            <a:r>
              <a:rPr lang="ru-RU" sz="2000" dirty="0" smtClean="0">
                <a:latin typeface="Comic Sans MS" pitchFamily="66" charset="0"/>
              </a:rPr>
              <a:t>. І той </a:t>
            </a:r>
            <a:r>
              <a:rPr lang="ru-RU" sz="2000" dirty="0" err="1" smtClean="0">
                <a:latin typeface="Comic Sans MS" pitchFamily="66" charset="0"/>
              </a:rPr>
              <a:t>визнав</a:t>
            </a:r>
            <a:r>
              <a:rPr lang="ru-RU" sz="2000" dirty="0" smtClean="0">
                <a:latin typeface="Comic Sans MS" pitchFamily="66" charset="0"/>
              </a:rPr>
              <a:t> у </a:t>
            </a:r>
            <a:r>
              <a:rPr lang="ru-RU" sz="2000" dirty="0" err="1" smtClean="0">
                <a:latin typeface="Comic Sans MS" pitchFamily="66" charset="0"/>
              </a:rPr>
              <a:t>ньому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справжнього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поета</a:t>
            </a:r>
            <a:r>
              <a:rPr lang="ru-RU" sz="2000" dirty="0" smtClean="0">
                <a:latin typeface="Comic Sans MS" pitchFamily="66" charset="0"/>
              </a:rPr>
              <a:t>. Некрасов </a:t>
            </a:r>
            <a:r>
              <a:rPr lang="ru-RU" sz="2000" dirty="0" err="1" smtClean="0">
                <a:latin typeface="Comic Sans MS" pitchFamily="66" charset="0"/>
              </a:rPr>
              <a:t>повірив</a:t>
            </a:r>
            <a:r>
              <a:rPr lang="ru-RU" sz="2000" dirty="0" smtClean="0">
                <a:latin typeface="Comic Sans MS" pitchFamily="66" charset="0"/>
              </a:rPr>
              <a:t> у </a:t>
            </a:r>
            <a:r>
              <a:rPr lang="ru-RU" sz="2000" dirty="0" err="1" smtClean="0">
                <a:latin typeface="Comic Sans MS" pitchFamily="66" charset="0"/>
              </a:rPr>
              <a:t>свої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сили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творчий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хист</a:t>
            </a:r>
            <a:r>
              <a:rPr lang="ru-RU" sz="2000" dirty="0" smtClean="0">
                <a:latin typeface="Comic Sans MS" pitchFamily="66" charset="0"/>
              </a:rPr>
              <a:t>. Уже </a:t>
            </a:r>
            <a:r>
              <a:rPr lang="ru-RU" sz="2000" dirty="0" err="1" smtClean="0">
                <a:latin typeface="Comic Sans MS" pitchFamily="66" charset="0"/>
              </a:rPr>
              <a:t>наступні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поетичні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збірки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викликали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захоплення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мали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успіх</a:t>
            </a:r>
            <a:r>
              <a:rPr lang="ru-RU" sz="2000" dirty="0" smtClean="0">
                <a:latin typeface="Comic Sans MS" pitchFamily="66" charset="0"/>
              </a:rPr>
              <a:t>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4" name="Рисунок 3" descr="94872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598002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62944"/>
            <a:ext cx="8147248" cy="4895056"/>
          </a:xfrm>
        </p:spPr>
        <p:txBody>
          <a:bodyPr/>
          <a:lstStyle/>
          <a:p>
            <a:pPr algn="ctr"/>
            <a:r>
              <a:rPr lang="uk-UA" dirty="0" smtClean="0">
                <a:latin typeface="Comic Sans MS" pitchFamily="66" charset="0"/>
              </a:rPr>
              <a:t>На початку 1840-х років Некрасов став співробітником авторитетного в Росії журналу  </a:t>
            </a:r>
            <a:r>
              <a:rPr lang="ru-RU" dirty="0" smtClean="0">
                <a:latin typeface="Comic Sans MS" pitchFamily="66" charset="0"/>
              </a:rPr>
              <a:t>«</a:t>
            </a:r>
            <a:r>
              <a:rPr lang="uk-UA" dirty="0" smtClean="0">
                <a:latin typeface="Comic Sans MS" pitchFamily="66" charset="0"/>
              </a:rPr>
              <a:t>Оте</a:t>
            </a:r>
            <a:r>
              <a:rPr lang="ru-RU" dirty="0" err="1" smtClean="0">
                <a:latin typeface="Comic Sans MS" pitchFamily="66" charset="0"/>
              </a:rPr>
              <a:t>чественные</a:t>
            </a:r>
            <a:r>
              <a:rPr lang="ru-RU" dirty="0" smtClean="0">
                <a:latin typeface="Comic Sans MS" pitchFamily="66" charset="0"/>
              </a:rPr>
              <a:t> записки » , а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1868 </a:t>
            </a:r>
            <a:r>
              <a:rPr lang="ru-RU" dirty="0" err="1" smtClean="0">
                <a:latin typeface="Comic Sans MS" pitchFamily="66" charset="0"/>
              </a:rPr>
              <a:t>р.він</a:t>
            </a: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err="1" smtClean="0">
                <a:latin typeface="Comic Sans MS" pitchFamily="66" charset="0"/>
              </a:rPr>
              <a:t>очолював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видання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забезпечив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йому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нечуваний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успіх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читача</a:t>
            </a:r>
            <a:r>
              <a:rPr lang="ru-RU" dirty="0" smtClean="0">
                <a:latin typeface="Comic Sans MS" pitchFamily="66" charset="0"/>
              </a:rPr>
              <a:t> , </a:t>
            </a:r>
            <a:r>
              <a:rPr lang="ru-RU" dirty="0" err="1" smtClean="0">
                <a:latin typeface="Comic Sans MS" pitchFamily="66" charset="0"/>
              </a:rPr>
              <a:t>збільшивши</a:t>
            </a:r>
            <a:r>
              <a:rPr lang="ru-RU" dirty="0" smtClean="0">
                <a:latin typeface="Comic Sans MS" pitchFamily="66" charset="0"/>
              </a:rPr>
              <a:t> наклад </a:t>
            </a:r>
            <a:r>
              <a:rPr lang="ru-RU" dirty="0" err="1" smtClean="0">
                <a:latin typeface="Comic Sans MS" pitchFamily="66" charset="0"/>
              </a:rPr>
              <a:t>учетверо</a:t>
            </a:r>
            <a:r>
              <a:rPr lang="ru-RU" dirty="0" smtClean="0">
                <a:latin typeface="Comic Sans MS" pitchFamily="66" charset="0"/>
              </a:rPr>
              <a:t>. </a:t>
            </a:r>
          </a:p>
          <a:p>
            <a:pPr algn="ctr">
              <a:buNone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38612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36096" cy="6858000"/>
          </a:xfrm>
        </p:spPr>
      </p:pic>
      <p:pic>
        <p:nvPicPr>
          <p:cNvPr id="5" name="Рисунок 4" descr="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916832"/>
            <a:ext cx="4402832" cy="5399112"/>
          </a:xfrm>
        </p:spPr>
        <p:txBody>
          <a:bodyPr/>
          <a:lstStyle/>
          <a:p>
            <a:pPr algn="ctr"/>
            <a:r>
              <a:rPr lang="uk-UA" dirty="0" smtClean="0">
                <a:latin typeface="Comic Sans MS" pitchFamily="66" charset="0"/>
              </a:rPr>
              <a:t>Наприкінці 1846 р Некрасов і Панаєв придбали журнал                “ </a:t>
            </a:r>
            <a:r>
              <a:rPr lang="uk-UA" dirty="0" err="1" smtClean="0">
                <a:latin typeface="Comic Sans MS" pitchFamily="66" charset="0"/>
              </a:rPr>
              <a:t>Современник”</a:t>
            </a:r>
            <a:r>
              <a:rPr lang="uk-UA" dirty="0" smtClean="0">
                <a:latin typeface="Comic Sans MS" pitchFamily="66" charset="0"/>
              </a:rPr>
              <a:t> , заснований О.Пушкіним. Протягом 1847-1866 рр. Некрасов був його редактором і видавцем</a:t>
            </a:r>
            <a:r>
              <a:rPr lang="uk-UA" dirty="0" smtClean="0"/>
              <a:t>.</a:t>
            </a:r>
          </a:p>
        </p:txBody>
      </p:sp>
      <p:pic>
        <p:nvPicPr>
          <p:cNvPr id="4" name="Рисунок 3" descr="0016-015-Sovremenni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3352381" cy="4761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0743" y="723212"/>
            <a:ext cx="4608512" cy="6336704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Comic Sans MS" pitchFamily="66" charset="0"/>
              </a:rPr>
              <a:t>Проте незаперечний талант редактора, яким володів Некрасов, не заважав розквіту й виявленню його власного поетичного хисту. Так, у 1847-1866 рр. він  створив ліричні вірші, поеми й цикли віршів про міських бідняків ( “ На </a:t>
            </a:r>
            <a:r>
              <a:rPr lang="uk-UA" dirty="0" err="1" smtClean="0">
                <a:latin typeface="Comic Sans MS" pitchFamily="66" charset="0"/>
              </a:rPr>
              <a:t>вулиці”</a:t>
            </a:r>
            <a:r>
              <a:rPr lang="uk-UA" dirty="0" smtClean="0">
                <a:latin typeface="Comic Sans MS" pitchFamily="66" charset="0"/>
              </a:rPr>
              <a:t>, “ Про </a:t>
            </a:r>
            <a:r>
              <a:rPr lang="uk-UA" dirty="0" err="1" smtClean="0">
                <a:latin typeface="Comic Sans MS" pitchFamily="66" charset="0"/>
              </a:rPr>
              <a:t>погоду”</a:t>
            </a:r>
            <a:r>
              <a:rPr lang="uk-UA" dirty="0" smtClean="0">
                <a:latin typeface="Comic Sans MS" pitchFamily="66" charset="0"/>
              </a:rPr>
              <a:t>), народну долю ( “ Незжата </a:t>
            </a:r>
            <a:r>
              <a:rPr lang="uk-UA" dirty="0" err="1" smtClean="0">
                <a:latin typeface="Comic Sans MS" pitchFamily="66" charset="0"/>
              </a:rPr>
              <a:t>смуга”</a:t>
            </a:r>
            <a:r>
              <a:rPr lang="uk-UA" dirty="0" smtClean="0">
                <a:latin typeface="Comic Sans MS" pitchFamily="66" charset="0"/>
              </a:rPr>
              <a:t>), селянське життя                     ( </a:t>
            </a:r>
            <a:r>
              <a:rPr lang="uk-UA" dirty="0" err="1" smtClean="0">
                <a:latin typeface="Comic Sans MS" pitchFamily="66" charset="0"/>
              </a:rPr>
              <a:t>“Селянські</a:t>
            </a:r>
            <a:r>
              <a:rPr lang="uk-UA" dirty="0" smtClean="0">
                <a:latin typeface="Comic Sans MS" pitchFamily="66" charset="0"/>
              </a:rPr>
              <a:t> </a:t>
            </a:r>
            <a:r>
              <a:rPr lang="uk-UA" dirty="0" err="1" smtClean="0">
                <a:latin typeface="Comic Sans MS" pitchFamily="66" charset="0"/>
              </a:rPr>
              <a:t>діти”</a:t>
            </a:r>
            <a:r>
              <a:rPr lang="uk-UA" dirty="0" smtClean="0">
                <a:latin typeface="Comic Sans MS" pitchFamily="66" charset="0"/>
              </a:rPr>
              <a:t> ,                  “ Забуте </a:t>
            </a:r>
            <a:r>
              <a:rPr lang="uk-UA" dirty="0" err="1" smtClean="0">
                <a:latin typeface="Comic Sans MS" pitchFamily="66" charset="0"/>
              </a:rPr>
              <a:t>село”</a:t>
            </a:r>
            <a:r>
              <a:rPr lang="uk-UA" dirty="0" smtClean="0">
                <a:latin typeface="Comic Sans MS" pitchFamily="66" charset="0"/>
              </a:rPr>
              <a:t> , “ Мороз, Червоний </a:t>
            </a:r>
            <a:r>
              <a:rPr lang="uk-UA" dirty="0" err="1" smtClean="0">
                <a:latin typeface="Comic Sans MS" pitchFamily="66" charset="0"/>
              </a:rPr>
              <a:t>Ніс”</a:t>
            </a:r>
            <a:r>
              <a:rPr lang="uk-UA" dirty="0" smtClean="0">
                <a:latin typeface="Comic Sans MS" pitchFamily="66" charset="0"/>
              </a:rPr>
              <a:t>).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nekrasov-nikolay-moroz-krasnyy-n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3815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2708920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Comic Sans MS" pitchFamily="66" charset="0"/>
              </a:rPr>
              <a:t>Ніхто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з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російських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письменників</a:t>
            </a:r>
            <a:r>
              <a:rPr lang="ru-RU" sz="2000" dirty="0" smtClean="0">
                <a:latin typeface="Comic Sans MS" pitchFamily="66" charset="0"/>
              </a:rPr>
              <a:t> не написав </a:t>
            </a:r>
            <a:r>
              <a:rPr lang="ru-RU" sz="2000" dirty="0" err="1" smtClean="0">
                <a:latin typeface="Comic Sans MS" pitchFamily="66" charset="0"/>
              </a:rPr>
              <a:t>стільки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творів</a:t>
            </a:r>
            <a:r>
              <a:rPr lang="ru-RU" sz="2000" dirty="0" smtClean="0">
                <a:latin typeface="Comic Sans MS" pitchFamily="66" charset="0"/>
              </a:rPr>
              <a:t> про </a:t>
            </a:r>
            <a:r>
              <a:rPr lang="ru-RU" sz="2000" dirty="0" err="1" smtClean="0">
                <a:latin typeface="Comic Sans MS" pitchFamily="66" charset="0"/>
              </a:rPr>
              <a:t>простих</a:t>
            </a:r>
            <a:r>
              <a:rPr lang="ru-RU" sz="2000" dirty="0" smtClean="0">
                <a:latin typeface="Comic Sans MS" pitchFamily="66" charset="0"/>
              </a:rPr>
              <a:t> людей, селян, </a:t>
            </a:r>
            <a:r>
              <a:rPr lang="ru-RU" sz="2000" dirty="0" err="1" smtClean="0">
                <a:latin typeface="Comic Sans MS" pitchFamily="66" charset="0"/>
              </a:rPr>
              <a:t>фабричних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робітників</a:t>
            </a:r>
            <a:r>
              <a:rPr lang="ru-RU" sz="2000" dirty="0" smtClean="0">
                <a:latin typeface="Comic Sans MS" pitchFamily="66" charset="0"/>
              </a:rPr>
              <a:t>. Поема "Коробейники", великий </a:t>
            </a:r>
            <a:r>
              <a:rPr lang="ru-RU" sz="2000" dirty="0" err="1" smtClean="0">
                <a:latin typeface="Comic Sans MS" pitchFamily="66" charset="0"/>
              </a:rPr>
              <a:t>твір</a:t>
            </a:r>
            <a:r>
              <a:rPr lang="ru-RU" sz="2000" dirty="0" smtClean="0">
                <a:latin typeface="Comic Sans MS" pitchFamily="66" charset="0"/>
              </a:rPr>
              <a:t> "Кому на </a:t>
            </a:r>
            <a:r>
              <a:rPr lang="ru-RU" sz="2000" dirty="0" err="1" smtClean="0">
                <a:latin typeface="Comic Sans MS" pitchFamily="66" charset="0"/>
              </a:rPr>
              <a:t>Русі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жити</a:t>
            </a:r>
            <a:r>
              <a:rPr lang="ru-RU" sz="2000" dirty="0" smtClean="0">
                <a:latin typeface="Comic Sans MS" pitchFamily="66" charset="0"/>
              </a:rPr>
              <a:t> добре" — </a:t>
            </a:r>
            <a:r>
              <a:rPr lang="ru-RU" sz="2000" dirty="0" err="1" smtClean="0">
                <a:latin typeface="Comic Sans MS" pitchFamily="66" charset="0"/>
              </a:rPr>
              <a:t>це</a:t>
            </a:r>
            <a:r>
              <a:rPr lang="ru-RU" sz="2000" dirty="0" smtClean="0">
                <a:latin typeface="Comic Sans MS" pitchFamily="66" charset="0"/>
              </a:rPr>
              <a:t> той </a:t>
            </a:r>
            <a:r>
              <a:rPr lang="ru-RU" sz="2000" dirty="0" err="1" smtClean="0">
                <a:latin typeface="Comic Sans MS" pitchFamily="66" charset="0"/>
              </a:rPr>
              <a:t>матеріал</a:t>
            </a:r>
            <a:r>
              <a:rPr lang="ru-RU" sz="2000" dirty="0" smtClean="0">
                <a:latin typeface="Comic Sans MS" pitchFamily="66" charset="0"/>
              </a:rPr>
              <a:t>, за </a:t>
            </a:r>
            <a:r>
              <a:rPr lang="ru-RU" sz="2000" dirty="0" err="1" smtClean="0">
                <a:latin typeface="Comic Sans MS" pitchFamily="66" charset="0"/>
              </a:rPr>
              <a:t>яким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можна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вивчати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життя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побут</a:t>
            </a:r>
            <a:r>
              <a:rPr lang="ru-RU" sz="2000" dirty="0" smtClean="0">
                <a:latin typeface="Comic Sans MS" pitchFamily="66" charset="0"/>
              </a:rPr>
              <a:t> селянства, </a:t>
            </a:r>
            <a:r>
              <a:rPr lang="ru-RU" sz="2000" dirty="0" err="1" smtClean="0">
                <a:latin typeface="Comic Sans MS" pitchFamily="66" charset="0"/>
              </a:rPr>
              <a:t>народну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мову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його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вірування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звичаї</a:t>
            </a:r>
            <a:r>
              <a:rPr lang="ru-RU" sz="2000" dirty="0" smtClean="0">
                <a:latin typeface="Comic Sans MS" pitchFamily="66" charset="0"/>
              </a:rPr>
              <a:t>. </a:t>
            </a:r>
            <a:r>
              <a:rPr lang="ru-RU" sz="2000" dirty="0" err="1" smtClean="0">
                <a:latin typeface="Comic Sans MS" pitchFamily="66" charset="0"/>
              </a:rPr>
              <a:t>Це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речі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які</a:t>
            </a:r>
            <a:r>
              <a:rPr lang="ru-RU" sz="2000" dirty="0" smtClean="0">
                <a:latin typeface="Comic Sans MS" pitchFamily="66" charset="0"/>
              </a:rPr>
              <a:t> сильно </a:t>
            </a:r>
            <a:r>
              <a:rPr lang="ru-RU" sz="2000" dirty="0" err="1" smtClean="0">
                <a:latin typeface="Comic Sans MS" pitchFamily="66" charset="0"/>
              </a:rPr>
              <a:t>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яскраво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розповідають</a:t>
            </a:r>
            <a:r>
              <a:rPr lang="ru-RU" sz="2000" dirty="0" smtClean="0">
                <a:latin typeface="Comic Sans MS" pitchFamily="66" charset="0"/>
              </a:rPr>
              <a:t> про </a:t>
            </a:r>
            <a:r>
              <a:rPr lang="ru-RU" sz="2000" dirty="0" err="1" smtClean="0">
                <a:latin typeface="Comic Sans MS" pitchFamily="66" charset="0"/>
              </a:rPr>
              <a:t>трагічні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долі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простих</a:t>
            </a:r>
            <a:r>
              <a:rPr lang="ru-RU" sz="2000" dirty="0" smtClean="0">
                <a:latin typeface="Comic Sans MS" pitchFamily="66" charset="0"/>
              </a:rPr>
              <a:t> людей. Про </a:t>
            </a:r>
            <a:r>
              <a:rPr lang="ru-RU" sz="2000" dirty="0" err="1" smtClean="0">
                <a:latin typeface="Comic Sans MS" pitchFamily="66" charset="0"/>
              </a:rPr>
              <a:t>що</a:t>
            </a:r>
            <a:r>
              <a:rPr lang="ru-RU" sz="2000" dirty="0" smtClean="0">
                <a:latin typeface="Comic Sans MS" pitchFamily="66" charset="0"/>
              </a:rPr>
              <a:t> б не писав поет, </a:t>
            </a:r>
            <a:r>
              <a:rPr lang="ru-RU" sz="2000" dirty="0" err="1" smtClean="0">
                <a:latin typeface="Comic Sans MS" pitchFamily="66" charset="0"/>
              </a:rPr>
              <a:t>його</a:t>
            </a:r>
            <a:r>
              <a:rPr lang="ru-RU" sz="2000" dirty="0" smtClean="0">
                <a:latin typeface="Comic Sans MS" pitchFamily="66" charset="0"/>
              </a:rPr>
              <a:t> думки </a:t>
            </a:r>
            <a:r>
              <a:rPr lang="ru-RU" sz="2000" dirty="0" err="1" smtClean="0">
                <a:latin typeface="Comic Sans MS" pitchFamily="66" charset="0"/>
              </a:rPr>
              <a:t>пов'язані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з</a:t>
            </a:r>
            <a:r>
              <a:rPr lang="ru-RU" sz="2000" dirty="0" smtClean="0">
                <a:latin typeface="Comic Sans MS" pitchFamily="66" charset="0"/>
              </a:rPr>
              <a:t> долею народу, </a:t>
            </a:r>
            <a:r>
              <a:rPr lang="ru-RU" sz="2000" dirty="0" err="1" smtClean="0">
                <a:latin typeface="Comic Sans MS" pitchFamily="66" charset="0"/>
              </a:rPr>
              <a:t>його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мова</a:t>
            </a:r>
            <a:r>
              <a:rPr lang="ru-RU" sz="2000" dirty="0" smtClean="0">
                <a:latin typeface="Comic Sans MS" pitchFamily="66" charset="0"/>
              </a:rPr>
              <a:t> часто </a:t>
            </a:r>
            <a:r>
              <a:rPr lang="ru-RU" sz="2000" dirty="0" err="1" smtClean="0">
                <a:latin typeface="Comic Sans MS" pitchFamily="66" charset="0"/>
              </a:rPr>
              <a:t>наближається</a:t>
            </a:r>
            <a:r>
              <a:rPr lang="ru-RU" sz="2000" dirty="0" smtClean="0">
                <a:latin typeface="Comic Sans MS" pitchFamily="66" charset="0"/>
              </a:rPr>
              <a:t> до </a:t>
            </a:r>
            <a:r>
              <a:rPr lang="ru-RU" sz="2000" dirty="0" err="1" smtClean="0">
                <a:latin typeface="Comic Sans MS" pitchFamily="66" charset="0"/>
              </a:rPr>
              <a:t>простонародної</a:t>
            </a:r>
            <a:r>
              <a:rPr lang="ru-RU" sz="2000" dirty="0" smtClean="0">
                <a:latin typeface="Comic Sans MS" pitchFamily="66" charset="0"/>
              </a:rPr>
              <a:t>. </a:t>
            </a:r>
            <a:r>
              <a:rPr lang="ru-RU" sz="2000" dirty="0" err="1" smtClean="0">
                <a:latin typeface="Comic Sans MS" pitchFamily="66" charset="0"/>
              </a:rPr>
              <a:t>Улюблений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розмір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його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творів</a:t>
            </a:r>
            <a:r>
              <a:rPr lang="ru-RU" sz="2000" dirty="0" smtClean="0">
                <a:latin typeface="Comic Sans MS" pitchFamily="66" charset="0"/>
              </a:rPr>
              <a:t>- «плакучий дактиль»- </a:t>
            </a:r>
            <a:r>
              <a:rPr lang="ru-RU" sz="2000" dirty="0" err="1" smtClean="0">
                <a:latin typeface="Comic Sans MS" pitchFamily="66" charset="0"/>
              </a:rPr>
              <a:t>допомагав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створити</a:t>
            </a:r>
            <a:r>
              <a:rPr lang="ru-RU" sz="2000" dirty="0" smtClean="0">
                <a:latin typeface="Comic Sans MS" pitchFamily="66" charset="0"/>
              </a:rPr>
              <a:t>  </a:t>
            </a:r>
            <a:r>
              <a:rPr lang="ru-RU" sz="2000" dirty="0" err="1" smtClean="0">
                <a:latin typeface="Comic Sans MS" pitchFamily="66" charset="0"/>
              </a:rPr>
              <a:t>сумний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настрій</a:t>
            </a:r>
            <a:r>
              <a:rPr lang="ru-RU" sz="2000" dirty="0" smtClean="0">
                <a:latin typeface="Comic Sans MS" pitchFamily="66" charset="0"/>
              </a:rPr>
              <a:t>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4" name="Рисунок 3" descr="enisey_village_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24944"/>
            <a:ext cx="8568952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484784"/>
            <a:ext cx="4608512" cy="6336704"/>
          </a:xfrm>
        </p:spPr>
        <p:txBody>
          <a:bodyPr/>
          <a:lstStyle/>
          <a:p>
            <a:pPr algn="ctr"/>
            <a:r>
              <a:rPr lang="uk-UA" dirty="0" smtClean="0">
                <a:latin typeface="Comic Sans MS" pitchFamily="66" charset="0"/>
              </a:rPr>
              <a:t>У період 1850-1860 рр. коли в Росії було відмінено кріпосне право  в той же час творчість Некрасова досягла найбільшого розквіту. Були опубліковані твори “ Поет і </a:t>
            </a:r>
            <a:r>
              <a:rPr lang="uk-UA" dirty="0" err="1" smtClean="0">
                <a:latin typeface="Comic Sans MS" pitchFamily="66" charset="0"/>
              </a:rPr>
              <a:t>громадянин”</a:t>
            </a:r>
            <a:r>
              <a:rPr lang="uk-UA" dirty="0" smtClean="0">
                <a:latin typeface="Comic Sans MS" pitchFamily="66" charset="0"/>
              </a:rPr>
              <a:t>,                             “ Роздуми біля парадного </a:t>
            </a:r>
            <a:r>
              <a:rPr lang="uk-UA" dirty="0" err="1" smtClean="0">
                <a:latin typeface="Comic Sans MS" pitchFamily="66" charset="0"/>
              </a:rPr>
              <a:t>під’</a:t>
            </a:r>
            <a:r>
              <a:rPr lang="uk-UA" dirty="0" smtClean="0">
                <a:latin typeface="Comic Sans MS" pitchFamily="66" charset="0"/>
              </a:rPr>
              <a:t> </a:t>
            </a:r>
            <a:r>
              <a:rPr lang="uk-UA" dirty="0" err="1" smtClean="0">
                <a:latin typeface="Comic Sans MS" pitchFamily="66" charset="0"/>
              </a:rPr>
              <a:t>їзду”</a:t>
            </a:r>
            <a:r>
              <a:rPr lang="uk-UA" dirty="0" smtClean="0">
                <a:latin typeface="Comic Sans MS" pitchFamily="66" charset="0"/>
              </a:rPr>
              <a:t>,  а також поема         “ </a:t>
            </a:r>
            <a:r>
              <a:rPr lang="uk-UA" dirty="0" err="1" smtClean="0">
                <a:latin typeface="Comic Sans MS" pitchFamily="66" charset="0"/>
              </a:rPr>
              <a:t>Коробейники”</a:t>
            </a:r>
            <a:r>
              <a:rPr lang="uk-UA" dirty="0" smtClean="0">
                <a:latin typeface="Comic Sans MS" pitchFamily="66" charset="0"/>
              </a:rPr>
              <a:t>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386c1f9d69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383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Четыре сезона: 16 x 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ourSeasons_16x9_TP104001540" id="{F905817E-0C26-4527-B132-06F12AB95976}" vid="{25E166E1-7407-4320-8DFC-C03D6D1090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TS104001541</Template>
  <TotalTime>131</TotalTime>
  <Words>684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Четыре сезона: 16 x 9</vt:lpstr>
      <vt:lpstr>Слайд 1</vt:lpstr>
      <vt:lpstr>“ Некрасов, як поет має стояти  слід за Пушкіним і Лермонтовим” Ф.Достоєвський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Творчість Миколи Некрасова</dc:title>
  <dc:creator>Star</dc:creator>
  <cp:lastModifiedBy>Star</cp:lastModifiedBy>
  <cp:revision>15</cp:revision>
  <dcterms:created xsi:type="dcterms:W3CDTF">2014-01-06T10:54:01Z</dcterms:created>
  <dcterms:modified xsi:type="dcterms:W3CDTF">2014-01-12T16:48:18Z</dcterms:modified>
</cp:coreProperties>
</file>