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75"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06.03.2013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06.03.2013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06.03.2013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06.03.2013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06.03.2013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06.03.2013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06.03.2013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06.03.2013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06.03.2013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06.03.2013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06.03.2013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2.jpe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476672"/>
            <a:ext cx="7772400" cy="1944215"/>
          </a:xfrm>
        </p:spPr>
        <p:txBody>
          <a:bodyPr>
            <a:normAutofit/>
          </a:bodyPr>
          <a:lstStyle/>
          <a:p>
            <a:r>
              <a:rPr lang="uk-UA" dirty="0" smtClean="0"/>
              <a:t>Мігель де Сервантес</a:t>
            </a:r>
            <a:br>
              <a:rPr lang="uk-UA" dirty="0" smtClean="0"/>
            </a:br>
            <a:endParaRPr lang="uk-UA" dirty="0"/>
          </a:p>
        </p:txBody>
      </p:sp>
      <p:sp>
        <p:nvSpPr>
          <p:cNvPr id="3" name="Подзаголовок 2"/>
          <p:cNvSpPr>
            <a:spLocks noGrp="1"/>
          </p:cNvSpPr>
          <p:nvPr>
            <p:ph type="subTitle" idx="1"/>
          </p:nvPr>
        </p:nvSpPr>
        <p:spPr>
          <a:xfrm>
            <a:off x="971600" y="2924944"/>
            <a:ext cx="6984776" cy="2713856"/>
          </a:xfrm>
        </p:spPr>
        <p:txBody>
          <a:bodyPr/>
          <a:lstStyle/>
          <a:p>
            <a:endParaRPr lang="uk-UA" dirty="0"/>
          </a:p>
        </p:txBody>
      </p:sp>
      <p:pic>
        <p:nvPicPr>
          <p:cNvPr id="1027" name="Picture 3" descr="C:\Users\Admin\Desktop\i (6).jpg"/>
          <p:cNvPicPr>
            <a:picLocks noChangeAspect="1" noChangeArrowheads="1"/>
          </p:cNvPicPr>
          <p:nvPr/>
        </p:nvPicPr>
        <p:blipFill>
          <a:blip r:embed="rId2" cstate="print"/>
          <a:srcRect/>
          <a:stretch>
            <a:fillRect/>
          </a:stretch>
        </p:blipFill>
        <p:spPr bwMode="auto">
          <a:xfrm>
            <a:off x="5940152" y="1772816"/>
            <a:ext cx="2891234" cy="373866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028" name="Picture 4" descr="C:\Users\Admin\Desktop\i (4).jpg"/>
          <p:cNvPicPr>
            <a:picLocks noChangeAspect="1" noChangeArrowheads="1"/>
          </p:cNvPicPr>
          <p:nvPr/>
        </p:nvPicPr>
        <p:blipFill>
          <a:blip r:embed="rId3" cstate="print"/>
          <a:srcRect/>
          <a:stretch>
            <a:fillRect/>
          </a:stretch>
        </p:blipFill>
        <p:spPr bwMode="auto">
          <a:xfrm>
            <a:off x="251520" y="1988840"/>
            <a:ext cx="2514451" cy="342879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9" name="Picture 5" descr="C:\Users\Admin\Desktop\i (3).jpg"/>
          <p:cNvPicPr>
            <a:picLocks noChangeAspect="1" noChangeArrowheads="1"/>
          </p:cNvPicPr>
          <p:nvPr/>
        </p:nvPicPr>
        <p:blipFill>
          <a:blip r:embed="rId4" cstate="print"/>
          <a:srcRect/>
          <a:stretch>
            <a:fillRect/>
          </a:stretch>
        </p:blipFill>
        <p:spPr bwMode="auto">
          <a:xfrm>
            <a:off x="2411760" y="2276872"/>
            <a:ext cx="3940646" cy="3768016"/>
          </a:xfrm>
          <a:prstGeom prst="rect">
            <a:avLst/>
          </a:prstGeom>
          <a:ln>
            <a:noFill/>
          </a:ln>
          <a:effectLst>
            <a:softEdge rad="112500"/>
          </a:effectLst>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9"/>
                                        </p:tgtEl>
                                        <p:attrNameLst>
                                          <p:attrName>style.visibility</p:attrName>
                                        </p:attrNameLst>
                                      </p:cBhvr>
                                      <p:to>
                                        <p:strVal val="visible"/>
                                      </p:to>
                                    </p:set>
                                    <p:anim calcmode="lin" valueType="num">
                                      <p:cBhvr additive="base">
                                        <p:cTn id="7" dur="500" fill="hold"/>
                                        <p:tgtEl>
                                          <p:spTgt spid="1029"/>
                                        </p:tgtEl>
                                        <p:attrNameLst>
                                          <p:attrName>ppt_x</p:attrName>
                                        </p:attrNameLst>
                                      </p:cBhvr>
                                      <p:tavLst>
                                        <p:tav tm="0">
                                          <p:val>
                                            <p:strVal val="#ppt_x"/>
                                          </p:val>
                                        </p:tav>
                                        <p:tav tm="100000">
                                          <p:val>
                                            <p:strVal val="#ppt_x"/>
                                          </p:val>
                                        </p:tav>
                                      </p:tavLst>
                                    </p:anim>
                                    <p:anim calcmode="lin" valueType="num">
                                      <p:cBhvr additive="base">
                                        <p:cTn id="8" dur="500" fill="hold"/>
                                        <p:tgtEl>
                                          <p:spTgt spid="102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1028"/>
                                        </p:tgtEl>
                                        <p:attrNameLst>
                                          <p:attrName>style.visibility</p:attrName>
                                        </p:attrNameLst>
                                      </p:cBhvr>
                                      <p:to>
                                        <p:strVal val="visible"/>
                                      </p:to>
                                    </p:set>
                                    <p:animEffect transition="in" filter="wipe(down)">
                                      <p:cBhvr>
                                        <p:cTn id="13" dur="3000"/>
                                        <p:tgtEl>
                                          <p:spTgt spid="1028"/>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027"/>
                                        </p:tgtEl>
                                        <p:attrNameLst>
                                          <p:attrName>style.visibility</p:attrName>
                                        </p:attrNameLst>
                                      </p:cBhvr>
                                      <p:to>
                                        <p:strVal val="visible"/>
                                      </p:to>
                                    </p:set>
                                    <p:anim calcmode="lin" valueType="num">
                                      <p:cBhvr additive="base">
                                        <p:cTn id="18" dur="500" fill="hold"/>
                                        <p:tgtEl>
                                          <p:spTgt spid="1027"/>
                                        </p:tgtEl>
                                        <p:attrNameLst>
                                          <p:attrName>ppt_x</p:attrName>
                                        </p:attrNameLst>
                                      </p:cBhvr>
                                      <p:tavLst>
                                        <p:tav tm="0">
                                          <p:val>
                                            <p:strVal val="#ppt_x"/>
                                          </p:val>
                                        </p:tav>
                                        <p:tav tm="100000">
                                          <p:val>
                                            <p:strVal val="#ppt_x"/>
                                          </p:val>
                                        </p:tav>
                                      </p:tavLst>
                                    </p:anim>
                                    <p:anim calcmode="lin" valueType="num">
                                      <p:cBhvr additive="base">
                                        <p:cTn id="19"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8760" y="4437112"/>
            <a:ext cx="108640" cy="533752"/>
          </a:xfrm>
        </p:spPr>
        <p:txBody>
          <a:bodyPr>
            <a:normAutofit fontScale="90000"/>
          </a:bodyPr>
          <a:lstStyle/>
          <a:p>
            <a:endParaRPr lang="uk-UA" dirty="0"/>
          </a:p>
        </p:txBody>
      </p:sp>
      <p:sp>
        <p:nvSpPr>
          <p:cNvPr id="3" name="Содержимое 2"/>
          <p:cNvSpPr>
            <a:spLocks noGrp="1"/>
          </p:cNvSpPr>
          <p:nvPr>
            <p:ph idx="1"/>
          </p:nvPr>
        </p:nvSpPr>
        <p:spPr>
          <a:xfrm>
            <a:off x="502920" y="530352"/>
            <a:ext cx="8183880" cy="5418928"/>
          </a:xfrm>
        </p:spPr>
        <p:txBody>
          <a:bodyPr>
            <a:normAutofit lnSpcReduction="10000"/>
          </a:bodyPr>
          <a:lstStyle/>
          <a:p>
            <a:r>
              <a:rPr lang="uk-UA" dirty="0" smtClean="0"/>
              <a:t>Остання спроба втечі відбулася завдяки гарній сумі грошей, яку Сервантесові дав один </a:t>
            </a:r>
            <a:r>
              <a:rPr lang="uk-UA" dirty="0" err="1" smtClean="0"/>
              <a:t>валенсійський</a:t>
            </a:r>
            <a:r>
              <a:rPr lang="uk-UA" dirty="0" smtClean="0"/>
              <a:t> купець, що знаходився в Алжирі. Сервантес придбав судно, здатне транспортувати шістдесят полонених християн. Перед тим як усе мало реалізуватися, один із тих, хто мав би бути звільненим, </a:t>
            </a:r>
            <a:r>
              <a:rPr lang="uk-UA" dirty="0" err="1" smtClean="0"/>
              <a:t>екс-домініканець</a:t>
            </a:r>
            <a:r>
              <a:rPr lang="uk-UA" dirty="0" smtClean="0"/>
              <a:t> доктор Хуан </a:t>
            </a:r>
            <a:r>
              <a:rPr lang="uk-UA" dirty="0" err="1" smtClean="0"/>
              <a:t>Бланко</a:t>
            </a:r>
            <a:r>
              <a:rPr lang="uk-UA" dirty="0" smtClean="0"/>
              <a:t> де Пас розповів увесь план </a:t>
            </a:r>
            <a:r>
              <a:rPr lang="uk-UA" dirty="0" err="1" smtClean="0"/>
              <a:t>Азанові</a:t>
            </a:r>
            <a:r>
              <a:rPr lang="uk-UA" dirty="0" smtClean="0"/>
              <a:t> Баха. В нагороду зрадник отримав щит і глечик масла. Азан Баха перемістив Сервантеса у свій власний палац на жорсткіших умовах ув'язнення. Потім він вирішив відвезти його до Константинополя, де втеча навряд чи могла б здійснитися. Знову Сервантес узяв на себе усю відповідальність.</a:t>
            </a:r>
            <a:endParaRPr lang="uk-UA" dirty="0"/>
          </a:p>
        </p:txBody>
      </p:sp>
    </p:spTree>
  </p:cSld>
  <p:clrMapOvr>
    <a:masterClrMapping/>
  </p:clrMapOvr>
  <p:transition>
    <p:comb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44824" y="4581128"/>
            <a:ext cx="180648" cy="517808"/>
          </a:xfrm>
        </p:spPr>
        <p:txBody>
          <a:bodyPr>
            <a:normAutofit fontScale="90000"/>
          </a:bodyPr>
          <a:lstStyle/>
          <a:p>
            <a:endParaRPr lang="uk-UA" dirty="0"/>
          </a:p>
        </p:txBody>
      </p:sp>
      <p:sp>
        <p:nvSpPr>
          <p:cNvPr id="3" name="Содержимое 2"/>
          <p:cNvSpPr>
            <a:spLocks noGrp="1"/>
          </p:cNvSpPr>
          <p:nvPr>
            <p:ph idx="1"/>
          </p:nvPr>
        </p:nvSpPr>
        <p:spPr>
          <a:xfrm>
            <a:off x="502920" y="530352"/>
            <a:ext cx="8183880" cy="5490936"/>
          </a:xfrm>
        </p:spPr>
        <p:txBody>
          <a:bodyPr>
            <a:normAutofit fontScale="92500" lnSpcReduction="10000"/>
          </a:bodyPr>
          <a:lstStyle/>
          <a:p>
            <a:r>
              <a:rPr lang="uk-UA" dirty="0" smtClean="0"/>
              <a:t>У травні 1580 року до Алжира приїхали отці з ордену Трійці (цей орден займався угодами щодо визволення полонених) брат </a:t>
            </a:r>
            <a:r>
              <a:rPr lang="uk-UA" dirty="0" err="1" smtClean="0"/>
              <a:t>Антоніо</a:t>
            </a:r>
            <a:r>
              <a:rPr lang="uk-UA" dirty="0" smtClean="0"/>
              <a:t> де </a:t>
            </a:r>
            <a:r>
              <a:rPr lang="uk-UA" dirty="0" err="1" smtClean="0"/>
              <a:t>ла</a:t>
            </a:r>
            <a:r>
              <a:rPr lang="uk-UA" dirty="0" smtClean="0"/>
              <a:t> </a:t>
            </a:r>
            <a:r>
              <a:rPr lang="uk-UA" dirty="0" err="1" smtClean="0"/>
              <a:t>Белья</a:t>
            </a:r>
            <a:r>
              <a:rPr lang="uk-UA" dirty="0" smtClean="0"/>
              <a:t> і брат Хуан </a:t>
            </a:r>
            <a:r>
              <a:rPr lang="uk-UA" dirty="0" err="1" smtClean="0"/>
              <a:t>Хіль</a:t>
            </a:r>
            <a:r>
              <a:rPr lang="uk-UA" dirty="0" smtClean="0"/>
              <a:t>. Брат </a:t>
            </a:r>
            <a:r>
              <a:rPr lang="uk-UA" dirty="0" err="1" smtClean="0"/>
              <a:t>Антоніо</a:t>
            </a:r>
            <a:r>
              <a:rPr lang="uk-UA" dirty="0" smtClean="0"/>
              <a:t> відправився з експедицією визволених. Брат Хуан </a:t>
            </a:r>
            <a:r>
              <a:rPr lang="uk-UA" dirty="0" err="1" smtClean="0"/>
              <a:t>Хіль</a:t>
            </a:r>
            <a:r>
              <a:rPr lang="uk-UA" dirty="0" smtClean="0"/>
              <a:t>, у якого було лише триста ескудо, намагався визволити Сервантеса, за якого вимагали п'ятсот. Чернець почав збирати у християнських купців суму, якої не вистачало. Чернець здобув її коли Сервантес, зв'язаний «двома ланцюгами і цвіркуном», вже знаходився на галерах, які Азан Баха вже направляв до Константинополя. Дякуючи 500 ескудо, Сервантес був визволений 19 вересня 1580 року. 24 жовтня він повернувся до Іспанії з іншими визволеними. Він приїхав до міста </a:t>
            </a:r>
            <a:r>
              <a:rPr lang="uk-UA" dirty="0" err="1" smtClean="0"/>
              <a:t>Денія</a:t>
            </a:r>
            <a:r>
              <a:rPr lang="uk-UA" dirty="0" smtClean="0"/>
              <a:t>, звідки переїхав до Валенсії. У листопаді-грудні Сервантес повернувся зі своєю родиною до Мадрида.</a:t>
            </a:r>
            <a:endParaRPr lang="uk-UA" dirty="0"/>
          </a:p>
        </p:txBody>
      </p:sp>
    </p:spTree>
  </p:cSld>
  <p:clrMapOvr>
    <a:masterClrMapping/>
  </p:clrMapOvr>
  <p:transition>
    <p:blinds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620688"/>
            <a:ext cx="8183880" cy="1051560"/>
          </a:xfrm>
        </p:spPr>
        <p:txBody>
          <a:bodyPr>
            <a:normAutofit fontScale="90000"/>
          </a:bodyPr>
          <a:lstStyle/>
          <a:p>
            <a:r>
              <a:rPr lang="uk-UA" dirty="0" smtClean="0"/>
              <a:t>Повернення до Іспанії</a:t>
            </a:r>
            <a:br>
              <a:rPr lang="uk-UA" dirty="0" smtClean="0"/>
            </a:br>
            <a:endParaRPr lang="uk-UA" dirty="0"/>
          </a:p>
        </p:txBody>
      </p:sp>
      <p:sp>
        <p:nvSpPr>
          <p:cNvPr id="3" name="Содержимое 2"/>
          <p:cNvSpPr>
            <a:spLocks noGrp="1"/>
          </p:cNvSpPr>
          <p:nvPr>
            <p:ph idx="1"/>
          </p:nvPr>
        </p:nvSpPr>
        <p:spPr>
          <a:xfrm>
            <a:off x="611560" y="1628800"/>
            <a:ext cx="8183880" cy="4187952"/>
          </a:xfrm>
        </p:spPr>
        <p:txBody>
          <a:bodyPr>
            <a:normAutofit/>
          </a:bodyPr>
          <a:lstStyle/>
          <a:p>
            <a:r>
              <a:rPr lang="uk-UA" dirty="0" smtClean="0"/>
              <a:t>У травні 1581 року Сервантес переїхав до Португалії, де в той час знаходився двір Філіпа ІІ, з метою знайти щось, з чим переробити своє життя і заплатити борги, які отримала його сім'я з метою викупу Сервантеса з Алжира. Йому довірили секретне завдання в Орані, через те, що він мав багато знань про культуру і звичаї північної Африки. За цю роботу він отримав 50 ескудо. Сервантес повернувся до Лісабона, а наприкінці року повернувся до Мадриду.</a:t>
            </a:r>
            <a:endParaRPr lang="uk-UA" dirty="0"/>
          </a:p>
        </p:txBody>
      </p:sp>
    </p:spTree>
  </p:cSld>
  <p:clrMapOvr>
    <a:masterClrMapping/>
  </p:clrMapOvr>
  <p:transition>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04664"/>
            <a:ext cx="8183880" cy="1051560"/>
          </a:xfrm>
        </p:spPr>
        <p:txBody>
          <a:bodyPr>
            <a:normAutofit fontScale="90000"/>
          </a:bodyPr>
          <a:lstStyle/>
          <a:p>
            <a:r>
              <a:rPr lang="uk-UA" b="0" dirty="0" smtClean="0"/>
              <a:t>Літературна діяльність</a:t>
            </a:r>
            <a:br>
              <a:rPr lang="uk-UA" b="0" dirty="0" smtClean="0"/>
            </a:br>
            <a:endParaRPr lang="uk-UA" dirty="0"/>
          </a:p>
        </p:txBody>
      </p:sp>
      <p:sp>
        <p:nvSpPr>
          <p:cNvPr id="3" name="Содержимое 2"/>
          <p:cNvSpPr>
            <a:spLocks noGrp="1"/>
          </p:cNvSpPr>
          <p:nvPr>
            <p:ph idx="1"/>
          </p:nvPr>
        </p:nvSpPr>
        <p:spPr>
          <a:xfrm>
            <a:off x="611560" y="1556792"/>
            <a:ext cx="8183880" cy="4320480"/>
          </a:xfrm>
        </p:spPr>
        <p:txBody>
          <a:bodyPr>
            <a:normAutofit fontScale="85000" lnSpcReduction="10000"/>
          </a:bodyPr>
          <a:lstStyle/>
          <a:p>
            <a:r>
              <a:rPr lang="uk-UA" dirty="0" smtClean="0"/>
              <a:t>Літературна діяльність Мігеля почалася доволі пізно, коли йому було 38 років. Після першої новели «Галатея» (1585) він написав чимало драматичних творів, які користувалися невеликим успіхом.</a:t>
            </a:r>
          </a:p>
          <a:p>
            <a:r>
              <a:rPr lang="uk-UA" dirty="0" smtClean="0"/>
              <a:t>Тож заради насущного хліба майбутній автор «Дон Кіхота» змушений поступити на інтендантську службу; йому доручають закуповувати провіант для </a:t>
            </a:r>
            <a:r>
              <a:rPr lang="uk-UA" u="sng" dirty="0" smtClean="0"/>
              <a:t>«Непереможної Армади»</a:t>
            </a:r>
            <a:r>
              <a:rPr lang="uk-UA" dirty="0" smtClean="0"/>
              <a:t>. Та ці обов'язки приносять йому самі невдачі, він навіть потрапляє під суд і якийсь час сидить у в'язниці.</a:t>
            </a:r>
          </a:p>
          <a:p>
            <a:r>
              <a:rPr lang="uk-UA" dirty="0" smtClean="0"/>
              <a:t>Проте він не припиняє своєї письменницької діяльності, спершу нічого не друкуючи. Особисті поневіряння фактично стають матеріалом для його майбутньої письменницької праці.</a:t>
            </a:r>
          </a:p>
          <a:p>
            <a:endParaRPr lang="uk-UA" dirty="0"/>
          </a:p>
        </p:txBody>
      </p:sp>
    </p:spTree>
  </p:cSld>
  <p:clrMapOvr>
    <a:masterClrMapping/>
  </p:clrMapOvr>
  <p:transition>
    <p:push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72816" y="4581128"/>
            <a:ext cx="2242592" cy="389736"/>
          </a:xfrm>
        </p:spPr>
        <p:txBody>
          <a:bodyPr>
            <a:normAutofit fontScale="90000"/>
          </a:bodyPr>
          <a:lstStyle/>
          <a:p>
            <a:endParaRPr lang="uk-UA"/>
          </a:p>
        </p:txBody>
      </p:sp>
      <p:sp>
        <p:nvSpPr>
          <p:cNvPr id="3" name="Содержимое 2"/>
          <p:cNvSpPr>
            <a:spLocks noGrp="1"/>
          </p:cNvSpPr>
          <p:nvPr>
            <p:ph idx="1"/>
          </p:nvPr>
        </p:nvSpPr>
        <p:spPr>
          <a:xfrm>
            <a:off x="502920" y="530352"/>
            <a:ext cx="8183880" cy="5346920"/>
          </a:xfrm>
        </p:spPr>
        <p:txBody>
          <a:bodyPr>
            <a:normAutofit/>
          </a:bodyPr>
          <a:lstStyle/>
          <a:p>
            <a:r>
              <a:rPr lang="ru-RU" dirty="0" smtClean="0"/>
              <a:t>З 1598 до 1603 </a:t>
            </a:r>
            <a:r>
              <a:rPr lang="ru-RU" dirty="0" err="1" smtClean="0"/>
              <a:t>років</a:t>
            </a:r>
            <a:r>
              <a:rPr lang="ru-RU" dirty="0" smtClean="0"/>
              <a:t> </a:t>
            </a:r>
            <a:r>
              <a:rPr lang="ru-RU" dirty="0" err="1" smtClean="0"/>
              <a:t>немає</a:t>
            </a:r>
            <a:r>
              <a:rPr lang="ru-RU" dirty="0" smtClean="0"/>
              <a:t> </a:t>
            </a:r>
            <a:r>
              <a:rPr lang="ru-RU" dirty="0" err="1" smtClean="0"/>
              <a:t>майже</a:t>
            </a:r>
            <a:r>
              <a:rPr lang="ru-RU" dirty="0" smtClean="0"/>
              <a:t> </a:t>
            </a:r>
            <a:r>
              <a:rPr lang="ru-RU" dirty="0" err="1" smtClean="0"/>
              <a:t>жодних</a:t>
            </a:r>
            <a:r>
              <a:rPr lang="ru-RU" dirty="0" smtClean="0"/>
              <a:t> </a:t>
            </a:r>
            <a:r>
              <a:rPr lang="ru-RU" dirty="0" err="1" smtClean="0"/>
              <a:t>звісток</a:t>
            </a:r>
            <a:r>
              <a:rPr lang="ru-RU" dirty="0" smtClean="0"/>
              <a:t> про </a:t>
            </a:r>
            <a:r>
              <a:rPr lang="ru-RU" dirty="0" err="1" smtClean="0"/>
              <a:t>життя</a:t>
            </a:r>
            <a:r>
              <a:rPr lang="ru-RU" dirty="0" smtClean="0"/>
              <a:t> Сервантеса. У 1603 </a:t>
            </a:r>
            <a:r>
              <a:rPr lang="ru-RU" dirty="0" err="1" smtClean="0"/>
              <a:t>році</a:t>
            </a:r>
            <a:r>
              <a:rPr lang="ru-RU" dirty="0" smtClean="0"/>
              <a:t> </a:t>
            </a:r>
            <a:r>
              <a:rPr lang="ru-RU" dirty="0" err="1" smtClean="0"/>
              <a:t>він</a:t>
            </a:r>
            <a:r>
              <a:rPr lang="ru-RU" dirty="0" smtClean="0"/>
              <a:t> </a:t>
            </a:r>
            <a:r>
              <a:rPr lang="ru-RU" dirty="0" err="1" smtClean="0"/>
              <a:t>з'являється</a:t>
            </a:r>
            <a:r>
              <a:rPr lang="ru-RU" dirty="0" smtClean="0"/>
              <a:t> в </a:t>
            </a:r>
            <a:r>
              <a:rPr lang="ru-RU" dirty="0" err="1" smtClean="0"/>
              <a:t>Вальядоліді</a:t>
            </a:r>
            <a:r>
              <a:rPr lang="ru-RU" dirty="0" smtClean="0"/>
              <a:t>, де </a:t>
            </a:r>
            <a:r>
              <a:rPr lang="ru-RU" dirty="0" err="1" smtClean="0"/>
              <a:t>займається</a:t>
            </a:r>
            <a:r>
              <a:rPr lang="ru-RU" dirty="0" smtClean="0"/>
              <a:t> </a:t>
            </a:r>
            <a:r>
              <a:rPr lang="ru-RU" dirty="0" err="1" smtClean="0"/>
              <a:t>дрібними</a:t>
            </a:r>
            <a:r>
              <a:rPr lang="ru-RU" dirty="0" smtClean="0"/>
              <a:t> </a:t>
            </a:r>
            <a:r>
              <a:rPr lang="ru-RU" dirty="0" err="1" smtClean="0"/>
              <a:t>приватними</a:t>
            </a:r>
            <a:r>
              <a:rPr lang="ru-RU" dirty="0" smtClean="0"/>
              <a:t> справами, </a:t>
            </a:r>
            <a:r>
              <a:rPr lang="ru-RU" dirty="0" err="1" smtClean="0"/>
              <a:t>що</a:t>
            </a:r>
            <a:r>
              <a:rPr lang="ru-RU" dirty="0" smtClean="0"/>
              <a:t> </a:t>
            </a:r>
            <a:r>
              <a:rPr lang="ru-RU" dirty="0" err="1" smtClean="0"/>
              <a:t>дають</a:t>
            </a:r>
            <a:r>
              <a:rPr lang="ru-RU" dirty="0" smtClean="0"/>
              <a:t> </a:t>
            </a:r>
            <a:r>
              <a:rPr lang="ru-RU" dirty="0" err="1" smtClean="0"/>
              <a:t>йому</a:t>
            </a:r>
            <a:r>
              <a:rPr lang="ru-RU" dirty="0" smtClean="0"/>
              <a:t> убогий </a:t>
            </a:r>
            <a:r>
              <a:rPr lang="ru-RU" dirty="0" err="1" smtClean="0"/>
              <a:t>заробіток</a:t>
            </a:r>
            <a:r>
              <a:rPr lang="ru-RU" dirty="0" smtClean="0"/>
              <a:t>, а в 1604 </a:t>
            </a:r>
            <a:r>
              <a:rPr lang="ru-RU" dirty="0" err="1" smtClean="0"/>
              <a:t>році</a:t>
            </a:r>
            <a:r>
              <a:rPr lang="ru-RU" dirty="0" smtClean="0"/>
              <a:t> </a:t>
            </a:r>
            <a:r>
              <a:rPr lang="ru-RU" dirty="0" err="1" smtClean="0"/>
              <a:t>виходить</a:t>
            </a:r>
            <a:r>
              <a:rPr lang="ru-RU" dirty="0" smtClean="0"/>
              <a:t> в </a:t>
            </a:r>
            <a:r>
              <a:rPr lang="ru-RU" dirty="0" err="1" smtClean="0"/>
              <a:t>світ</a:t>
            </a:r>
            <a:r>
              <a:rPr lang="ru-RU" dirty="0" smtClean="0"/>
              <a:t> перша </a:t>
            </a:r>
            <a:r>
              <a:rPr lang="ru-RU" dirty="0" err="1" smtClean="0"/>
              <a:t>частина</a:t>
            </a:r>
            <a:r>
              <a:rPr lang="ru-RU" dirty="0" smtClean="0"/>
              <a:t> роману «</a:t>
            </a:r>
            <a:r>
              <a:rPr lang="ru-RU" dirty="0" err="1" smtClean="0"/>
              <a:t>Хитромудрий</a:t>
            </a:r>
            <a:r>
              <a:rPr lang="ru-RU" dirty="0" smtClean="0"/>
              <a:t> </a:t>
            </a:r>
            <a:r>
              <a:rPr lang="ru-RU" dirty="0" err="1" smtClean="0"/>
              <a:t>ідальго</a:t>
            </a:r>
            <a:r>
              <a:rPr lang="ru-RU" dirty="0" smtClean="0"/>
              <a:t> Дон </a:t>
            </a:r>
            <a:r>
              <a:rPr lang="ru-RU" dirty="0" err="1" smtClean="0"/>
              <a:t>Кіхот</a:t>
            </a:r>
            <a:r>
              <a:rPr lang="ru-RU" dirty="0" smtClean="0"/>
              <a:t> </a:t>
            </a:r>
            <a:r>
              <a:rPr lang="ru-RU" dirty="0" err="1" smtClean="0"/>
              <a:t>Ламанчський</a:t>
            </a:r>
            <a:r>
              <a:rPr lang="ru-RU" dirty="0" smtClean="0"/>
              <a:t>», </a:t>
            </a:r>
            <a:r>
              <a:rPr lang="ru-RU" dirty="0" err="1" smtClean="0"/>
              <a:t>що</a:t>
            </a:r>
            <a:r>
              <a:rPr lang="ru-RU" dirty="0" smtClean="0"/>
              <a:t> мала </a:t>
            </a:r>
            <a:r>
              <a:rPr lang="ru-RU" dirty="0" err="1" smtClean="0"/>
              <a:t>величезний</a:t>
            </a:r>
            <a:r>
              <a:rPr lang="ru-RU" dirty="0" smtClean="0"/>
              <a:t> </a:t>
            </a:r>
            <a:r>
              <a:rPr lang="ru-RU" dirty="0" err="1" smtClean="0"/>
              <a:t>успіх</a:t>
            </a:r>
            <a:r>
              <a:rPr lang="ru-RU" dirty="0" smtClean="0"/>
              <a:t> в </a:t>
            </a:r>
            <a:r>
              <a:rPr lang="ru-RU" dirty="0" err="1" smtClean="0"/>
              <a:t>Іспанії</a:t>
            </a:r>
            <a:r>
              <a:rPr lang="ru-RU" dirty="0" smtClean="0"/>
              <a:t> (за </a:t>
            </a:r>
            <a:r>
              <a:rPr lang="ru-RU" dirty="0" err="1" smtClean="0"/>
              <a:t>кілька</a:t>
            </a:r>
            <a:r>
              <a:rPr lang="ru-RU" dirty="0" smtClean="0"/>
              <a:t> </a:t>
            </a:r>
            <a:r>
              <a:rPr lang="ru-RU" dirty="0" err="1" smtClean="0"/>
              <a:t>тижнів</a:t>
            </a:r>
            <a:r>
              <a:rPr lang="ru-RU" dirty="0" smtClean="0"/>
              <a:t> </a:t>
            </a:r>
            <a:r>
              <a:rPr lang="ru-RU" dirty="0" err="1" smtClean="0"/>
              <a:t>розійшлося</a:t>
            </a:r>
            <a:r>
              <a:rPr lang="ru-RU" dirty="0" smtClean="0"/>
              <a:t> перше </a:t>
            </a:r>
            <a:r>
              <a:rPr lang="ru-RU" dirty="0" err="1" smtClean="0"/>
              <a:t>видання</a:t>
            </a:r>
            <a:r>
              <a:rPr lang="ru-RU" dirty="0" smtClean="0"/>
              <a:t> </a:t>
            </a:r>
            <a:r>
              <a:rPr lang="ru-RU" dirty="0" err="1" smtClean="0"/>
              <a:t>і</a:t>
            </a:r>
            <a:r>
              <a:rPr lang="ru-RU" dirty="0" smtClean="0"/>
              <a:t> в тому ж </a:t>
            </a:r>
            <a:r>
              <a:rPr lang="ru-RU" dirty="0" err="1" smtClean="0"/>
              <a:t>році</a:t>
            </a:r>
            <a:r>
              <a:rPr lang="ru-RU" dirty="0" smtClean="0"/>
              <a:t> </a:t>
            </a:r>
            <a:r>
              <a:rPr lang="ru-RU" dirty="0" err="1" smtClean="0"/>
              <a:t>чотири</a:t>
            </a:r>
            <a:r>
              <a:rPr lang="ru-RU" dirty="0" smtClean="0"/>
              <a:t> </a:t>
            </a:r>
            <a:r>
              <a:rPr lang="ru-RU" dirty="0" err="1" smtClean="0"/>
              <a:t>наступних</a:t>
            </a:r>
            <a:r>
              <a:rPr lang="ru-RU" dirty="0" smtClean="0"/>
              <a:t>) </a:t>
            </a:r>
            <a:r>
              <a:rPr lang="ru-RU" dirty="0" err="1" smtClean="0"/>
              <a:t>і</a:t>
            </a:r>
            <a:r>
              <a:rPr lang="ru-RU" dirty="0" smtClean="0"/>
              <a:t> за кордоном (</a:t>
            </a:r>
            <a:r>
              <a:rPr lang="ru-RU" dirty="0" err="1" smtClean="0"/>
              <a:t>переклади</a:t>
            </a:r>
            <a:r>
              <a:rPr lang="ru-RU" dirty="0" smtClean="0"/>
              <a:t> </a:t>
            </a:r>
            <a:r>
              <a:rPr lang="ru-RU" dirty="0" err="1" smtClean="0"/>
              <a:t>багатьма</a:t>
            </a:r>
            <a:r>
              <a:rPr lang="ru-RU" dirty="0" smtClean="0"/>
              <a:t> </a:t>
            </a:r>
            <a:r>
              <a:rPr lang="ru-RU" dirty="0" err="1" smtClean="0"/>
              <a:t>мовами</a:t>
            </a:r>
            <a:r>
              <a:rPr lang="ru-RU" dirty="0" smtClean="0"/>
              <a:t>). </a:t>
            </a:r>
            <a:r>
              <a:rPr lang="ru-RU" dirty="0" err="1" smtClean="0"/>
              <a:t>Проте</a:t>
            </a:r>
            <a:r>
              <a:rPr lang="ru-RU" dirty="0" smtClean="0"/>
              <a:t> </a:t>
            </a:r>
            <a:r>
              <a:rPr lang="ru-RU" dirty="0" err="1" smtClean="0"/>
              <a:t>матеріальне</a:t>
            </a:r>
            <a:r>
              <a:rPr lang="ru-RU" dirty="0" smtClean="0"/>
              <a:t> становище автора не </a:t>
            </a:r>
            <a:r>
              <a:rPr lang="ru-RU" dirty="0" err="1" smtClean="0"/>
              <a:t>змінилося</a:t>
            </a:r>
            <a:r>
              <a:rPr lang="ru-RU" dirty="0" smtClean="0"/>
              <a:t>, </a:t>
            </a:r>
            <a:r>
              <a:rPr lang="ru-RU" dirty="0" err="1" smtClean="0"/>
              <a:t>лише</a:t>
            </a:r>
            <a:r>
              <a:rPr lang="ru-RU" dirty="0" smtClean="0"/>
              <a:t> </a:t>
            </a:r>
            <a:r>
              <a:rPr lang="ru-RU" dirty="0" err="1" smtClean="0"/>
              <a:t>посилилося</a:t>
            </a:r>
            <a:r>
              <a:rPr lang="ru-RU" dirty="0" smtClean="0"/>
              <a:t> </a:t>
            </a:r>
            <a:r>
              <a:rPr lang="ru-RU" dirty="0" err="1" smtClean="0"/>
              <a:t>вороже</a:t>
            </a:r>
            <a:r>
              <a:rPr lang="ru-RU" dirty="0" smtClean="0"/>
              <a:t> </a:t>
            </a:r>
            <a:r>
              <a:rPr lang="ru-RU" dirty="0" err="1" smtClean="0"/>
              <a:t>ставлення</a:t>
            </a:r>
            <a:r>
              <a:rPr lang="ru-RU" dirty="0" smtClean="0"/>
              <a:t> до </a:t>
            </a:r>
            <a:r>
              <a:rPr lang="ru-RU" dirty="0" err="1" smtClean="0"/>
              <a:t>нього</a:t>
            </a:r>
            <a:r>
              <a:rPr lang="ru-RU" dirty="0" smtClean="0"/>
              <a:t>, </a:t>
            </a:r>
            <a:r>
              <a:rPr lang="ru-RU" dirty="0" err="1" smtClean="0"/>
              <a:t>що</a:t>
            </a:r>
            <a:r>
              <a:rPr lang="ru-RU" dirty="0" smtClean="0"/>
              <a:t> </a:t>
            </a:r>
            <a:r>
              <a:rPr lang="ru-RU" dirty="0" err="1" smtClean="0"/>
              <a:t>виразилося</a:t>
            </a:r>
            <a:r>
              <a:rPr lang="ru-RU" dirty="0" smtClean="0"/>
              <a:t> в </a:t>
            </a:r>
            <a:r>
              <a:rPr lang="ru-RU" dirty="0" err="1" smtClean="0"/>
              <a:t>глузуваннях</a:t>
            </a:r>
            <a:r>
              <a:rPr lang="ru-RU" dirty="0" smtClean="0"/>
              <a:t>, наклепах, </a:t>
            </a:r>
            <a:r>
              <a:rPr lang="ru-RU" dirty="0" err="1" smtClean="0"/>
              <a:t>переслідуваннях</a:t>
            </a:r>
            <a:r>
              <a:rPr lang="ru-RU" dirty="0" smtClean="0"/>
              <a:t>.</a:t>
            </a:r>
            <a:endParaRPr lang="uk-UA" dirty="0"/>
          </a:p>
        </p:txBody>
      </p:sp>
    </p:spTree>
  </p:cSld>
  <p:clrMapOvr>
    <a:masterClrMapping/>
  </p:clrMapOvr>
  <p:transition>
    <p:spli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60848" y="3284984"/>
            <a:ext cx="108640" cy="373792"/>
          </a:xfrm>
        </p:spPr>
        <p:txBody>
          <a:bodyPr>
            <a:normAutofit fontScale="90000"/>
          </a:bodyPr>
          <a:lstStyle/>
          <a:p>
            <a:endParaRPr lang="uk-UA" dirty="0"/>
          </a:p>
        </p:txBody>
      </p:sp>
      <p:sp>
        <p:nvSpPr>
          <p:cNvPr id="3" name="Содержимое 2"/>
          <p:cNvSpPr>
            <a:spLocks noGrp="1"/>
          </p:cNvSpPr>
          <p:nvPr>
            <p:ph idx="1"/>
          </p:nvPr>
        </p:nvSpPr>
        <p:spPr>
          <a:xfrm>
            <a:off x="502920" y="530352"/>
            <a:ext cx="8183880" cy="5418928"/>
          </a:xfrm>
        </p:spPr>
        <p:txBody>
          <a:bodyPr>
            <a:normAutofit/>
          </a:bodyPr>
          <a:lstStyle/>
          <a:p>
            <a:r>
              <a:rPr lang="ru-RU" dirty="0" err="1" smtClean="0"/>
              <a:t>Від</a:t>
            </a:r>
            <a:r>
              <a:rPr lang="ru-RU" dirty="0" smtClean="0"/>
              <a:t> </a:t>
            </a:r>
            <a:r>
              <a:rPr lang="ru-RU" dirty="0" err="1" smtClean="0"/>
              <a:t>цього</a:t>
            </a:r>
            <a:r>
              <a:rPr lang="ru-RU" dirty="0" smtClean="0"/>
              <a:t> часу </a:t>
            </a:r>
            <a:r>
              <a:rPr lang="ru-RU" dirty="0" err="1" smtClean="0"/>
              <a:t>й</a:t>
            </a:r>
            <a:r>
              <a:rPr lang="ru-RU" dirty="0" smtClean="0"/>
              <a:t> до </a:t>
            </a:r>
            <a:r>
              <a:rPr lang="ru-RU" dirty="0" err="1" smtClean="0"/>
              <a:t>самої</a:t>
            </a:r>
            <a:r>
              <a:rPr lang="ru-RU" dirty="0" smtClean="0"/>
              <a:t> </a:t>
            </a:r>
            <a:r>
              <a:rPr lang="ru-RU" dirty="0" err="1" smtClean="0"/>
              <a:t>смерті</a:t>
            </a:r>
            <a:r>
              <a:rPr lang="ru-RU" dirty="0" smtClean="0"/>
              <a:t> </a:t>
            </a:r>
            <a:r>
              <a:rPr lang="ru-RU" dirty="0" err="1" smtClean="0"/>
              <a:t>літературна</a:t>
            </a:r>
            <a:r>
              <a:rPr lang="ru-RU" dirty="0" smtClean="0"/>
              <a:t> </a:t>
            </a:r>
            <a:r>
              <a:rPr lang="ru-RU" dirty="0" err="1" smtClean="0"/>
              <a:t>діяльність</a:t>
            </a:r>
            <a:r>
              <a:rPr lang="ru-RU" dirty="0" smtClean="0"/>
              <a:t> Сервантеса не </a:t>
            </a:r>
            <a:r>
              <a:rPr lang="ru-RU" dirty="0" err="1" smtClean="0"/>
              <a:t>припинялася</a:t>
            </a:r>
            <a:r>
              <a:rPr lang="ru-RU" dirty="0" smtClean="0"/>
              <a:t>: в </a:t>
            </a:r>
            <a:r>
              <a:rPr lang="ru-RU" dirty="0" err="1" smtClean="0"/>
              <a:t>проміжку</a:t>
            </a:r>
            <a:r>
              <a:rPr lang="ru-RU" dirty="0" smtClean="0"/>
              <a:t> </a:t>
            </a:r>
            <a:r>
              <a:rPr lang="ru-RU" dirty="0" err="1" smtClean="0"/>
              <a:t>між</a:t>
            </a:r>
            <a:r>
              <a:rPr lang="ru-RU" dirty="0" smtClean="0"/>
              <a:t> 1604 </a:t>
            </a:r>
            <a:r>
              <a:rPr lang="ru-RU" dirty="0" err="1" smtClean="0"/>
              <a:t>і</a:t>
            </a:r>
            <a:r>
              <a:rPr lang="ru-RU" dirty="0" smtClean="0"/>
              <a:t> 1616 роками </a:t>
            </a:r>
            <a:r>
              <a:rPr lang="ru-RU" dirty="0" err="1" smtClean="0"/>
              <a:t>з'явилися</a:t>
            </a:r>
            <a:r>
              <a:rPr lang="ru-RU" dirty="0" smtClean="0"/>
              <a:t> друга </a:t>
            </a:r>
            <a:r>
              <a:rPr lang="ru-RU" dirty="0" err="1" smtClean="0"/>
              <a:t>частина</a:t>
            </a:r>
            <a:r>
              <a:rPr lang="ru-RU" dirty="0" smtClean="0"/>
              <a:t> «Дон </a:t>
            </a:r>
            <a:r>
              <a:rPr lang="ru-RU" dirty="0" err="1" smtClean="0"/>
              <a:t>Кіхота</a:t>
            </a:r>
            <a:r>
              <a:rPr lang="ru-RU" dirty="0" smtClean="0"/>
              <a:t>», </a:t>
            </a:r>
            <a:r>
              <a:rPr lang="ru-RU" dirty="0" err="1" smtClean="0"/>
              <a:t>всі</a:t>
            </a:r>
            <a:r>
              <a:rPr lang="ru-RU" dirty="0" smtClean="0"/>
              <a:t> новели, </a:t>
            </a:r>
            <a:r>
              <a:rPr lang="ru-RU" dirty="0" err="1" smtClean="0"/>
              <a:t>багато</a:t>
            </a:r>
            <a:r>
              <a:rPr lang="ru-RU" dirty="0" smtClean="0"/>
              <a:t> </a:t>
            </a:r>
            <a:r>
              <a:rPr lang="ru-RU" dirty="0" err="1" smtClean="0"/>
              <a:t>драматичних</a:t>
            </a:r>
            <a:r>
              <a:rPr lang="ru-RU" dirty="0" smtClean="0"/>
              <a:t> </a:t>
            </a:r>
            <a:r>
              <a:rPr lang="ru-RU" dirty="0" err="1" smtClean="0"/>
              <a:t>творів</a:t>
            </a:r>
            <a:r>
              <a:rPr lang="ru-RU" dirty="0" smtClean="0"/>
              <a:t>, поема «</a:t>
            </a:r>
            <a:r>
              <a:rPr lang="ru-RU" dirty="0" err="1" smtClean="0"/>
              <a:t>Подорож</a:t>
            </a:r>
            <a:r>
              <a:rPr lang="ru-RU" dirty="0" smtClean="0"/>
              <a:t> на Парнас» </a:t>
            </a:r>
            <a:r>
              <a:rPr lang="ru-RU" dirty="0" err="1" smtClean="0"/>
              <a:t>і</a:t>
            </a:r>
            <a:r>
              <a:rPr lang="ru-RU" dirty="0" smtClean="0"/>
              <a:t> роман «</a:t>
            </a:r>
            <a:r>
              <a:rPr lang="ru-RU" dirty="0" err="1" smtClean="0"/>
              <a:t>Мандри</a:t>
            </a:r>
            <a:r>
              <a:rPr lang="ru-RU" dirty="0" smtClean="0"/>
              <a:t> </a:t>
            </a:r>
            <a:r>
              <a:rPr lang="ru-RU" dirty="0" err="1" smtClean="0"/>
              <a:t>Персілеса</a:t>
            </a:r>
            <a:r>
              <a:rPr lang="ru-RU" dirty="0" smtClean="0"/>
              <a:t> </a:t>
            </a:r>
            <a:r>
              <a:rPr lang="ru-RU" dirty="0" err="1" smtClean="0"/>
              <a:t>і</a:t>
            </a:r>
            <a:r>
              <a:rPr lang="ru-RU" dirty="0" smtClean="0"/>
              <a:t> </a:t>
            </a:r>
            <a:r>
              <a:rPr lang="ru-RU" dirty="0" err="1" smtClean="0"/>
              <a:t>Сигізмунди</a:t>
            </a:r>
            <a:r>
              <a:rPr lang="ru-RU" dirty="0" smtClean="0"/>
              <a:t>», </a:t>
            </a:r>
            <a:r>
              <a:rPr lang="ru-RU" dirty="0" err="1" smtClean="0"/>
              <a:t>що</a:t>
            </a:r>
            <a:r>
              <a:rPr lang="ru-RU" dirty="0" smtClean="0"/>
              <a:t> </a:t>
            </a:r>
            <a:r>
              <a:rPr lang="ru-RU" dirty="0" err="1" smtClean="0"/>
              <a:t>був</a:t>
            </a:r>
            <a:r>
              <a:rPr lang="ru-RU" dirty="0" smtClean="0"/>
              <a:t> </a:t>
            </a:r>
            <a:r>
              <a:rPr lang="ru-RU" dirty="0" err="1" smtClean="0"/>
              <a:t>надрукований</a:t>
            </a:r>
            <a:r>
              <a:rPr lang="ru-RU" dirty="0" smtClean="0"/>
              <a:t> уже </a:t>
            </a:r>
            <a:r>
              <a:rPr lang="ru-RU" dirty="0" err="1" smtClean="0"/>
              <a:t>після</a:t>
            </a:r>
            <a:r>
              <a:rPr lang="ru-RU" dirty="0" smtClean="0"/>
              <a:t> </a:t>
            </a:r>
            <a:r>
              <a:rPr lang="ru-RU" dirty="0" err="1" smtClean="0"/>
              <a:t>смерті</a:t>
            </a:r>
            <a:r>
              <a:rPr lang="ru-RU" dirty="0" smtClean="0"/>
              <a:t> автора.</a:t>
            </a:r>
          </a:p>
          <a:p>
            <a:r>
              <a:rPr lang="ru-RU" dirty="0" err="1" smtClean="0"/>
              <a:t>Майже</a:t>
            </a:r>
            <a:r>
              <a:rPr lang="ru-RU" dirty="0" smtClean="0"/>
              <a:t> на смертному </a:t>
            </a:r>
            <a:r>
              <a:rPr lang="ru-RU" dirty="0" err="1" smtClean="0"/>
              <a:t>одрі</a:t>
            </a:r>
            <a:r>
              <a:rPr lang="ru-RU" dirty="0" smtClean="0"/>
              <a:t> Сервантес не переставав </a:t>
            </a:r>
            <a:r>
              <a:rPr lang="ru-RU" dirty="0" err="1" smtClean="0"/>
              <a:t>працювати</a:t>
            </a:r>
            <a:r>
              <a:rPr lang="ru-RU" dirty="0" smtClean="0"/>
              <a:t>; за </a:t>
            </a:r>
            <a:r>
              <a:rPr lang="ru-RU" dirty="0" err="1" smtClean="0"/>
              <a:t>кілька</a:t>
            </a:r>
            <a:r>
              <a:rPr lang="ru-RU" dirty="0" smtClean="0"/>
              <a:t> </a:t>
            </a:r>
            <a:r>
              <a:rPr lang="ru-RU" dirty="0" err="1" smtClean="0"/>
              <a:t>днів</a:t>
            </a:r>
            <a:r>
              <a:rPr lang="ru-RU" dirty="0" smtClean="0"/>
              <a:t> до </a:t>
            </a:r>
            <a:r>
              <a:rPr lang="ru-RU" dirty="0" err="1" smtClean="0"/>
              <a:t>смерті</a:t>
            </a:r>
            <a:r>
              <a:rPr lang="ru-RU" dirty="0" smtClean="0"/>
              <a:t> </a:t>
            </a:r>
            <a:r>
              <a:rPr lang="ru-RU" dirty="0" err="1" smtClean="0"/>
              <a:t>він</a:t>
            </a:r>
            <a:r>
              <a:rPr lang="ru-RU" dirty="0" smtClean="0"/>
              <a:t> постригся в </a:t>
            </a:r>
            <a:r>
              <a:rPr lang="ru-RU" dirty="0" err="1" smtClean="0"/>
              <a:t>ченці</a:t>
            </a:r>
            <a:r>
              <a:rPr lang="ru-RU" dirty="0" smtClean="0"/>
              <a:t>. 23 </a:t>
            </a:r>
            <a:r>
              <a:rPr lang="ru-RU" dirty="0" err="1" smtClean="0"/>
              <a:t>квітня</a:t>
            </a:r>
            <a:r>
              <a:rPr lang="ru-RU" dirty="0" smtClean="0"/>
              <a:t> 1616 року </a:t>
            </a:r>
            <a:r>
              <a:rPr lang="ru-RU" dirty="0" err="1" smtClean="0"/>
              <a:t>він</a:t>
            </a:r>
            <a:r>
              <a:rPr lang="ru-RU" dirty="0" smtClean="0"/>
              <a:t> помер </a:t>
            </a:r>
            <a:r>
              <a:rPr lang="ru-RU" dirty="0" err="1" smtClean="0"/>
              <a:t>від</a:t>
            </a:r>
            <a:r>
              <a:rPr lang="ru-RU" dirty="0" smtClean="0"/>
              <a:t> водянки.</a:t>
            </a:r>
          </a:p>
          <a:p>
            <a:endParaRPr lang="uk-UA" dirty="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332656"/>
            <a:ext cx="8183880" cy="1051560"/>
          </a:xfrm>
        </p:spPr>
        <p:txBody>
          <a:bodyPr>
            <a:normAutofit fontScale="90000"/>
          </a:bodyPr>
          <a:lstStyle/>
          <a:p>
            <a:r>
              <a:rPr lang="uk-UA" b="0" dirty="0" smtClean="0"/>
              <a:t>Твори:</a:t>
            </a:r>
            <a:br>
              <a:rPr lang="uk-UA" b="0" dirty="0" smtClean="0"/>
            </a:br>
            <a:endParaRPr lang="uk-UA" dirty="0"/>
          </a:p>
        </p:txBody>
      </p:sp>
      <p:sp>
        <p:nvSpPr>
          <p:cNvPr id="3" name="Содержимое 2"/>
          <p:cNvSpPr>
            <a:spLocks noGrp="1"/>
          </p:cNvSpPr>
          <p:nvPr>
            <p:ph idx="1"/>
          </p:nvPr>
        </p:nvSpPr>
        <p:spPr>
          <a:xfrm>
            <a:off x="467544" y="1196752"/>
            <a:ext cx="8183880" cy="4680520"/>
          </a:xfrm>
        </p:spPr>
        <p:txBody>
          <a:bodyPr>
            <a:normAutofit/>
          </a:bodyPr>
          <a:lstStyle/>
          <a:p>
            <a:r>
              <a:rPr lang="uk-UA" dirty="0" smtClean="0"/>
              <a:t>Галатея</a:t>
            </a:r>
          </a:p>
          <a:p>
            <a:r>
              <a:rPr lang="uk-UA" dirty="0" smtClean="0"/>
              <a:t>Перший том Дон Кіхота</a:t>
            </a:r>
          </a:p>
          <a:p>
            <a:r>
              <a:rPr lang="en-US" dirty="0" smtClean="0"/>
              <a:t>«</a:t>
            </a:r>
            <a:r>
              <a:rPr lang="uk-UA" dirty="0" smtClean="0"/>
              <a:t>Повчальні новели» збірка з 12 новел:</a:t>
            </a:r>
          </a:p>
          <a:p>
            <a:pPr marL="265176" lvl="1" indent="-265176">
              <a:buSzPct val="80000"/>
              <a:buFont typeface="Wingdings 2"/>
              <a:buChar char=""/>
            </a:pPr>
            <a:r>
              <a:rPr lang="uk-UA" i="1" smtClean="0"/>
              <a:t>Циганка</a:t>
            </a:r>
            <a:endParaRPr lang="uk-UA" dirty="0" smtClean="0"/>
          </a:p>
          <a:p>
            <a:pPr lvl="1"/>
            <a:r>
              <a:rPr lang="uk-UA" i="1" dirty="0" smtClean="0"/>
              <a:t>Щедрий коханець</a:t>
            </a:r>
            <a:endParaRPr lang="uk-UA" dirty="0" smtClean="0"/>
          </a:p>
          <a:p>
            <a:pPr lvl="1"/>
            <a:r>
              <a:rPr lang="uk-UA" i="1" dirty="0" err="1" smtClean="0"/>
              <a:t>Рінконете</a:t>
            </a:r>
            <a:r>
              <a:rPr lang="uk-UA" i="1" dirty="0" smtClean="0"/>
              <a:t> і </a:t>
            </a:r>
            <a:r>
              <a:rPr lang="uk-UA" i="1" dirty="0" err="1" smtClean="0"/>
              <a:t>Кортадільйо</a:t>
            </a:r>
            <a:endParaRPr lang="uk-UA" dirty="0" smtClean="0"/>
          </a:p>
          <a:p>
            <a:pPr lvl="1"/>
            <a:r>
              <a:rPr lang="uk-UA" i="1" dirty="0" smtClean="0"/>
              <a:t>Англійська іспанка</a:t>
            </a:r>
            <a:endParaRPr lang="uk-UA" dirty="0" smtClean="0"/>
          </a:p>
          <a:p>
            <a:pPr lvl="1"/>
            <a:r>
              <a:rPr lang="uk-UA" i="1" dirty="0" smtClean="0"/>
              <a:t>Ліценціат </a:t>
            </a:r>
            <a:r>
              <a:rPr lang="uk-UA" i="1" dirty="0" err="1" smtClean="0"/>
              <a:t>Відрієра</a:t>
            </a:r>
            <a:endParaRPr lang="uk-UA" dirty="0" smtClean="0"/>
          </a:p>
          <a:p>
            <a:pPr lvl="1"/>
            <a:r>
              <a:rPr lang="uk-UA" i="1" dirty="0" smtClean="0"/>
              <a:t>Сила крові</a:t>
            </a:r>
            <a:endParaRPr lang="uk-UA" dirty="0" smtClean="0"/>
          </a:p>
          <a:p>
            <a:endParaRPr lang="uk-UA" dirty="0"/>
          </a:p>
        </p:txBody>
      </p:sp>
    </p:spTree>
  </p:cSld>
  <p:clrMapOvr>
    <a:masterClrMapping/>
  </p:clrMapOvr>
  <p:transition>
    <p:pull dir="l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2844824" y="4581128"/>
            <a:ext cx="107384" cy="229776"/>
          </a:xfrm>
        </p:spPr>
        <p:txBody>
          <a:bodyPr>
            <a:normAutofit fontScale="90000"/>
          </a:bodyPr>
          <a:lstStyle/>
          <a:p>
            <a:endParaRPr lang="uk-UA" dirty="0"/>
          </a:p>
        </p:txBody>
      </p:sp>
      <p:sp>
        <p:nvSpPr>
          <p:cNvPr id="3" name="Содержимое 2"/>
          <p:cNvSpPr>
            <a:spLocks noGrp="1"/>
          </p:cNvSpPr>
          <p:nvPr>
            <p:ph idx="1"/>
          </p:nvPr>
        </p:nvSpPr>
        <p:spPr>
          <a:xfrm>
            <a:off x="502920" y="530352"/>
            <a:ext cx="8183880" cy="5202904"/>
          </a:xfrm>
        </p:spPr>
        <p:txBody>
          <a:bodyPr>
            <a:normAutofit/>
          </a:bodyPr>
          <a:lstStyle/>
          <a:p>
            <a:endParaRPr lang="en-US" dirty="0" smtClean="0"/>
          </a:p>
          <a:p>
            <a:pPr lvl="1"/>
            <a:r>
              <a:rPr lang="uk-UA" i="1" dirty="0" smtClean="0"/>
              <a:t>Ревнивець з </a:t>
            </a:r>
            <a:r>
              <a:rPr lang="uk-UA" i="1" dirty="0" err="1" smtClean="0"/>
              <a:t>Естремадури</a:t>
            </a:r>
            <a:endParaRPr lang="uk-UA" dirty="0" smtClean="0"/>
          </a:p>
          <a:p>
            <a:pPr lvl="1"/>
            <a:r>
              <a:rPr lang="uk-UA" i="1" dirty="0" smtClean="0"/>
              <a:t>Поважна покоївка</a:t>
            </a:r>
            <a:endParaRPr lang="uk-UA" dirty="0" smtClean="0"/>
          </a:p>
          <a:p>
            <a:pPr lvl="1"/>
            <a:r>
              <a:rPr lang="uk-UA" i="1" dirty="0" smtClean="0"/>
              <a:t>Новела про двох дів</a:t>
            </a:r>
            <a:endParaRPr lang="uk-UA" dirty="0" smtClean="0"/>
          </a:p>
          <a:p>
            <a:pPr lvl="1"/>
            <a:r>
              <a:rPr lang="uk-UA" i="1" dirty="0" smtClean="0"/>
              <a:t>Новела про пані Корнелію</a:t>
            </a:r>
            <a:endParaRPr lang="uk-UA" dirty="0" smtClean="0"/>
          </a:p>
          <a:p>
            <a:pPr lvl="1"/>
            <a:r>
              <a:rPr lang="uk-UA" i="1" dirty="0" smtClean="0"/>
              <a:t>Новела про виграшний шлюб</a:t>
            </a:r>
            <a:endParaRPr lang="uk-UA" dirty="0" smtClean="0"/>
          </a:p>
          <a:p>
            <a:pPr lvl="1"/>
            <a:r>
              <a:rPr lang="uk-UA" i="1" dirty="0" smtClean="0"/>
              <a:t>Діалог собак</a:t>
            </a:r>
            <a:endParaRPr lang="uk-UA" dirty="0" smtClean="0"/>
          </a:p>
          <a:p>
            <a:r>
              <a:rPr lang="uk-UA" dirty="0" smtClean="0"/>
              <a:t>Друга частина роману Дон Кіхот.</a:t>
            </a:r>
          </a:p>
          <a:p>
            <a:r>
              <a:rPr lang="en-US" dirty="0" smtClean="0"/>
              <a:t> </a:t>
            </a:r>
            <a:r>
              <a:rPr lang="uk-UA" i="1" dirty="0" err="1" smtClean="0"/>
              <a:t>Персилес</a:t>
            </a:r>
            <a:r>
              <a:rPr lang="uk-UA" i="1" dirty="0" smtClean="0"/>
              <a:t> і Сигізмунда</a:t>
            </a:r>
            <a:r>
              <a:rPr lang="uk-UA" dirty="0" smtClean="0"/>
              <a:t>.</a:t>
            </a:r>
          </a:p>
          <a:p>
            <a:endParaRPr lang="uk-UA" dirty="0"/>
          </a:p>
        </p:txBody>
      </p:sp>
    </p:spTree>
  </p:cSld>
  <p:clrMapOvr>
    <a:masterClrMapping/>
  </p:clrMapOvr>
  <p:transition>
    <p:diamon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476672"/>
            <a:ext cx="8183880" cy="1051560"/>
          </a:xfrm>
        </p:spPr>
        <p:txBody>
          <a:bodyPr>
            <a:normAutofit fontScale="90000"/>
          </a:bodyPr>
          <a:lstStyle/>
          <a:p>
            <a:r>
              <a:rPr lang="uk-UA" dirty="0" smtClean="0"/>
              <a:t>Драми</a:t>
            </a:r>
            <a:br>
              <a:rPr lang="uk-UA" dirty="0" smtClean="0"/>
            </a:br>
            <a:endParaRPr lang="uk-UA" dirty="0"/>
          </a:p>
        </p:txBody>
      </p:sp>
      <p:sp>
        <p:nvSpPr>
          <p:cNvPr id="3" name="Содержимое 2"/>
          <p:cNvSpPr>
            <a:spLocks noGrp="1"/>
          </p:cNvSpPr>
          <p:nvPr>
            <p:ph idx="1"/>
          </p:nvPr>
        </p:nvSpPr>
        <p:spPr>
          <a:xfrm>
            <a:off x="467544" y="1196752"/>
            <a:ext cx="8183880" cy="4896544"/>
          </a:xfrm>
        </p:spPr>
        <p:txBody>
          <a:bodyPr>
            <a:normAutofit/>
          </a:bodyPr>
          <a:lstStyle/>
          <a:p>
            <a:r>
              <a:rPr lang="uk-UA" i="1" dirty="0" smtClean="0"/>
              <a:t>Темпераментний іспанець</a:t>
            </a:r>
            <a:r>
              <a:rPr lang="uk-UA" dirty="0" smtClean="0"/>
              <a:t>, комедія</a:t>
            </a:r>
          </a:p>
          <a:p>
            <a:r>
              <a:rPr lang="uk-UA" i="1" dirty="0" smtClean="0"/>
              <a:t>Дім ревнощів та ліси </a:t>
            </a:r>
            <a:r>
              <a:rPr lang="uk-UA" i="1" dirty="0" err="1" smtClean="0"/>
              <a:t>Арденії</a:t>
            </a:r>
            <a:r>
              <a:rPr lang="uk-UA" dirty="0" smtClean="0"/>
              <a:t>, комедія</a:t>
            </a:r>
          </a:p>
          <a:p>
            <a:r>
              <a:rPr lang="en-US" dirty="0" smtClean="0"/>
              <a:t> </a:t>
            </a:r>
            <a:r>
              <a:rPr lang="uk-UA" i="1" dirty="0" smtClean="0"/>
              <a:t>В'язниці Алжиру</a:t>
            </a:r>
            <a:endParaRPr lang="uk-UA" dirty="0" smtClean="0"/>
          </a:p>
          <a:p>
            <a:r>
              <a:rPr lang="uk-UA" i="1" dirty="0" smtClean="0"/>
              <a:t>Щасливий сутенер</a:t>
            </a:r>
            <a:endParaRPr lang="uk-UA" dirty="0" smtClean="0"/>
          </a:p>
          <a:p>
            <a:r>
              <a:rPr lang="en-US" dirty="0" smtClean="0"/>
              <a:t> </a:t>
            </a:r>
            <a:r>
              <a:rPr lang="uk-UA" i="1" dirty="0" smtClean="0"/>
              <a:t>Велика султанша </a:t>
            </a:r>
            <a:r>
              <a:rPr lang="uk-UA" i="1" dirty="0" err="1" smtClean="0"/>
              <a:t>Катаріна</a:t>
            </a:r>
            <a:r>
              <a:rPr lang="uk-UA" i="1" dirty="0" smtClean="0"/>
              <a:t> де </a:t>
            </a:r>
            <a:r>
              <a:rPr lang="uk-UA" i="1" dirty="0" err="1" smtClean="0"/>
              <a:t>Овієдо</a:t>
            </a:r>
            <a:endParaRPr lang="uk-UA" dirty="0" smtClean="0"/>
          </a:p>
          <a:p>
            <a:r>
              <a:rPr lang="uk-UA" i="1" dirty="0" smtClean="0"/>
              <a:t>Лабіринт кохання</a:t>
            </a:r>
            <a:endParaRPr lang="uk-UA" dirty="0" smtClean="0"/>
          </a:p>
          <a:p>
            <a:r>
              <a:rPr lang="uk-UA" i="1" dirty="0" smtClean="0"/>
              <a:t>Розгнуздана діва</a:t>
            </a:r>
            <a:endParaRPr lang="uk-UA" dirty="0" smtClean="0"/>
          </a:p>
          <a:p>
            <a:r>
              <a:rPr lang="uk-UA" i="1" dirty="0" smtClean="0"/>
              <a:t>Педро Не-роблю-злого</a:t>
            </a:r>
            <a:r>
              <a:rPr lang="uk-UA" dirty="0" smtClean="0"/>
              <a:t>, комедія у віршах на 3 акти</a:t>
            </a:r>
          </a:p>
          <a:p>
            <a:r>
              <a:rPr lang="en-US" dirty="0" smtClean="0"/>
              <a:t> </a:t>
            </a:r>
            <a:r>
              <a:rPr lang="uk-UA" i="1" dirty="0" smtClean="0"/>
              <a:t>Суддя розлучень</a:t>
            </a:r>
            <a:endParaRPr lang="uk-UA" dirty="0" smtClean="0"/>
          </a:p>
          <a:p>
            <a:endParaRPr lang="uk-UA" dirty="0"/>
          </a:p>
        </p:txBody>
      </p:sp>
    </p:spTree>
  </p:cSld>
  <p:clrMapOvr>
    <a:masterClrMapping/>
  </p:clrMapOvr>
  <p:transition>
    <p:pull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40768" y="4221088"/>
            <a:ext cx="252656" cy="301784"/>
          </a:xfrm>
        </p:spPr>
        <p:txBody>
          <a:bodyPr>
            <a:normAutofit fontScale="90000"/>
          </a:bodyPr>
          <a:lstStyle/>
          <a:p>
            <a:endParaRPr lang="uk-UA" dirty="0"/>
          </a:p>
        </p:txBody>
      </p:sp>
      <p:sp>
        <p:nvSpPr>
          <p:cNvPr id="3" name="Содержимое 2"/>
          <p:cNvSpPr>
            <a:spLocks noGrp="1"/>
          </p:cNvSpPr>
          <p:nvPr>
            <p:ph idx="1"/>
          </p:nvPr>
        </p:nvSpPr>
        <p:spPr>
          <a:xfrm>
            <a:off x="539552" y="908720"/>
            <a:ext cx="8183880" cy="5706960"/>
          </a:xfrm>
        </p:spPr>
        <p:txBody>
          <a:bodyPr>
            <a:normAutofit/>
          </a:bodyPr>
          <a:lstStyle/>
          <a:p>
            <a:r>
              <a:rPr lang="uk-UA" i="1" dirty="0" smtClean="0"/>
              <a:t>Овдовілий злодій</a:t>
            </a:r>
            <a:endParaRPr lang="uk-UA" dirty="0" smtClean="0"/>
          </a:p>
          <a:p>
            <a:r>
              <a:rPr lang="uk-UA" i="1" dirty="0" smtClean="0"/>
              <a:t>Вибори алькальда </a:t>
            </a:r>
            <a:r>
              <a:rPr lang="uk-UA" i="1" dirty="0" err="1" smtClean="0"/>
              <a:t>Дагансо</a:t>
            </a:r>
            <a:endParaRPr lang="uk-UA" dirty="0" smtClean="0"/>
          </a:p>
          <a:p>
            <a:r>
              <a:rPr lang="uk-UA" i="1" dirty="0" smtClean="0"/>
              <a:t>Пильний вартовий</a:t>
            </a:r>
            <a:endParaRPr lang="uk-UA" dirty="0" smtClean="0"/>
          </a:p>
          <a:p>
            <a:r>
              <a:rPr lang="uk-UA" i="1" dirty="0" smtClean="0"/>
              <a:t>Фальшивий </a:t>
            </a:r>
            <a:r>
              <a:rPr lang="uk-UA" i="1" dirty="0" err="1" smtClean="0"/>
              <a:t>біскаєць</a:t>
            </a:r>
            <a:endParaRPr lang="uk-UA" dirty="0" smtClean="0"/>
          </a:p>
          <a:p>
            <a:r>
              <a:rPr lang="uk-UA" i="1" dirty="0" smtClean="0"/>
              <a:t>Вівтар чудес</a:t>
            </a:r>
            <a:endParaRPr lang="uk-UA" dirty="0" smtClean="0"/>
          </a:p>
          <a:p>
            <a:r>
              <a:rPr lang="uk-UA" i="1" dirty="0" err="1" smtClean="0"/>
              <a:t>Саламанська</a:t>
            </a:r>
            <a:r>
              <a:rPr lang="uk-UA" i="1" dirty="0" smtClean="0"/>
              <a:t> печера</a:t>
            </a:r>
            <a:r>
              <a:rPr lang="uk-UA" dirty="0" smtClean="0"/>
              <a:t>, драматична інтермедія</a:t>
            </a:r>
          </a:p>
          <a:p>
            <a:r>
              <a:rPr lang="uk-UA" i="1" dirty="0" smtClean="0"/>
              <a:t>Ревнивий старий</a:t>
            </a:r>
            <a:endParaRPr lang="uk-UA" dirty="0" smtClean="0"/>
          </a:p>
          <a:p>
            <a:endParaRPr lang="uk-UA" dirty="0"/>
          </a:p>
        </p:txBody>
      </p:sp>
    </p:spTree>
  </p:cSld>
  <p:clrMapOvr>
    <a:masterClrMapping/>
  </p:clrMapOvr>
  <p:transition>
    <p:comb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16832" y="4005064"/>
            <a:ext cx="504056" cy="936104"/>
          </a:xfrm>
        </p:spPr>
        <p:txBody>
          <a:bodyPr/>
          <a:lstStyle/>
          <a:p>
            <a:endParaRPr lang="uk-UA" dirty="0"/>
          </a:p>
        </p:txBody>
      </p:sp>
      <p:sp>
        <p:nvSpPr>
          <p:cNvPr id="3" name="Содержимое 2"/>
          <p:cNvSpPr>
            <a:spLocks noGrp="1"/>
          </p:cNvSpPr>
          <p:nvPr>
            <p:ph idx="1"/>
          </p:nvPr>
        </p:nvSpPr>
        <p:spPr>
          <a:xfrm>
            <a:off x="502920" y="530352"/>
            <a:ext cx="8183880" cy="5346920"/>
          </a:xfrm>
        </p:spPr>
        <p:txBody>
          <a:bodyPr>
            <a:normAutofit/>
          </a:bodyPr>
          <a:lstStyle/>
          <a:p>
            <a:r>
              <a:rPr lang="vi-VN" b="1" dirty="0" smtClean="0"/>
              <a:t>Міґе́ль де Серва́нтес Сааве́дра</a:t>
            </a:r>
            <a:r>
              <a:rPr lang="vi-VN" dirty="0" smtClean="0"/>
              <a:t> (</a:t>
            </a:r>
            <a:r>
              <a:rPr lang="en-US" dirty="0" smtClean="0"/>
              <a:t>29 </a:t>
            </a:r>
            <a:r>
              <a:rPr lang="vi-VN" dirty="0" smtClean="0"/>
              <a:t>вересня 1547 — 22 квітня 1616) — іспанський новеліст, драматург і поет, класик світової літератури («Галатея», «Дон Кіхот» </a:t>
            </a:r>
            <a:r>
              <a:rPr lang="en-US" i="1" dirty="0" smtClean="0"/>
              <a:t> </a:t>
            </a:r>
            <a:r>
              <a:rPr lang="en-US" dirty="0" smtClean="0"/>
              <a:t> </a:t>
            </a:r>
            <a:r>
              <a:rPr lang="en-US" u="sng" dirty="0" smtClean="0"/>
              <a:t>«</a:t>
            </a:r>
            <a:r>
              <a:rPr lang="vi-VN" u="sng" dirty="0" smtClean="0"/>
              <a:t>Мандри Персилеса і Сигізмунди</a:t>
            </a:r>
            <a:r>
              <a:rPr lang="vi-VN" dirty="0" smtClean="0"/>
              <a:t> »). Повсюдно відомий, передусім, написанням твору «Дон Кіхот», який багато критиків називають першим сучасним романом</a:t>
            </a:r>
            <a:r>
              <a:rPr lang="en-US" dirty="0" smtClean="0"/>
              <a:t> </a:t>
            </a:r>
            <a:r>
              <a:rPr lang="vi-VN" dirty="0" smtClean="0"/>
              <a:t>та одним із найкращих творів світу.</a:t>
            </a:r>
            <a:endParaRPr lang="uk-UA" dirty="0"/>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p:txBody>
          <a:bodyPr/>
          <a:lstStyle/>
          <a:p>
            <a:endParaRPr lang="uk-UA" dirty="0"/>
          </a:p>
        </p:txBody>
      </p:sp>
      <p:pic>
        <p:nvPicPr>
          <p:cNvPr id="3074" name="Picture 2" descr="C:\Users\Admin\Desktop\i (3).jpg"/>
          <p:cNvPicPr>
            <a:picLocks noChangeAspect="1" noChangeArrowheads="1"/>
          </p:cNvPicPr>
          <p:nvPr/>
        </p:nvPicPr>
        <p:blipFill>
          <a:blip r:embed="rId2" cstate="print"/>
          <a:srcRect/>
          <a:stretch>
            <a:fillRect/>
          </a:stretch>
        </p:blipFill>
        <p:spPr bwMode="auto">
          <a:xfrm>
            <a:off x="467544" y="404664"/>
            <a:ext cx="3131840" cy="234888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3075" name="Picture 3" descr="C:\Users\Admin\Desktop\i (1).jpg"/>
          <p:cNvPicPr>
            <a:picLocks noChangeAspect="1" noChangeArrowheads="1"/>
          </p:cNvPicPr>
          <p:nvPr/>
        </p:nvPicPr>
        <p:blipFill>
          <a:blip r:embed="rId3" cstate="print"/>
          <a:srcRect/>
          <a:stretch>
            <a:fillRect/>
          </a:stretch>
        </p:blipFill>
        <p:spPr bwMode="auto">
          <a:xfrm>
            <a:off x="6444208" y="548680"/>
            <a:ext cx="2160240" cy="3672408"/>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3077" name="Picture 5" descr="C:\Users\Admin\Desktop\i (7).jpg"/>
          <p:cNvPicPr>
            <a:picLocks noChangeAspect="1" noChangeArrowheads="1"/>
          </p:cNvPicPr>
          <p:nvPr/>
        </p:nvPicPr>
        <p:blipFill>
          <a:blip r:embed="rId4" cstate="print"/>
          <a:srcRect/>
          <a:stretch>
            <a:fillRect/>
          </a:stretch>
        </p:blipFill>
        <p:spPr bwMode="auto">
          <a:xfrm>
            <a:off x="1475656" y="1412776"/>
            <a:ext cx="3600400" cy="2868910"/>
          </a:xfrm>
          <a:prstGeom prst="ellipse">
            <a:avLst/>
          </a:prstGeom>
          <a:ln>
            <a:noFill/>
          </a:ln>
          <a:effectLst>
            <a:softEdge rad="112500"/>
          </a:effectLst>
        </p:spPr>
      </p:pic>
      <p:pic>
        <p:nvPicPr>
          <p:cNvPr id="3078" name="Picture 6" descr="C:\Users\Admin\Desktop\i (6).jpg"/>
          <p:cNvPicPr>
            <a:picLocks noChangeAspect="1" noChangeArrowheads="1"/>
          </p:cNvPicPr>
          <p:nvPr/>
        </p:nvPicPr>
        <p:blipFill>
          <a:blip r:embed="rId5" cstate="print"/>
          <a:srcRect/>
          <a:stretch>
            <a:fillRect/>
          </a:stretch>
        </p:blipFill>
        <p:spPr bwMode="auto">
          <a:xfrm>
            <a:off x="3491880" y="2060848"/>
            <a:ext cx="2689076" cy="338437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3083" name="Picture 11" descr="C:\Users\Admin\Desktop\i (9).jpg"/>
          <p:cNvPicPr>
            <a:picLocks noChangeAspect="1" noChangeArrowheads="1"/>
          </p:cNvPicPr>
          <p:nvPr/>
        </p:nvPicPr>
        <p:blipFill>
          <a:blip r:embed="rId6" cstate="print"/>
          <a:srcRect/>
          <a:stretch>
            <a:fillRect/>
          </a:stretch>
        </p:blipFill>
        <p:spPr bwMode="auto">
          <a:xfrm>
            <a:off x="5004048" y="3356992"/>
            <a:ext cx="2325687" cy="2931538"/>
          </a:xfrm>
          <a:prstGeom prst="rect">
            <a:avLst/>
          </a:prstGeom>
          <a:noFill/>
        </p:spPr>
      </p:pic>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20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077"/>
                                        </p:tgtEl>
                                        <p:attrNameLst>
                                          <p:attrName>style.visibility</p:attrName>
                                        </p:attrNameLst>
                                      </p:cBhvr>
                                      <p:to>
                                        <p:strVal val="visible"/>
                                      </p:to>
                                    </p:set>
                                    <p:anim calcmode="lin" valueType="num">
                                      <p:cBhvr additive="base">
                                        <p:cTn id="12" dur="500" fill="hold"/>
                                        <p:tgtEl>
                                          <p:spTgt spid="3077"/>
                                        </p:tgtEl>
                                        <p:attrNameLst>
                                          <p:attrName>ppt_x</p:attrName>
                                        </p:attrNameLst>
                                      </p:cBhvr>
                                      <p:tavLst>
                                        <p:tav tm="0">
                                          <p:val>
                                            <p:strVal val="#ppt_x"/>
                                          </p:val>
                                        </p:tav>
                                        <p:tav tm="100000">
                                          <p:val>
                                            <p:strVal val="#ppt_x"/>
                                          </p:val>
                                        </p:tav>
                                      </p:tavLst>
                                    </p:anim>
                                    <p:anim calcmode="lin" valueType="num">
                                      <p:cBhvr additive="base">
                                        <p:cTn id="13" dur="500" fill="hold"/>
                                        <p:tgtEl>
                                          <p:spTgt spid="307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078"/>
                                        </p:tgtEl>
                                        <p:attrNameLst>
                                          <p:attrName>style.visibility</p:attrName>
                                        </p:attrNameLst>
                                      </p:cBhvr>
                                      <p:to>
                                        <p:strVal val="visible"/>
                                      </p:to>
                                    </p:set>
                                    <p:animEffect transition="in" filter="wipe(down)">
                                      <p:cBhvr>
                                        <p:cTn id="18" dur="500"/>
                                        <p:tgtEl>
                                          <p:spTgt spid="307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075"/>
                                        </p:tgtEl>
                                        <p:attrNameLst>
                                          <p:attrName>style.visibility</p:attrName>
                                        </p:attrNameLst>
                                      </p:cBhvr>
                                      <p:to>
                                        <p:strVal val="visible"/>
                                      </p:to>
                                    </p:set>
                                    <p:animEffect transition="in" filter="fade">
                                      <p:cBhvr>
                                        <p:cTn id="23" dur="2000"/>
                                        <p:tgtEl>
                                          <p:spTgt spid="3075"/>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3083"/>
                                        </p:tgtEl>
                                        <p:attrNameLst>
                                          <p:attrName>style.visibility</p:attrName>
                                        </p:attrNameLst>
                                      </p:cBhvr>
                                      <p:to>
                                        <p:strVal val="visible"/>
                                      </p:to>
                                    </p:set>
                                    <p:animEffect transition="in" filter="wipe(down)">
                                      <p:cBhvr>
                                        <p:cTn id="28" dur="500"/>
                                        <p:tgtEl>
                                          <p:spTgt spid="30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908720"/>
            <a:ext cx="6120680" cy="648072"/>
          </a:xfrm>
        </p:spPr>
        <p:txBody>
          <a:bodyPr>
            <a:normAutofit fontScale="90000"/>
          </a:bodyPr>
          <a:lstStyle/>
          <a:p>
            <a:r>
              <a:rPr lang="uk-UA" dirty="0" smtClean="0"/>
              <a:t>Дитинство і юність</a:t>
            </a:r>
            <a:br>
              <a:rPr lang="uk-UA" dirty="0" smtClean="0"/>
            </a:br>
            <a:endParaRPr lang="uk-UA" dirty="0"/>
          </a:p>
        </p:txBody>
      </p:sp>
      <p:sp>
        <p:nvSpPr>
          <p:cNvPr id="3" name="Содержимое 2"/>
          <p:cNvSpPr>
            <a:spLocks noGrp="1"/>
          </p:cNvSpPr>
          <p:nvPr>
            <p:ph idx="1"/>
          </p:nvPr>
        </p:nvSpPr>
        <p:spPr>
          <a:xfrm>
            <a:off x="539552" y="1124744"/>
            <a:ext cx="8183880" cy="4752528"/>
          </a:xfrm>
        </p:spPr>
        <p:txBody>
          <a:bodyPr>
            <a:normAutofit fontScale="70000" lnSpcReduction="20000"/>
          </a:bodyPr>
          <a:lstStyle/>
          <a:p>
            <a:endParaRPr lang="uk-UA" b="1" dirty="0" smtClean="0"/>
          </a:p>
          <a:p>
            <a:endParaRPr lang="uk-UA" b="1" dirty="0" smtClean="0"/>
          </a:p>
          <a:p>
            <a:r>
              <a:rPr lang="uk-UA" dirty="0" smtClean="0"/>
              <a:t>Вважається, що </a:t>
            </a:r>
            <a:r>
              <a:rPr lang="uk-UA" dirty="0" err="1" smtClean="0"/>
              <a:t>Міґель</a:t>
            </a:r>
            <a:r>
              <a:rPr lang="uk-UA" dirty="0" smtClean="0"/>
              <a:t> де Сервантес </a:t>
            </a:r>
            <a:r>
              <a:rPr lang="uk-UA" dirty="0" err="1" smtClean="0"/>
              <a:t>Сааведра</a:t>
            </a:r>
            <a:r>
              <a:rPr lang="uk-UA" dirty="0" smtClean="0"/>
              <a:t> народився в місті </a:t>
            </a:r>
            <a:r>
              <a:rPr lang="uk-UA" dirty="0" err="1" smtClean="0"/>
              <a:t>Алькала-де-Енарес</a:t>
            </a:r>
            <a:r>
              <a:rPr lang="uk-UA" dirty="0" smtClean="0"/>
              <a:t>. Припускається, що він народився 29 вересня, у день Архангела </a:t>
            </a:r>
            <a:r>
              <a:rPr lang="uk-UA" dirty="0" err="1" smtClean="0"/>
              <a:t>Михаїла</a:t>
            </a:r>
            <a:r>
              <a:rPr lang="uk-UA" dirty="0" smtClean="0"/>
              <a:t>, і за традицією отримав ім'я святого. </a:t>
            </a:r>
            <a:r>
              <a:rPr lang="uk-UA" dirty="0" err="1" smtClean="0"/>
              <a:t>Міґель</a:t>
            </a:r>
            <a:r>
              <a:rPr lang="uk-UA" dirty="0" smtClean="0"/>
              <a:t> де Сервантес був хрещений у місті </a:t>
            </a:r>
            <a:r>
              <a:rPr lang="uk-UA" dirty="0" err="1" smtClean="0"/>
              <a:t>Алькала-де-Енарес</a:t>
            </a:r>
            <a:r>
              <a:rPr lang="uk-UA" dirty="0" smtClean="0"/>
              <a:t>, у парафіяльній церкві святої Марії. Його батька звали </a:t>
            </a:r>
            <a:r>
              <a:rPr lang="uk-UA" dirty="0" err="1" smtClean="0"/>
              <a:t>Родріґо</a:t>
            </a:r>
            <a:r>
              <a:rPr lang="uk-UA" dirty="0" smtClean="0"/>
              <a:t> де Сервантес, за походженням із </a:t>
            </a:r>
            <a:r>
              <a:rPr lang="uk-UA" dirty="0" err="1" smtClean="0"/>
              <a:t>Кордови</a:t>
            </a:r>
            <a:r>
              <a:rPr lang="uk-UA" dirty="0" smtClean="0"/>
              <a:t>, він працював хірургом. Його мати звали </a:t>
            </a:r>
            <a:r>
              <a:rPr lang="uk-UA" dirty="0" err="1" smtClean="0"/>
              <a:t>Леонор</a:t>
            </a:r>
            <a:r>
              <a:rPr lang="uk-UA" dirty="0" smtClean="0"/>
              <a:t> де </a:t>
            </a:r>
            <a:r>
              <a:rPr lang="uk-UA" dirty="0" err="1" smtClean="0"/>
              <a:t>Кортінас</a:t>
            </a:r>
            <a:r>
              <a:rPr lang="uk-UA" dirty="0" smtClean="0"/>
              <a:t>, про яку відомо мало. У Сервантеса були брати </a:t>
            </a:r>
            <a:r>
              <a:rPr lang="uk-UA" dirty="0" err="1" smtClean="0"/>
              <a:t>Андрес</a:t>
            </a:r>
            <a:r>
              <a:rPr lang="uk-UA" dirty="0" smtClean="0"/>
              <a:t>, </a:t>
            </a:r>
            <a:r>
              <a:rPr lang="uk-UA" dirty="0" err="1" smtClean="0"/>
              <a:t>Родріґо</a:t>
            </a:r>
            <a:r>
              <a:rPr lang="uk-UA" dirty="0" smtClean="0"/>
              <a:t> і Хуан, сестри </a:t>
            </a:r>
            <a:r>
              <a:rPr lang="uk-UA" dirty="0" err="1" smtClean="0"/>
              <a:t>Андреа</a:t>
            </a:r>
            <a:r>
              <a:rPr lang="uk-UA" dirty="0" smtClean="0"/>
              <a:t>, Луїса і </a:t>
            </a:r>
            <a:r>
              <a:rPr lang="uk-UA" dirty="0" err="1" smtClean="0"/>
              <a:t>Маґдалена</a:t>
            </a:r>
            <a:r>
              <a:rPr lang="uk-UA" dirty="0" smtClean="0"/>
              <a:t>.</a:t>
            </a:r>
            <a:br>
              <a:rPr lang="uk-UA" dirty="0" smtClean="0"/>
            </a:br>
            <a:r>
              <a:rPr lang="uk-UA" dirty="0" smtClean="0"/>
              <a:t>Слід звернути увагу, що прізвище «</a:t>
            </a:r>
            <a:r>
              <a:rPr lang="uk-UA" dirty="0" err="1" smtClean="0"/>
              <a:t>Сааведра</a:t>
            </a:r>
            <a:r>
              <a:rPr lang="uk-UA" dirty="0" smtClean="0"/>
              <a:t>» не з'являється в жодному ранньому документі Сервантеса. Це прізвище не використовується і його братами й сестрами. Від народження Сервантес мав би носити ім'я «</a:t>
            </a:r>
            <a:r>
              <a:rPr lang="uk-UA" dirty="0" err="1" smtClean="0"/>
              <a:t>Міґель</a:t>
            </a:r>
            <a:r>
              <a:rPr lang="uk-UA" dirty="0" smtClean="0"/>
              <a:t> де Сервантес </a:t>
            </a:r>
            <a:r>
              <a:rPr lang="uk-UA" dirty="0" err="1" smtClean="0"/>
              <a:t>Кортінас</a:t>
            </a:r>
            <a:r>
              <a:rPr lang="uk-UA" dirty="0" smtClean="0"/>
              <a:t>». Він почав використовувати прізвище «</a:t>
            </a:r>
            <a:r>
              <a:rPr lang="uk-UA" dirty="0" err="1" smtClean="0"/>
              <a:t>Сааведра</a:t>
            </a:r>
            <a:r>
              <a:rPr lang="uk-UA" dirty="0" smtClean="0"/>
              <a:t>» лише після того, як повернувся з алжирського полону, можливо для того, щоб відрізнятися від </a:t>
            </a:r>
            <a:r>
              <a:rPr lang="uk-UA" dirty="0" err="1" smtClean="0"/>
              <a:t>Міґеля</a:t>
            </a:r>
            <a:r>
              <a:rPr lang="uk-UA" dirty="0" smtClean="0"/>
              <a:t> де Сервантеса де </a:t>
            </a:r>
            <a:r>
              <a:rPr lang="uk-UA" dirty="0" err="1" smtClean="0"/>
              <a:t>Кортінас</a:t>
            </a:r>
            <a:r>
              <a:rPr lang="uk-UA" dirty="0" smtClean="0"/>
              <a:t>, якого вигнали з королівського двору.</a:t>
            </a:r>
            <a:endParaRPr lang="uk-UA" dirty="0"/>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28800" y="2636912"/>
            <a:ext cx="252656" cy="373792"/>
          </a:xfrm>
        </p:spPr>
        <p:txBody>
          <a:bodyPr>
            <a:normAutofit fontScale="90000"/>
          </a:bodyPr>
          <a:lstStyle/>
          <a:p>
            <a:endParaRPr lang="uk-UA" dirty="0"/>
          </a:p>
        </p:txBody>
      </p:sp>
      <p:sp>
        <p:nvSpPr>
          <p:cNvPr id="3" name="Содержимое 2"/>
          <p:cNvSpPr>
            <a:spLocks noGrp="1"/>
          </p:cNvSpPr>
          <p:nvPr>
            <p:ph idx="1"/>
          </p:nvPr>
        </p:nvSpPr>
        <p:spPr>
          <a:xfrm>
            <a:off x="539552" y="476672"/>
            <a:ext cx="8183880" cy="5346920"/>
          </a:xfrm>
        </p:spPr>
        <p:txBody>
          <a:bodyPr>
            <a:normAutofit lnSpcReduction="10000"/>
          </a:bodyPr>
          <a:lstStyle/>
          <a:p>
            <a:r>
              <a:rPr lang="uk-UA" dirty="0" smtClean="0"/>
              <a:t>У 1551 році </a:t>
            </a:r>
            <a:r>
              <a:rPr lang="uk-UA" dirty="0" err="1" smtClean="0"/>
              <a:t>Родріґо</a:t>
            </a:r>
            <a:r>
              <a:rPr lang="uk-UA" dirty="0" smtClean="0"/>
              <a:t> де Сервантес зі своєю сім'єю переїхав до </a:t>
            </a:r>
            <a:r>
              <a:rPr lang="uk-UA" dirty="0" err="1" smtClean="0"/>
              <a:t>Вальядоліда</a:t>
            </a:r>
            <a:r>
              <a:rPr lang="uk-UA" dirty="0" smtClean="0"/>
              <a:t>. Через борги він був ув'язнений на декілька місяців. У 1556 році він направився до </a:t>
            </a:r>
            <a:r>
              <a:rPr lang="uk-UA" dirty="0" err="1" smtClean="0"/>
              <a:t>Кордови</a:t>
            </a:r>
            <a:r>
              <a:rPr lang="uk-UA" dirty="0" smtClean="0"/>
              <a:t>, щоб отримати спадок Хуана де Сервантеса, дідуся майбутнього письменника, а також щоб втекти від кредиторів.</a:t>
            </a:r>
            <a:br>
              <a:rPr lang="uk-UA" dirty="0" smtClean="0"/>
            </a:br>
            <a:r>
              <a:rPr lang="uk-UA" dirty="0" smtClean="0"/>
              <a:t>Не існує точної інформації щодо перших років навчання </a:t>
            </a:r>
            <a:r>
              <a:rPr lang="uk-UA" dirty="0" err="1" smtClean="0"/>
              <a:t>Міґеля</a:t>
            </a:r>
            <a:r>
              <a:rPr lang="uk-UA" dirty="0" smtClean="0"/>
              <a:t> де Сервантеса. Скоріше за все, він мав навчатися у </a:t>
            </a:r>
            <a:r>
              <a:rPr lang="uk-UA" dirty="0" err="1" smtClean="0"/>
              <a:t>Вальядоліді</a:t>
            </a:r>
            <a:r>
              <a:rPr lang="uk-UA" dirty="0" smtClean="0"/>
              <a:t>, Кордові або Севільї. Також можливо, що він навчався у товаристві єзуїтів, вже в романі «Бесіда собак» він розповідає про єзуїтську школу, що здається алюзією на його роки навчання.</a:t>
            </a:r>
            <a:br>
              <a:rPr lang="uk-UA" dirty="0" smtClean="0"/>
            </a:br>
            <a:r>
              <a:rPr lang="uk-UA" dirty="0" smtClean="0"/>
              <a:t>У 1566 році, переїздить до Мадрида.</a:t>
            </a:r>
            <a:endParaRPr lang="uk-UA"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772816"/>
            <a:ext cx="6696744" cy="216024"/>
          </a:xfrm>
        </p:spPr>
        <p:txBody>
          <a:bodyPr>
            <a:normAutofit fontScale="90000"/>
          </a:bodyPr>
          <a:lstStyle/>
          <a:p>
            <a:r>
              <a:rPr lang="ru-RU" dirty="0" err="1" smtClean="0"/>
              <a:t>Подорож</a:t>
            </a:r>
            <a:r>
              <a:rPr lang="ru-RU" dirty="0" smtClean="0"/>
              <a:t> до </a:t>
            </a:r>
            <a:r>
              <a:rPr lang="ru-RU" dirty="0" err="1" smtClean="0"/>
              <a:t>Італії</a:t>
            </a:r>
            <a:r>
              <a:rPr lang="ru-RU" dirty="0" smtClean="0"/>
              <a:t> та </a:t>
            </a:r>
            <a:r>
              <a:rPr lang="ru-RU" dirty="0" err="1" smtClean="0"/>
              <a:t>Лепантська</a:t>
            </a:r>
            <a:r>
              <a:rPr lang="ru-RU" dirty="0" smtClean="0"/>
              <a:t> битва</a:t>
            </a:r>
            <a:br>
              <a:rPr lang="ru-RU" dirty="0" smtClean="0"/>
            </a:br>
            <a:endParaRPr lang="uk-UA" dirty="0"/>
          </a:p>
        </p:txBody>
      </p:sp>
      <p:sp>
        <p:nvSpPr>
          <p:cNvPr id="3" name="Содержимое 2"/>
          <p:cNvSpPr>
            <a:spLocks noGrp="1"/>
          </p:cNvSpPr>
          <p:nvPr>
            <p:ph idx="1"/>
          </p:nvPr>
        </p:nvSpPr>
        <p:spPr>
          <a:xfrm>
            <a:off x="-3060848" y="3429000"/>
            <a:ext cx="72008" cy="425208"/>
          </a:xfrm>
        </p:spPr>
        <p:txBody>
          <a:bodyPr>
            <a:normAutofit fontScale="92500" lnSpcReduction="10000"/>
          </a:bodyPr>
          <a:lstStyle/>
          <a:p>
            <a:endParaRPr lang="uk-UA" dirty="0"/>
          </a:p>
        </p:txBody>
      </p:sp>
      <p:pic>
        <p:nvPicPr>
          <p:cNvPr id="2050" name="Picture 2" descr="C:\Users\Admin\Desktop\Battle_of_Lepanto_1571.jpg"/>
          <p:cNvPicPr>
            <a:picLocks noChangeAspect="1" noChangeArrowheads="1"/>
          </p:cNvPicPr>
          <p:nvPr/>
        </p:nvPicPr>
        <p:blipFill>
          <a:blip r:embed="rId2" cstate="print"/>
          <a:srcRect/>
          <a:stretch>
            <a:fillRect/>
          </a:stretch>
        </p:blipFill>
        <p:spPr bwMode="auto">
          <a:xfrm>
            <a:off x="1547664" y="1556792"/>
            <a:ext cx="6480720" cy="4495091"/>
          </a:xfrm>
          <a:prstGeom prst="rect">
            <a:avLst/>
          </a:prstGeom>
          <a:noFill/>
        </p:spPr>
      </p:pic>
    </p:spTree>
  </p:cSld>
  <p:clrMapOvr>
    <a:masterClrMapping/>
  </p:clrMapOvr>
  <p:transition>
    <p:pull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183880" cy="1051560"/>
          </a:xfrm>
        </p:spPr>
        <p:txBody>
          <a:bodyPr>
            <a:normAutofit fontScale="90000"/>
          </a:bodyPr>
          <a:lstStyle/>
          <a:p>
            <a:r>
              <a:rPr lang="uk-UA" dirty="0" smtClean="0"/>
              <a:t>Алжирський полон</a:t>
            </a:r>
            <a:br>
              <a:rPr lang="uk-UA" dirty="0" smtClean="0"/>
            </a:br>
            <a:endParaRPr lang="uk-UA" dirty="0"/>
          </a:p>
        </p:txBody>
      </p:sp>
      <p:sp>
        <p:nvSpPr>
          <p:cNvPr id="3" name="Содержимое 2"/>
          <p:cNvSpPr>
            <a:spLocks noGrp="1"/>
          </p:cNvSpPr>
          <p:nvPr>
            <p:ph idx="1"/>
          </p:nvPr>
        </p:nvSpPr>
        <p:spPr>
          <a:xfrm>
            <a:off x="539552" y="1268760"/>
            <a:ext cx="8183880" cy="4536504"/>
          </a:xfrm>
        </p:spPr>
        <p:txBody>
          <a:bodyPr>
            <a:normAutofit fontScale="92500" lnSpcReduction="20000"/>
          </a:bodyPr>
          <a:lstStyle/>
          <a:p>
            <a:r>
              <a:rPr lang="ru-RU" dirty="0" err="1" smtClean="0"/>
              <a:t>Під</a:t>
            </a:r>
            <a:r>
              <a:rPr lang="ru-RU" dirty="0" smtClean="0"/>
              <a:t> час </a:t>
            </a:r>
            <a:r>
              <a:rPr lang="ru-RU" dirty="0" err="1" smtClean="0"/>
              <a:t>свого</a:t>
            </a:r>
            <a:r>
              <a:rPr lang="ru-RU" dirty="0" smtClean="0"/>
              <a:t> </a:t>
            </a:r>
            <a:r>
              <a:rPr lang="ru-RU" dirty="0" err="1" smtClean="0"/>
              <a:t>повернення</a:t>
            </a:r>
            <a:r>
              <a:rPr lang="ru-RU" dirty="0" smtClean="0"/>
              <a:t> </a:t>
            </a:r>
            <a:r>
              <a:rPr lang="ru-RU" dirty="0" err="1" smtClean="0"/>
              <a:t>з</a:t>
            </a:r>
            <a:r>
              <a:rPr lang="ru-RU" dirty="0" smtClean="0"/>
              <a:t> Неаполя до </a:t>
            </a:r>
            <a:r>
              <a:rPr lang="ru-RU" dirty="0" err="1" smtClean="0"/>
              <a:t>Іспанії</a:t>
            </a:r>
            <a:r>
              <a:rPr lang="ru-RU" dirty="0" smtClean="0"/>
              <a:t> на борту </a:t>
            </a:r>
            <a:r>
              <a:rPr lang="ru-RU" dirty="0" err="1" smtClean="0"/>
              <a:t>галери</a:t>
            </a:r>
            <a:r>
              <a:rPr lang="ru-RU" dirty="0" smtClean="0"/>
              <a:t> </a:t>
            </a:r>
            <a:r>
              <a:rPr lang="ru-RU" dirty="0" err="1" smtClean="0"/>
              <a:t>Сонце</a:t>
            </a:r>
            <a:r>
              <a:rPr lang="ru-RU" dirty="0" smtClean="0"/>
              <a:t> (</a:t>
            </a:r>
            <a:r>
              <a:rPr lang="ru-RU" dirty="0" err="1" smtClean="0"/>
              <a:t>Sol</a:t>
            </a:r>
            <a:r>
              <a:rPr lang="ru-RU" dirty="0" smtClean="0"/>
              <a:t>) </a:t>
            </a:r>
            <a:r>
              <a:rPr lang="ru-RU" dirty="0" err="1" smtClean="0"/>
              <a:t>турецька</a:t>
            </a:r>
            <a:r>
              <a:rPr lang="ru-RU" dirty="0" smtClean="0"/>
              <a:t> </a:t>
            </a:r>
            <a:r>
              <a:rPr lang="ru-RU" dirty="0" err="1" smtClean="0"/>
              <a:t>флотилія</a:t>
            </a:r>
            <a:r>
              <a:rPr lang="ru-RU" dirty="0" smtClean="0"/>
              <a:t> </a:t>
            </a:r>
            <a:r>
              <a:rPr lang="ru-RU" dirty="0" err="1" smtClean="0"/>
              <a:t>під</a:t>
            </a:r>
            <a:r>
              <a:rPr lang="ru-RU" dirty="0" smtClean="0"/>
              <a:t> </a:t>
            </a:r>
            <a:r>
              <a:rPr lang="ru-RU" dirty="0" err="1" smtClean="0"/>
              <a:t>командуванням</a:t>
            </a:r>
            <a:r>
              <a:rPr lang="ru-RU" dirty="0" smtClean="0"/>
              <a:t> Арнаута </a:t>
            </a:r>
            <a:r>
              <a:rPr lang="ru-RU" dirty="0" err="1" smtClean="0"/>
              <a:t>Мамі</a:t>
            </a:r>
            <a:r>
              <a:rPr lang="ru-RU" dirty="0" smtClean="0"/>
              <a:t> взяла у полон </a:t>
            </a:r>
            <a:r>
              <a:rPr lang="ru-RU" dirty="0" err="1" smtClean="0"/>
              <a:t>Міґеля</a:t>
            </a:r>
            <a:r>
              <a:rPr lang="ru-RU" dirty="0" smtClean="0"/>
              <a:t> </a:t>
            </a:r>
            <a:r>
              <a:rPr lang="ru-RU" dirty="0" err="1" smtClean="0"/>
              <a:t>і</a:t>
            </a:r>
            <a:r>
              <a:rPr lang="ru-RU" dirty="0" smtClean="0"/>
              <a:t> </a:t>
            </a:r>
            <a:r>
              <a:rPr lang="ru-RU" dirty="0" err="1" smtClean="0"/>
              <a:t>його</a:t>
            </a:r>
            <a:r>
              <a:rPr lang="ru-RU" dirty="0" smtClean="0"/>
              <a:t> брата </a:t>
            </a:r>
            <a:r>
              <a:rPr lang="ru-RU" dirty="0" err="1" smtClean="0"/>
              <a:t>Родріґо</a:t>
            </a:r>
            <a:r>
              <a:rPr lang="ru-RU" dirty="0" smtClean="0"/>
              <a:t>. </a:t>
            </a:r>
            <a:r>
              <a:rPr lang="ru-RU" dirty="0" err="1" smtClean="0"/>
              <a:t>Це</a:t>
            </a:r>
            <a:r>
              <a:rPr lang="ru-RU" dirty="0" smtClean="0"/>
              <a:t> </a:t>
            </a:r>
            <a:r>
              <a:rPr lang="ru-RU" dirty="0" err="1" smtClean="0"/>
              <a:t>відбулося</a:t>
            </a:r>
            <a:r>
              <a:rPr lang="ru-RU" dirty="0" smtClean="0"/>
              <a:t> 26 </a:t>
            </a:r>
            <a:r>
              <a:rPr lang="ru-RU" dirty="0" err="1" smtClean="0"/>
              <a:t>вересня</a:t>
            </a:r>
            <a:r>
              <a:rPr lang="ru-RU" dirty="0" smtClean="0"/>
              <a:t> 1575 року. </a:t>
            </a:r>
            <a:r>
              <a:rPr lang="ru-RU" dirty="0" err="1" smtClean="0"/>
              <a:t>Їх</a:t>
            </a:r>
            <a:r>
              <a:rPr lang="ru-RU" dirty="0" smtClean="0"/>
              <a:t> </a:t>
            </a:r>
            <a:r>
              <a:rPr lang="ru-RU" dirty="0" err="1" smtClean="0"/>
              <a:t>захопили</a:t>
            </a:r>
            <a:r>
              <a:rPr lang="ru-RU" dirty="0" smtClean="0"/>
              <a:t> на вершину </a:t>
            </a:r>
            <a:r>
              <a:rPr lang="ru-RU" dirty="0" err="1" smtClean="0"/>
              <a:t>Кадакес</a:t>
            </a:r>
            <a:r>
              <a:rPr lang="ru-RU" dirty="0" smtClean="0"/>
              <a:t> де </a:t>
            </a:r>
            <a:r>
              <a:rPr lang="ru-RU" dirty="0" err="1" smtClean="0"/>
              <a:t>Росас</a:t>
            </a:r>
            <a:r>
              <a:rPr lang="ru-RU" dirty="0" smtClean="0"/>
              <a:t> </a:t>
            </a:r>
            <a:r>
              <a:rPr lang="ru-RU" dirty="0" err="1" smtClean="0"/>
              <a:t>або</a:t>
            </a:r>
            <a:r>
              <a:rPr lang="ru-RU" dirty="0" smtClean="0"/>
              <a:t> </a:t>
            </a:r>
            <a:r>
              <a:rPr lang="ru-RU" dirty="0" err="1" smtClean="0"/>
              <a:t>Паламос</a:t>
            </a:r>
            <a:r>
              <a:rPr lang="ru-RU" dirty="0" smtClean="0"/>
              <a:t>, яку зараз </a:t>
            </a:r>
            <a:r>
              <a:rPr lang="ru-RU" dirty="0" err="1" smtClean="0"/>
              <a:t>називають</a:t>
            </a:r>
            <a:r>
              <a:rPr lang="ru-RU" dirty="0" smtClean="0"/>
              <a:t> </a:t>
            </a:r>
            <a:r>
              <a:rPr lang="ru-RU" dirty="0" err="1" smtClean="0"/>
              <a:t>Коста</a:t>
            </a:r>
            <a:r>
              <a:rPr lang="ru-RU" dirty="0" smtClean="0"/>
              <a:t> Брава, </a:t>
            </a:r>
            <a:r>
              <a:rPr lang="ru-RU" dirty="0" err="1" smtClean="0"/>
              <a:t>і</a:t>
            </a:r>
            <a:r>
              <a:rPr lang="ru-RU" dirty="0" smtClean="0"/>
              <a:t> </a:t>
            </a:r>
            <a:r>
              <a:rPr lang="ru-RU" dirty="0" err="1" smtClean="0"/>
              <a:t>відправили</a:t>
            </a:r>
            <a:r>
              <a:rPr lang="ru-RU" dirty="0" smtClean="0"/>
              <a:t> до </a:t>
            </a:r>
            <a:r>
              <a:rPr lang="ru-RU" dirty="0" err="1" smtClean="0"/>
              <a:t>міста</a:t>
            </a:r>
            <a:r>
              <a:rPr lang="ru-RU" dirty="0" smtClean="0"/>
              <a:t> Алжира. Сервантеса </a:t>
            </a:r>
            <a:r>
              <a:rPr lang="ru-RU" dirty="0" err="1" smtClean="0"/>
              <a:t>зробили</a:t>
            </a:r>
            <a:r>
              <a:rPr lang="ru-RU" dirty="0" smtClean="0"/>
              <a:t> рабом </a:t>
            </a:r>
            <a:r>
              <a:rPr lang="ru-RU" dirty="0" err="1" smtClean="0"/>
              <a:t>грецького</a:t>
            </a:r>
            <a:r>
              <a:rPr lang="ru-RU" dirty="0" smtClean="0"/>
              <a:t> </a:t>
            </a:r>
            <a:r>
              <a:rPr lang="ru-RU" dirty="0" err="1" smtClean="0"/>
              <a:t>зрадника</a:t>
            </a:r>
            <a:r>
              <a:rPr lang="ru-RU" dirty="0" smtClean="0"/>
              <a:t> </a:t>
            </a:r>
            <a:r>
              <a:rPr lang="ru-RU" dirty="0" err="1" smtClean="0"/>
              <a:t>Далі</a:t>
            </a:r>
            <a:r>
              <a:rPr lang="ru-RU" dirty="0" smtClean="0"/>
              <a:t> </a:t>
            </a:r>
            <a:r>
              <a:rPr lang="ru-RU" dirty="0" err="1" smtClean="0"/>
              <a:t>Мамі</a:t>
            </a:r>
            <a:r>
              <a:rPr lang="ru-RU" dirty="0" smtClean="0"/>
              <a:t>. Той факт, </a:t>
            </a:r>
            <a:r>
              <a:rPr lang="ru-RU" dirty="0" err="1" smtClean="0"/>
              <a:t>що</a:t>
            </a:r>
            <a:r>
              <a:rPr lang="ru-RU" dirty="0" smtClean="0"/>
              <a:t> у Сервантеса </a:t>
            </a:r>
            <a:r>
              <a:rPr lang="ru-RU" dirty="0" err="1" smtClean="0"/>
              <a:t>знайшли</a:t>
            </a:r>
            <a:r>
              <a:rPr lang="ru-RU" dirty="0" smtClean="0"/>
              <a:t> </a:t>
            </a:r>
            <a:r>
              <a:rPr lang="ru-RU" dirty="0" err="1" smtClean="0"/>
              <a:t>рекомендаційні</a:t>
            </a:r>
            <a:r>
              <a:rPr lang="ru-RU" dirty="0" smtClean="0"/>
              <a:t> </a:t>
            </a:r>
            <a:r>
              <a:rPr lang="ru-RU" dirty="0" err="1" smtClean="0"/>
              <a:t>листи</a:t>
            </a:r>
            <a:r>
              <a:rPr lang="ru-RU" dirty="0" smtClean="0"/>
              <a:t> </a:t>
            </a:r>
            <a:r>
              <a:rPr lang="ru-RU" dirty="0" err="1" smtClean="0"/>
              <a:t>від</a:t>
            </a:r>
            <a:r>
              <a:rPr lang="ru-RU" dirty="0" smtClean="0"/>
              <a:t> Хуана </a:t>
            </a:r>
            <a:r>
              <a:rPr lang="ru-RU" dirty="0" err="1" smtClean="0"/>
              <a:t>Австрійського</a:t>
            </a:r>
            <a:r>
              <a:rPr lang="ru-RU" dirty="0" smtClean="0"/>
              <a:t> </a:t>
            </a:r>
            <a:r>
              <a:rPr lang="ru-RU" dirty="0" err="1" smtClean="0"/>
              <a:t>і</a:t>
            </a:r>
            <a:r>
              <a:rPr lang="ru-RU" dirty="0" smtClean="0"/>
              <a:t> герцога </a:t>
            </a:r>
            <a:r>
              <a:rPr lang="ru-RU" dirty="0" err="1" smtClean="0"/>
              <a:t>Сесси</a:t>
            </a:r>
            <a:r>
              <a:rPr lang="ru-RU" dirty="0" smtClean="0"/>
              <a:t>, дав </a:t>
            </a:r>
            <a:r>
              <a:rPr lang="ru-RU" dirty="0" err="1" smtClean="0"/>
              <a:t>підстави</a:t>
            </a:r>
            <a:r>
              <a:rPr lang="ru-RU" dirty="0" smtClean="0"/>
              <a:t> </a:t>
            </a:r>
            <a:r>
              <a:rPr lang="ru-RU" dirty="0" err="1" smtClean="0"/>
              <a:t>полонителям</a:t>
            </a:r>
            <a:r>
              <a:rPr lang="ru-RU" dirty="0" smtClean="0"/>
              <a:t> Сервантеса </a:t>
            </a:r>
            <a:r>
              <a:rPr lang="ru-RU" dirty="0" err="1" smtClean="0"/>
              <a:t>вважати</a:t>
            </a:r>
            <a:r>
              <a:rPr lang="ru-RU" dirty="0" smtClean="0"/>
              <a:t>, </a:t>
            </a:r>
            <a:r>
              <a:rPr lang="ru-RU" dirty="0" err="1" smtClean="0"/>
              <a:t>що</a:t>
            </a:r>
            <a:r>
              <a:rPr lang="ru-RU" dirty="0" smtClean="0"/>
              <a:t> </a:t>
            </a:r>
            <a:r>
              <a:rPr lang="ru-RU" dirty="0" err="1" smtClean="0"/>
              <a:t>він</a:t>
            </a:r>
            <a:r>
              <a:rPr lang="ru-RU" dirty="0" smtClean="0"/>
              <a:t> </a:t>
            </a:r>
            <a:r>
              <a:rPr lang="ru-RU" dirty="0" err="1" smtClean="0"/>
              <a:t>є</a:t>
            </a:r>
            <a:r>
              <a:rPr lang="ru-RU" dirty="0" smtClean="0"/>
              <a:t> </a:t>
            </a:r>
            <a:r>
              <a:rPr lang="ru-RU" dirty="0" err="1" smtClean="0"/>
              <a:t>дуже</a:t>
            </a:r>
            <a:r>
              <a:rPr lang="ru-RU" dirty="0" smtClean="0"/>
              <a:t> </a:t>
            </a:r>
            <a:r>
              <a:rPr lang="ru-RU" dirty="0" err="1" smtClean="0"/>
              <a:t>важливою</a:t>
            </a:r>
            <a:r>
              <a:rPr lang="ru-RU" dirty="0" smtClean="0"/>
              <a:t> персоною, </a:t>
            </a:r>
            <a:r>
              <a:rPr lang="ru-RU" dirty="0" err="1" smtClean="0"/>
              <a:t>і</a:t>
            </a:r>
            <a:r>
              <a:rPr lang="ru-RU" dirty="0" smtClean="0"/>
              <a:t> вони могли </a:t>
            </a:r>
            <a:r>
              <a:rPr lang="ru-RU" dirty="0" err="1" smtClean="0"/>
              <a:t>вимагати</a:t>
            </a:r>
            <a:r>
              <a:rPr lang="ru-RU" dirty="0" smtClean="0"/>
              <a:t> за </a:t>
            </a:r>
            <a:r>
              <a:rPr lang="ru-RU" dirty="0" err="1" smtClean="0"/>
              <a:t>нього</a:t>
            </a:r>
            <a:r>
              <a:rPr lang="ru-RU" dirty="0" smtClean="0"/>
              <a:t> хороший </a:t>
            </a:r>
            <a:r>
              <a:rPr lang="ru-RU" dirty="0" err="1" smtClean="0"/>
              <a:t>викуп</a:t>
            </a:r>
            <a:r>
              <a:rPr lang="ru-RU" dirty="0" smtClean="0"/>
              <a:t>. Вони </a:t>
            </a:r>
            <a:r>
              <a:rPr lang="ru-RU" dirty="0" err="1" smtClean="0"/>
              <a:t>вимагали</a:t>
            </a:r>
            <a:r>
              <a:rPr lang="ru-RU" dirty="0" smtClean="0"/>
              <a:t> </a:t>
            </a:r>
            <a:r>
              <a:rPr lang="ru-RU" dirty="0" err="1" smtClean="0"/>
              <a:t>п'ятсот</a:t>
            </a:r>
            <a:r>
              <a:rPr lang="ru-RU" dirty="0" smtClean="0"/>
              <a:t> </a:t>
            </a:r>
            <a:r>
              <a:rPr lang="ru-RU" dirty="0" err="1" smtClean="0"/>
              <a:t>золотих</a:t>
            </a:r>
            <a:r>
              <a:rPr lang="ru-RU" dirty="0" smtClean="0"/>
              <a:t> </a:t>
            </a:r>
            <a:r>
              <a:rPr lang="ru-RU" dirty="0" err="1" smtClean="0"/>
              <a:t>ескудо</a:t>
            </a:r>
            <a:r>
              <a:rPr lang="ru-RU" dirty="0" smtClean="0"/>
              <a:t> за свободу Сервантеса.</a:t>
            </a:r>
            <a:endParaRPr lang="uk-UA" dirty="0"/>
          </a:p>
        </p:txBody>
      </p:sp>
    </p:spTree>
  </p:cSld>
  <p:clrMapOvr>
    <a:masterClrMapping/>
  </p:clrMapOvr>
  <p:transition>
    <p:strips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700808" y="3501008"/>
            <a:ext cx="1296144" cy="45719"/>
          </a:xfrm>
        </p:spPr>
        <p:txBody>
          <a:bodyPr>
            <a:normAutofit fontScale="90000"/>
          </a:bodyPr>
          <a:lstStyle/>
          <a:p>
            <a:endParaRPr lang="uk-UA" dirty="0"/>
          </a:p>
        </p:txBody>
      </p:sp>
      <p:sp>
        <p:nvSpPr>
          <p:cNvPr id="3" name="Содержимое 2"/>
          <p:cNvSpPr>
            <a:spLocks noGrp="1"/>
          </p:cNvSpPr>
          <p:nvPr>
            <p:ph idx="1"/>
          </p:nvPr>
        </p:nvSpPr>
        <p:spPr>
          <a:xfrm>
            <a:off x="502920" y="530352"/>
            <a:ext cx="8183880" cy="5274912"/>
          </a:xfrm>
        </p:spPr>
        <p:txBody>
          <a:bodyPr>
            <a:normAutofit fontScale="85000" lnSpcReduction="20000"/>
          </a:bodyPr>
          <a:lstStyle/>
          <a:p>
            <a:r>
              <a:rPr lang="uk-UA" dirty="0" smtClean="0"/>
              <a:t>Під час п'яти років ув'язнення Сервантес, чоловік сильний духом та із сильною мотивацією, намагався втекти чотири рази. Щоб уникнути покарання своїх товаришів по втечі, він взяв відповідальність за все, що робив проти своїх ворогів. Він надавав перевагу тортурам понад зрадою. Дякуючи офіційній інформації та книзі ченця </a:t>
            </a:r>
            <a:r>
              <a:rPr lang="uk-UA" dirty="0" err="1" smtClean="0"/>
              <a:t>Дієґо</a:t>
            </a:r>
            <a:r>
              <a:rPr lang="uk-UA" dirty="0" smtClean="0"/>
              <a:t> де </a:t>
            </a:r>
            <a:r>
              <a:rPr lang="uk-UA" dirty="0" err="1" smtClean="0"/>
              <a:t>Аедо</a:t>
            </a:r>
            <a:r>
              <a:rPr lang="uk-UA" dirty="0" smtClean="0"/>
              <a:t> «Топографія та загальна історія міста Алжира», ми володіємо важливими знаннями про полоненого. Ці події з його життя доповнюються його комедіями «Алжирські угоди», «Алжирські курорти» і розповіддю про Полоненого, яка входить до першої частини Дон Кіхота, між 39 і 41 розділами. Без сумніву, з плином часу стало відомо, що твір, опублікований ченцем </a:t>
            </a:r>
            <a:r>
              <a:rPr lang="uk-UA" dirty="0" err="1" smtClean="0"/>
              <a:t>Дієґо</a:t>
            </a:r>
            <a:r>
              <a:rPr lang="uk-UA" dirty="0" smtClean="0"/>
              <a:t> де </a:t>
            </a:r>
            <a:r>
              <a:rPr lang="uk-UA" dirty="0" err="1" smtClean="0"/>
              <a:t>Аедо</a:t>
            </a:r>
            <a:r>
              <a:rPr lang="uk-UA" dirty="0" smtClean="0"/>
              <a:t>, не був ним написаний. </a:t>
            </a:r>
            <a:r>
              <a:rPr lang="uk-UA" dirty="0" err="1" smtClean="0"/>
              <a:t>Еміліо</a:t>
            </a:r>
            <a:r>
              <a:rPr lang="uk-UA" dirty="0" smtClean="0"/>
              <a:t> </a:t>
            </a:r>
            <a:r>
              <a:rPr lang="uk-UA" dirty="0" err="1" smtClean="0"/>
              <a:t>Сола</a:t>
            </a:r>
            <a:r>
              <a:rPr lang="uk-UA" dirty="0" smtClean="0"/>
              <a:t> вважає, що автором цього твору був </a:t>
            </a:r>
            <a:r>
              <a:rPr lang="uk-UA" dirty="0" err="1" smtClean="0"/>
              <a:t>Антоніо</a:t>
            </a:r>
            <a:r>
              <a:rPr lang="uk-UA" dirty="0" smtClean="0"/>
              <a:t> де </a:t>
            </a:r>
            <a:r>
              <a:rPr lang="uk-UA" dirty="0" err="1" smtClean="0"/>
              <a:t>Соса</a:t>
            </a:r>
            <a:r>
              <a:rPr lang="uk-UA" dirty="0" smtClean="0"/>
              <a:t>, товариш по полону </a:t>
            </a:r>
            <a:r>
              <a:rPr lang="uk-UA" dirty="0" err="1" smtClean="0"/>
              <a:t>Міґеля</a:t>
            </a:r>
            <a:r>
              <a:rPr lang="uk-UA" dirty="0" smtClean="0"/>
              <a:t> де Сервантеса. Даніель </a:t>
            </a:r>
            <a:r>
              <a:rPr lang="uk-UA" dirty="0" err="1" smtClean="0"/>
              <a:t>Айзенберґ</a:t>
            </a:r>
            <a:r>
              <a:rPr lang="uk-UA" dirty="0" smtClean="0"/>
              <a:t> припустив, що автором твору не є </a:t>
            </a:r>
            <a:r>
              <a:rPr lang="uk-UA" dirty="0" err="1" smtClean="0"/>
              <a:t>Еміліо</a:t>
            </a:r>
            <a:r>
              <a:rPr lang="uk-UA" dirty="0" smtClean="0"/>
              <a:t> </a:t>
            </a:r>
            <a:r>
              <a:rPr lang="uk-UA" dirty="0" err="1" smtClean="0"/>
              <a:t>Соса</a:t>
            </a:r>
            <a:r>
              <a:rPr lang="uk-UA" dirty="0" smtClean="0"/>
              <a:t>, який не був письменником, а твір написаний великим алжирським полоненим, з творами якого твір </a:t>
            </a:r>
            <a:r>
              <a:rPr lang="uk-UA" dirty="0" err="1" smtClean="0"/>
              <a:t>Аедо</a:t>
            </a:r>
            <a:r>
              <a:rPr lang="uk-UA" dirty="0" smtClean="0"/>
              <a:t> показує надзвичайну подібність.</a:t>
            </a:r>
            <a:endParaRPr lang="uk-UA" dirty="0"/>
          </a:p>
        </p:txBody>
      </p:sp>
      <p:sp>
        <p:nvSpPr>
          <p:cNvPr id="4" name="Прямоугольник 3"/>
          <p:cNvSpPr/>
          <p:nvPr/>
        </p:nvSpPr>
        <p:spPr>
          <a:xfrm flipH="1">
            <a:off x="-1260648" y="4725144"/>
            <a:ext cx="288032" cy="369332"/>
          </a:xfrm>
          <a:prstGeom prst="rect">
            <a:avLst/>
          </a:prstGeom>
        </p:spPr>
        <p:txBody>
          <a:bodyPr wrap="square">
            <a:spAutoFit/>
          </a:bodyPr>
          <a:lstStyle/>
          <a:p>
            <a:r>
              <a:rPr lang="uk-UA" dirty="0" smtClean="0"/>
              <a:t>.</a:t>
            </a:r>
            <a:endParaRPr lang="uk-UA" dirty="0"/>
          </a:p>
        </p:txBody>
      </p:sp>
    </p:spTree>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72816" y="3861048"/>
            <a:ext cx="468680" cy="517808"/>
          </a:xfrm>
        </p:spPr>
        <p:txBody>
          <a:bodyPr>
            <a:normAutofit fontScale="90000"/>
          </a:bodyPr>
          <a:lstStyle/>
          <a:p>
            <a:endParaRPr lang="uk-UA"/>
          </a:p>
        </p:txBody>
      </p:sp>
      <p:sp>
        <p:nvSpPr>
          <p:cNvPr id="3" name="Содержимое 2"/>
          <p:cNvSpPr>
            <a:spLocks noGrp="1"/>
          </p:cNvSpPr>
          <p:nvPr>
            <p:ph idx="1"/>
          </p:nvPr>
        </p:nvSpPr>
        <p:spPr>
          <a:xfrm>
            <a:off x="502920" y="530352"/>
            <a:ext cx="8183880" cy="5778968"/>
          </a:xfrm>
        </p:spPr>
        <p:txBody>
          <a:bodyPr>
            <a:normAutofit fontScale="85000" lnSpcReduction="20000"/>
          </a:bodyPr>
          <a:lstStyle/>
          <a:p>
            <a:r>
              <a:rPr lang="uk-UA" dirty="0" smtClean="0"/>
              <a:t>Перша спроба втечі не вдалася тому, що мавр, який мав вести його разом із </a:t>
            </a:r>
            <a:r>
              <a:rPr lang="uk-UA" dirty="0" err="1" smtClean="0"/>
              <a:t>товаришом</a:t>
            </a:r>
            <a:r>
              <a:rPr lang="uk-UA" dirty="0" smtClean="0"/>
              <a:t> по біді до Орана, зрадив їх у перший день. В'язні були змушені повернутися до Алжира, де їх забили у кайдани. Тим часом мати Сервантеса домоглася зустрічі з великою кількістю високопоставлених осіб з надією викупити своїх дітей. У 1577 році підписали угоди, але суми не вистачало, щоб викупити обох. </a:t>
            </a:r>
            <a:r>
              <a:rPr lang="uk-UA" dirty="0" err="1" smtClean="0"/>
              <a:t>Міґель</a:t>
            </a:r>
            <a:r>
              <a:rPr lang="uk-UA" dirty="0" smtClean="0"/>
              <a:t> надав перевагу, щоб на волю випустили його брата </a:t>
            </a:r>
            <a:r>
              <a:rPr lang="uk-UA" dirty="0" err="1" smtClean="0"/>
              <a:t>Родріґо</a:t>
            </a:r>
            <a:r>
              <a:rPr lang="uk-UA" dirty="0" smtClean="0"/>
              <a:t>, який повернувся до Іспанії. В </a:t>
            </a:r>
            <a:r>
              <a:rPr lang="uk-UA" dirty="0" err="1" smtClean="0"/>
              <a:t>Родріґо</a:t>
            </a:r>
            <a:r>
              <a:rPr lang="uk-UA" dirty="0" smtClean="0"/>
              <a:t> був план, створений його братом, направлений на визволення </a:t>
            </a:r>
            <a:r>
              <a:rPr lang="uk-UA" dirty="0" err="1" smtClean="0"/>
              <a:t>Міґеля</a:t>
            </a:r>
            <a:r>
              <a:rPr lang="uk-UA" dirty="0" smtClean="0"/>
              <a:t> та його чотирнадцяти або п'ятнадцяти товаришів. Сервантес зустрівся з іншими в'язнями в секретній печері, чекаючи іспанську галеру, яка мала їх забрати. Галера дійсно прийшла і спробувала наблизитися до берега два рази, але була захоплена. Християни, що знаходилися в печері також були знайдені, завдяки зраднику, який отримав прізвисько Позолотник (</a:t>
            </a:r>
            <a:r>
              <a:rPr lang="en-US" dirty="0" smtClean="0"/>
              <a:t>el </a:t>
            </a:r>
            <a:r>
              <a:rPr lang="en-US" dirty="0" err="1" smtClean="0"/>
              <a:t>Dorador</a:t>
            </a:r>
            <a:r>
              <a:rPr lang="en-US" dirty="0" smtClean="0"/>
              <a:t>). </a:t>
            </a:r>
            <a:r>
              <a:rPr lang="uk-UA" dirty="0" smtClean="0"/>
              <a:t>Сервантес проголосив себе єдиним </a:t>
            </a:r>
            <a:r>
              <a:rPr lang="uk-UA" dirty="0" err="1" smtClean="0"/>
              <a:t>орґанізатором</a:t>
            </a:r>
            <a:r>
              <a:rPr lang="uk-UA" dirty="0" smtClean="0"/>
              <a:t> цієї спроби втечі. Бей (турецький </a:t>
            </a:r>
            <a:r>
              <a:rPr lang="uk-UA" dirty="0" err="1" smtClean="0"/>
              <a:t>ґубернатор</a:t>
            </a:r>
            <a:r>
              <a:rPr lang="uk-UA" dirty="0" smtClean="0"/>
              <a:t>) Алжиру, Азан Баха, ув'язнив його в своїй резиденції, забивши в кайдани, де Сервантес провів п'ять місяців.</a:t>
            </a:r>
            <a:endParaRPr lang="uk-UA" dirty="0"/>
          </a:p>
        </p:txBody>
      </p:sp>
    </p:spTree>
  </p:cSld>
  <p:clrMapOvr>
    <a:masterClrMapping/>
  </p:clrMapOvr>
  <p:transition>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60848" y="3356992"/>
            <a:ext cx="108640" cy="589816"/>
          </a:xfrm>
        </p:spPr>
        <p:txBody>
          <a:bodyPr>
            <a:normAutofit fontScale="90000"/>
          </a:bodyPr>
          <a:lstStyle/>
          <a:p>
            <a:endParaRPr lang="uk-UA" dirty="0"/>
          </a:p>
        </p:txBody>
      </p:sp>
      <p:sp>
        <p:nvSpPr>
          <p:cNvPr id="3" name="Содержимое 2"/>
          <p:cNvSpPr>
            <a:spLocks noGrp="1"/>
          </p:cNvSpPr>
          <p:nvPr>
            <p:ph idx="1"/>
          </p:nvPr>
        </p:nvSpPr>
        <p:spPr>
          <a:xfrm>
            <a:off x="502920" y="530352"/>
            <a:ext cx="8183880" cy="5346920"/>
          </a:xfrm>
        </p:spPr>
        <p:txBody>
          <a:bodyPr>
            <a:normAutofit/>
          </a:bodyPr>
          <a:lstStyle/>
          <a:p>
            <a:r>
              <a:rPr lang="ru-RU" dirty="0" err="1" smtClean="0"/>
              <a:t>Третю</a:t>
            </a:r>
            <a:r>
              <a:rPr lang="ru-RU" dirty="0" smtClean="0"/>
              <a:t> </a:t>
            </a:r>
            <a:r>
              <a:rPr lang="ru-RU" dirty="0" err="1" smtClean="0"/>
              <a:t>спробу</a:t>
            </a:r>
            <a:r>
              <a:rPr lang="ru-RU" dirty="0" smtClean="0"/>
              <a:t> Сервантес </a:t>
            </a:r>
            <a:r>
              <a:rPr lang="ru-RU" dirty="0" err="1" smtClean="0"/>
              <a:t>запланував</a:t>
            </a:r>
            <a:r>
              <a:rPr lang="ru-RU" dirty="0" smtClean="0"/>
              <a:t> в </a:t>
            </a:r>
            <a:r>
              <a:rPr lang="ru-RU" dirty="0" err="1" smtClean="0"/>
              <a:t>сподіванні</a:t>
            </a:r>
            <a:r>
              <a:rPr lang="ru-RU" dirty="0" smtClean="0"/>
              <a:t> </a:t>
            </a:r>
            <a:r>
              <a:rPr lang="ru-RU" dirty="0" err="1" smtClean="0"/>
              <a:t>втекти</a:t>
            </a:r>
            <a:r>
              <a:rPr lang="ru-RU" dirty="0" smtClean="0"/>
              <a:t> </a:t>
            </a:r>
            <a:r>
              <a:rPr lang="ru-RU" dirty="0" err="1" smtClean="0"/>
              <a:t>сухопутним</a:t>
            </a:r>
            <a:r>
              <a:rPr lang="ru-RU" dirty="0" smtClean="0"/>
              <a:t> шляхом до Орана. </a:t>
            </a:r>
            <a:r>
              <a:rPr lang="ru-RU" dirty="0" err="1" smtClean="0"/>
              <a:t>Він</a:t>
            </a:r>
            <a:r>
              <a:rPr lang="ru-RU" dirty="0" smtClean="0"/>
              <a:t> послав </a:t>
            </a:r>
            <a:r>
              <a:rPr lang="ru-RU" dirty="0" err="1" smtClean="0"/>
              <a:t>туди</a:t>
            </a:r>
            <a:r>
              <a:rPr lang="ru-RU" dirty="0" smtClean="0"/>
              <a:t> </a:t>
            </a:r>
            <a:r>
              <a:rPr lang="ru-RU" dirty="0" err="1" smtClean="0"/>
              <a:t>вірного</a:t>
            </a:r>
            <a:r>
              <a:rPr lang="ru-RU" dirty="0" smtClean="0"/>
              <a:t> мавра </a:t>
            </a:r>
            <a:r>
              <a:rPr lang="ru-RU" dirty="0" err="1" smtClean="0"/>
              <a:t>з</a:t>
            </a:r>
            <a:r>
              <a:rPr lang="ru-RU" dirty="0" smtClean="0"/>
              <a:t> листом для </a:t>
            </a:r>
            <a:r>
              <a:rPr lang="ru-RU" dirty="0" err="1" smtClean="0"/>
              <a:t>Мартіна</a:t>
            </a:r>
            <a:r>
              <a:rPr lang="ru-RU" dirty="0" smtClean="0"/>
              <a:t> де </a:t>
            </a:r>
            <a:r>
              <a:rPr lang="ru-RU" dirty="0" err="1" smtClean="0"/>
              <a:t>Кордоби</a:t>
            </a:r>
            <a:r>
              <a:rPr lang="ru-RU" dirty="0" smtClean="0"/>
              <a:t>, в </a:t>
            </a:r>
            <a:r>
              <a:rPr lang="ru-RU" dirty="0" err="1" smtClean="0"/>
              <a:t>якому</a:t>
            </a:r>
            <a:r>
              <a:rPr lang="ru-RU" dirty="0" smtClean="0"/>
              <a:t> </a:t>
            </a:r>
            <a:r>
              <a:rPr lang="ru-RU" dirty="0" err="1" smtClean="0"/>
              <a:t>пояснював</a:t>
            </a:r>
            <a:r>
              <a:rPr lang="ru-RU" dirty="0" smtClean="0"/>
              <a:t> план </a:t>
            </a:r>
            <a:r>
              <a:rPr lang="ru-RU" dirty="0" err="1" smtClean="0"/>
              <a:t>і</a:t>
            </a:r>
            <a:r>
              <a:rPr lang="ru-RU" dirty="0" smtClean="0"/>
              <a:t> просив </a:t>
            </a:r>
            <a:r>
              <a:rPr lang="ru-RU" dirty="0" err="1" smtClean="0"/>
              <a:t>провідників</a:t>
            </a:r>
            <a:r>
              <a:rPr lang="ru-RU" dirty="0" smtClean="0"/>
              <a:t>. На жаль, </a:t>
            </a:r>
            <a:r>
              <a:rPr lang="ru-RU" dirty="0" err="1" smtClean="0"/>
              <a:t>посланець</a:t>
            </a:r>
            <a:r>
              <a:rPr lang="ru-RU" dirty="0" smtClean="0"/>
              <a:t> </a:t>
            </a:r>
            <a:r>
              <a:rPr lang="ru-RU" dirty="0" err="1" smtClean="0"/>
              <a:t>був</a:t>
            </a:r>
            <a:r>
              <a:rPr lang="ru-RU" dirty="0" smtClean="0"/>
              <a:t> </a:t>
            </a:r>
            <a:r>
              <a:rPr lang="ru-RU" dirty="0" err="1" smtClean="0"/>
              <a:t>ув'язнений</a:t>
            </a:r>
            <a:r>
              <a:rPr lang="ru-RU" dirty="0" smtClean="0"/>
              <a:t> </a:t>
            </a:r>
            <a:r>
              <a:rPr lang="ru-RU" dirty="0" err="1" smtClean="0"/>
              <a:t>і</a:t>
            </a:r>
            <a:r>
              <a:rPr lang="ru-RU" dirty="0" smtClean="0"/>
              <a:t> </a:t>
            </a:r>
            <a:r>
              <a:rPr lang="ru-RU" dirty="0" err="1" smtClean="0"/>
              <a:t>знайшлися</a:t>
            </a:r>
            <a:r>
              <a:rPr lang="ru-RU" dirty="0" smtClean="0"/>
              <a:t> </a:t>
            </a:r>
            <a:r>
              <a:rPr lang="ru-RU" dirty="0" err="1" smtClean="0"/>
              <a:t>листи</a:t>
            </a:r>
            <a:r>
              <a:rPr lang="ru-RU" dirty="0" smtClean="0"/>
              <a:t>. На листах </a:t>
            </a:r>
            <a:r>
              <a:rPr lang="ru-RU" dirty="0" err="1" smtClean="0"/>
              <a:t>було</a:t>
            </a:r>
            <a:r>
              <a:rPr lang="ru-RU" dirty="0" smtClean="0"/>
              <a:t> видно, </a:t>
            </a:r>
            <a:r>
              <a:rPr lang="ru-RU" dirty="0" err="1" smtClean="0"/>
              <a:t>що</a:t>
            </a:r>
            <a:r>
              <a:rPr lang="ru-RU" dirty="0" smtClean="0"/>
              <a:t> вони належать </a:t>
            </a:r>
            <a:r>
              <a:rPr lang="ru-RU" dirty="0" err="1" smtClean="0"/>
              <a:t>Міґелю</a:t>
            </a:r>
            <a:r>
              <a:rPr lang="ru-RU" dirty="0" smtClean="0"/>
              <a:t> де Сервантесу, </a:t>
            </a:r>
            <a:r>
              <a:rPr lang="ru-RU" dirty="0" err="1" smtClean="0"/>
              <a:t>який</a:t>
            </a:r>
            <a:r>
              <a:rPr lang="ru-RU" dirty="0" smtClean="0"/>
              <a:t> усе </a:t>
            </a:r>
            <a:r>
              <a:rPr lang="ru-RU" dirty="0" err="1" smtClean="0"/>
              <a:t>і</a:t>
            </a:r>
            <a:r>
              <a:rPr lang="ru-RU" dirty="0" smtClean="0"/>
              <a:t> </a:t>
            </a:r>
            <a:r>
              <a:rPr lang="ru-RU" dirty="0" err="1" smtClean="0"/>
              <a:t>спланував</a:t>
            </a:r>
            <a:r>
              <a:rPr lang="ru-RU" dirty="0" smtClean="0"/>
              <a:t>. </a:t>
            </a:r>
            <a:r>
              <a:rPr lang="ru-RU" dirty="0" err="1" smtClean="0"/>
              <a:t>Його</a:t>
            </a:r>
            <a:r>
              <a:rPr lang="ru-RU" dirty="0" smtClean="0"/>
              <a:t> засудили до </a:t>
            </a:r>
            <a:r>
              <a:rPr lang="ru-RU" dirty="0" err="1" smtClean="0"/>
              <a:t>двох</a:t>
            </a:r>
            <a:r>
              <a:rPr lang="ru-RU" dirty="0" smtClean="0"/>
              <a:t> </a:t>
            </a:r>
            <a:r>
              <a:rPr lang="ru-RU" dirty="0" err="1" smtClean="0"/>
              <a:t>тисяч</a:t>
            </a:r>
            <a:r>
              <a:rPr lang="ru-RU" dirty="0" smtClean="0"/>
              <a:t> </a:t>
            </a:r>
            <a:r>
              <a:rPr lang="ru-RU" dirty="0" err="1" smtClean="0"/>
              <a:t>ударів</a:t>
            </a:r>
            <a:r>
              <a:rPr lang="ru-RU" dirty="0" smtClean="0"/>
              <a:t> палицею. </a:t>
            </a:r>
            <a:r>
              <a:rPr lang="ru-RU" dirty="0" err="1" smtClean="0"/>
              <a:t>Це</a:t>
            </a:r>
            <a:r>
              <a:rPr lang="ru-RU" dirty="0" smtClean="0"/>
              <a:t> </a:t>
            </a:r>
            <a:r>
              <a:rPr lang="ru-RU" dirty="0" err="1" smtClean="0"/>
              <a:t>рішення</a:t>
            </a:r>
            <a:r>
              <a:rPr lang="ru-RU" dirty="0" smtClean="0"/>
              <a:t> не </a:t>
            </a:r>
            <a:r>
              <a:rPr lang="ru-RU" dirty="0" err="1" smtClean="0"/>
              <a:t>відбулося</a:t>
            </a:r>
            <a:r>
              <a:rPr lang="ru-RU" dirty="0" smtClean="0"/>
              <a:t>, тому </a:t>
            </a:r>
            <a:r>
              <a:rPr lang="ru-RU" dirty="0" err="1" smtClean="0"/>
              <a:t>що</a:t>
            </a:r>
            <a:r>
              <a:rPr lang="ru-RU" dirty="0" smtClean="0"/>
              <a:t> </a:t>
            </a:r>
            <a:r>
              <a:rPr lang="ru-RU" dirty="0" err="1" smtClean="0"/>
              <a:t>багато</a:t>
            </a:r>
            <a:r>
              <a:rPr lang="ru-RU" dirty="0" smtClean="0"/>
              <a:t> </a:t>
            </a:r>
            <a:r>
              <a:rPr lang="ru-RU" dirty="0" err="1" smtClean="0"/>
              <a:t>хто</a:t>
            </a:r>
            <a:r>
              <a:rPr lang="ru-RU" dirty="0" smtClean="0"/>
              <a:t> за </a:t>
            </a:r>
            <a:r>
              <a:rPr lang="ru-RU" dirty="0" err="1" smtClean="0"/>
              <a:t>нього</a:t>
            </a:r>
            <a:r>
              <a:rPr lang="ru-RU" dirty="0" smtClean="0"/>
              <a:t> </a:t>
            </a:r>
            <a:r>
              <a:rPr lang="ru-RU" dirty="0" err="1" smtClean="0"/>
              <a:t>поклопотався</a:t>
            </a:r>
            <a:r>
              <a:rPr lang="ru-RU" dirty="0" smtClean="0"/>
              <a:t>.</a:t>
            </a:r>
            <a:endParaRPr lang="uk-UA" dirty="0"/>
          </a:p>
        </p:txBody>
      </p:sp>
    </p:spTree>
  </p:cSld>
  <p:clrMapOvr>
    <a:masterClrMapping/>
  </p:clrMapOvr>
  <p:transition>
    <p:circl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120</TotalTime>
  <Words>355</Words>
  <Application>Microsoft Office PowerPoint</Application>
  <PresentationFormat>Экран (4:3)</PresentationFormat>
  <Paragraphs>61</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Поток</vt:lpstr>
      <vt:lpstr>Мігель де Сервантес </vt:lpstr>
      <vt:lpstr>Слайд 2</vt:lpstr>
      <vt:lpstr>Дитинство і юність </vt:lpstr>
      <vt:lpstr>Слайд 4</vt:lpstr>
      <vt:lpstr>Подорож до Італії та Лепантська битва </vt:lpstr>
      <vt:lpstr>Алжирський полон </vt:lpstr>
      <vt:lpstr>Слайд 7</vt:lpstr>
      <vt:lpstr>Слайд 8</vt:lpstr>
      <vt:lpstr>Слайд 9</vt:lpstr>
      <vt:lpstr>Слайд 10</vt:lpstr>
      <vt:lpstr>Слайд 11</vt:lpstr>
      <vt:lpstr>Повернення до Іспанії </vt:lpstr>
      <vt:lpstr>Літературна діяльність </vt:lpstr>
      <vt:lpstr>Слайд 14</vt:lpstr>
      <vt:lpstr>Слайд 15</vt:lpstr>
      <vt:lpstr>Твори: </vt:lpstr>
      <vt:lpstr>Слайд 17</vt:lpstr>
      <vt:lpstr>Драми </vt:lpstr>
      <vt:lpstr>Слайд 19</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Мігель де Сервантес </dc:title>
  <dc:creator>Admin</dc:creator>
  <cp:lastModifiedBy>Admin</cp:lastModifiedBy>
  <cp:revision>14</cp:revision>
  <dcterms:created xsi:type="dcterms:W3CDTF">2013-03-06T14:33:07Z</dcterms:created>
  <dcterms:modified xsi:type="dcterms:W3CDTF">2013-03-06T18:12:13Z</dcterms:modified>
</cp:coreProperties>
</file>