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9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95ED04-9D87-43A0-8BE1-1CD683374065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532DE7-8AFB-4387-9AD9-026AB14670C5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ED04-9D87-43A0-8BE1-1CD683374065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DE7-8AFB-4387-9AD9-026AB14670C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ED04-9D87-43A0-8BE1-1CD683374065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DE7-8AFB-4387-9AD9-026AB14670C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ED04-9D87-43A0-8BE1-1CD683374065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DE7-8AFB-4387-9AD9-026AB14670C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ED04-9D87-43A0-8BE1-1CD683374065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DE7-8AFB-4387-9AD9-026AB14670C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ED04-9D87-43A0-8BE1-1CD683374065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DE7-8AFB-4387-9AD9-026AB14670C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ED04-9D87-43A0-8BE1-1CD683374065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DE7-8AFB-4387-9AD9-026AB14670C5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ED04-9D87-43A0-8BE1-1CD683374065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DE7-8AFB-4387-9AD9-026AB14670C5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ED04-9D87-43A0-8BE1-1CD683374065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DE7-8AFB-4387-9AD9-026AB1467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ED04-9D87-43A0-8BE1-1CD683374065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DE7-8AFB-4387-9AD9-026AB1467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ED04-9D87-43A0-8BE1-1CD683374065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DE7-8AFB-4387-9AD9-026AB1467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E95ED04-9D87-43A0-8BE1-1CD683374065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F532DE7-8AFB-4387-9AD9-026AB14670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Экскурсия по чеховским местам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</a:t>
            </a:r>
          </a:p>
          <a:p>
            <a:r>
              <a:rPr lang="ru-RU" dirty="0" smtClean="0"/>
              <a:t>ученица 11 класса </a:t>
            </a:r>
          </a:p>
          <a:p>
            <a:r>
              <a:rPr lang="ru-RU" dirty="0" smtClean="0"/>
              <a:t>Нетребко Галина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672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7600" y="2276872"/>
            <a:ext cx="3442446" cy="658368"/>
          </a:xfrm>
        </p:spPr>
        <p:txBody>
          <a:bodyPr>
            <a:normAutofit/>
          </a:bodyPr>
          <a:lstStyle/>
          <a:p>
            <a:r>
              <a:rPr lang="ru-RU" sz="3600" b="1" dirty="0"/>
              <a:t>Алупка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Алушта</a:t>
            </a:r>
            <a:endParaRPr lang="ru-RU" sz="3600" dirty="0"/>
          </a:p>
        </p:txBody>
      </p:sp>
      <p:pic>
        <p:nvPicPr>
          <p:cNvPr id="10242" name="Picture 2" descr="http://ekodesert.com/wp-content/uploads/2012/06/Alupka-m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3994527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d17cxui5e4dd92.cloudfront.net/wp-content/uploads/2013/08/%D0%90%D0%BB%D1%83%D1%88%D1%82%D0%B0-alush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69314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260648"/>
            <a:ext cx="40246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Впервые посетил в июле 1899 г. в поездке со знакомыми по окрестностям Ялты. </a:t>
            </a:r>
            <a:r>
              <a:rPr lang="ru-RU" dirty="0" smtClean="0"/>
              <a:t>5 </a:t>
            </a:r>
            <a:r>
              <a:rPr lang="ru-RU" dirty="0"/>
              <a:t>ноября 1901 г. вместе с </a:t>
            </a:r>
            <a:r>
              <a:rPr lang="ru-RU" dirty="0" err="1"/>
              <a:t>Л.Толстым</a:t>
            </a:r>
            <a:r>
              <a:rPr lang="ru-RU" dirty="0"/>
              <a:t> были на прогулке.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46081" y="537646"/>
            <a:ext cx="3716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Июль-август 1899 г. Посетил в одну из поездок по </a:t>
            </a:r>
            <a:r>
              <a:rPr lang="ru-RU" dirty="0" err="1"/>
              <a:t>Южнобережью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4247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Бахчисарай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2204864"/>
            <a:ext cx="3447288" cy="658368"/>
          </a:xfrm>
        </p:spPr>
        <p:txBody>
          <a:bodyPr/>
          <a:lstStyle/>
          <a:p>
            <a:r>
              <a:rPr lang="ru-RU" sz="3200" b="1" dirty="0" err="1"/>
              <a:t>Гаспра</a:t>
            </a:r>
            <a:endParaRPr lang="ru-RU" dirty="0"/>
          </a:p>
        </p:txBody>
      </p:sp>
      <p:pic>
        <p:nvPicPr>
          <p:cNvPr id="11266" name="Picture 2" descr="http://crimea-media.ru/Base/Bahchisaray/Bakhchi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1609"/>
            <a:ext cx="4320480" cy="288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upload.wikimedia.org/wikipedia/ru/a/a7/%D0%93%D0%B0%D1%81%D0%BF%D1%80%D0%B0_%D0%B0%D0%B9-%D0%9F%D0%B5%D1%82%D1%80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15" y="3527173"/>
            <a:ext cx="3914600" cy="292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2549" y="3326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Впервые побывал в июле-августе 1899 г. В августе 1899 г. был проездом, провожая </a:t>
            </a:r>
            <a:r>
              <a:rPr lang="ru-RU" dirty="0" err="1"/>
              <a:t>О.Л.Книппер</a:t>
            </a:r>
            <a:r>
              <a:rPr lang="ru-RU" dirty="0"/>
              <a:t> до Севастополя.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64549" y="188640"/>
            <a:ext cx="42891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Впервые побывал здесь 12 сентября 1901 г., навещая больного </a:t>
            </a:r>
            <a:r>
              <a:rPr lang="ru-RU" sz="1400" dirty="0" err="1"/>
              <a:t>Л.Толстого</a:t>
            </a:r>
            <a:r>
              <a:rPr lang="ru-RU" sz="1400" dirty="0"/>
              <a:t>, жившего в имении графини Паниной. Затем приезжал еще несколько раз. </a:t>
            </a:r>
            <a:r>
              <a:rPr lang="ru-RU" sz="1400" dirty="0" smtClean="0"/>
              <a:t>14 </a:t>
            </a:r>
            <a:r>
              <a:rPr lang="ru-RU" sz="1400" dirty="0"/>
              <a:t>ноября 1901 г. Чехов с </a:t>
            </a:r>
            <a:r>
              <a:rPr lang="ru-RU" sz="1400" u="sng" dirty="0" err="1" smtClean="0"/>
              <a:t>М.Горьким</a:t>
            </a:r>
            <a:r>
              <a:rPr lang="ru-RU" sz="1400" dirty="0"/>
              <a:t> и </a:t>
            </a:r>
            <a:r>
              <a:rPr lang="ru-RU" sz="1400" dirty="0" err="1"/>
              <a:t>К.Бальмонтом</a:t>
            </a:r>
            <a:r>
              <a:rPr lang="ru-RU" sz="1400" dirty="0"/>
              <a:t> навещали Толстого. В январе и марте 1902 г. бывал дважды (17 января и 31 марта).</a:t>
            </a:r>
          </a:p>
        </p:txBody>
      </p:sp>
    </p:spTree>
    <p:extLst>
      <p:ext uri="{BB962C8B-B14F-4D97-AF65-F5344CB8AC3E}">
        <p14:creationId xmlns:p14="http://schemas.microsoft.com/office/powerpoint/2010/main" val="394869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err="1"/>
              <a:t>Дерекой</a:t>
            </a:r>
            <a:r>
              <a:rPr lang="ru-RU" b="1" dirty="0"/>
              <a:t>, деревня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err="1"/>
              <a:t>Исар</a:t>
            </a:r>
            <a:endParaRPr lang="ru-RU" dirty="0"/>
          </a:p>
        </p:txBody>
      </p:sp>
      <p:pic>
        <p:nvPicPr>
          <p:cNvPr id="12290" name="Picture 2" descr="http://upload.wikimedia.org/wikipedia/commons/thumb/9/9e/Derekoy_5.jpeg/250px-Derekoy_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31366"/>
            <a:ext cx="3888432" cy="311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data:image/jpeg;base64,/9j/4AAQSkZJRgABAQAAAQABAAD/2wCEAAkGBhQSEBQUEhQVFRUWFhcXGBgYFRcVFxYXFxYXFxYVFhYXHCceFxkjGRQUHy8gJCcpLCwsFR4xNTAqNScrLCkBCQoKDgwOGg8PGikkHCQsLCwpKS8sLCwsLCksLCwsKSwsLCksKSwsLCwpLCwsLCwsLCwsKSksKSwsLCwsLCwpLP/AABEIAMIBAwMBIgACEQEDEQH/xAAbAAABBQEBAAAAAAAAAAAAAAACAAEDBAUGB//EAD0QAAEDAgQDBQcDAwMEAwEAAAEAAhEDIQQSMUEFUWEicYGRoQYTMrHB0fBCUuEUI/FicoIHFZKyQ3OiFv/EABkBAAMBAQEAAAAAAAAAAAAAAAABAgMEBf/EACYRAAICAgICAgICAwAAAAAAAAABAhESIQMxE0FRYQQiccEUMpH/2gAMAwEAAhEDEQA/AO0BThBKcFegc5ICnBQApwUgJAU4KjlFKADlPKCU8oAOU8qOU8oAOU8oJSlIA5TyglKUAHKUoJSlABylKCUpQAcppQymlABymlDKaUAFKUoJTSmAUppTSmlADkpiUMpiUDHJTFNKElADkpimJQkpiHSQykgBSiBUcpwUxEgKeUAKeUgJJTyo5TygCSU8qOU8oAklKUEp5QAcp5Ucp5QMOU8qOU8pAHKUoJSlABylKCUpQAUpSglKUAFKUoJSlABSmlDKaUAFKYlDKaUwClCSmlCSgAiUJKYlMSgByUJKYlCSgApSQSnTEKU4KjlOCgCQFFKilFKAJJTyo5TygCSU8qOU8oAklPKjlPKADlPKjlPKQEkpSo5TygA5SlBKUoAOUpQSlKADlNKCUpQAcppQSlKAClNKGU0oAKU0oZTSmARKElDKYlABEpiUJKElABEoSUxKElABSkglOgQ2ZEHKLMiDkASSnDlGHJ8yAJAUUqLMnzIAlBT5lFmT5kASylKjlPmQBJKeVHmSzIAklPKjzJSgCSUpQZksyADlKVG10zF41i8fkJyUrQ6ClKUEpSmIKU0oZTSgYcpiUJKGUAFKYlDKYlAgiUxchJQkoAIlMShlMSgAiUJKEuTEoAKUkEpkAKUQKjlIOQIlBSNWNpnvQAp5SGnRIHIpUcp5TESByeVFmS96OY80rGTSnlV/6lvNN/WN5pZIdMsynlVhigpqJzacifIFx8YBSzj8hiySUpUBxA5oXYsJ5r5DFklXGNaQCTJ2AJ84Fh3qhj8a0ENqG+dsAB0RF5IPXX/KPBcaZ7htR7spFjEntWkd5i2sB3cqfHeGmrlq03CwuDex7QjKOq8/k55N4vSOyHEkrW2a1HEw7MCNZ11gEGOQj6qti+Jlz2udVIkgXZmEQ3YAW13m/RcicY9oLC8AA85nn80hVnKZIaLwIgcz0/hZxUou7HKaeqO1/qS1vadTJiRbLOnZBBg6kTB0vqqrOPNc4ANcAdzAvF+mvVc26s4uBN6beYmLxcxcK/hMFTqCab3yI1sDa8QNJkeCrzTj7JwjJ6R0Dcc3QkB0wGyHTry0006qdwI17/NZ2K4XSLRENOocIa7rMdeas4WsXU2hrxUyAtBFryTdxcR4rXi/Kt1IXJwe0TSmlA50fEC0xMFD70c12qSfRytNEkpi5A58a2TZk7EFKYuQkoZTAMlCSrFPhz3AECx0PNC7AOBgxP506qPJH5Lwl8EBKElKrDSQXCR3/ZAHA6OHr9k8kLFhSkkynIkFvnysnRkhYsyG8Qk3I8Cpxjmw2xB3JdM+Sq4ehTfqACf9IHqFZHCqcfE4fnUrzZcnydag30StxIdoY6fypG1xOot+d6qnhB2fmE6OEqw3hVLKMzXZ4guDjBjeCUvKivHIP3/I/LXopKdfpPzWc/AFok1NNy3+fuq1Jzr6RzBhaLkdaZm409o6SmQ+AG9oTJJsRpABHJXsM2npWAaADoYknQdkSAJkk2tPRco2u/cnzlJtcm38+inIrKjew2Lw7WuBDyc1tDb/AHTAI5wZjQbUcbxBryC1rRAEkXzbAn+FQcTM3+n8KWlUYfiD7DaLu8bQrz9k/QTax/I+Ska+2v5+fJSDD0ZH9xw/4/YqWrh6LdHvdb9LRHroo8iHiwKLhu7790pq9UBmYtDQNXTE94J17uad1GmSMrzF9QNfIWXLcbxOepkBlo35nc/RVC5MT0aHAsW0VXDK0tcHDtCQB8TRHIwBpyXQYp9RzQyk2wAl5Otx8LWyZibbQD35vBsTSfTgU2Ny5ZkAkDKe1Ji+cF2uhAtCt1cdTJADmh+bQAGLDNBMw4unT+VjzS/bo341+vZie0XB2spNLRfczrbW5MmSsWjUysHOSO/S0+q7HiWJpAD30Ok2aYMfVYWN4SzMHtIaHA9kjY2Jbz+inj5NVIXJDf6lak8l0aW2M6kG8Du9Ve4fiGtOaXAidNNAJ0mdLrGwtYNdAJcZ8De3dyWnh8U7PGciNQOVtvO/RVJUZx7NChTrE6CNjmDjFjy9YXScOoOc0+7+JsAtdlyOJLcxEDYSYB5LmsViXuZnpvgAEECCDJ2O1vkrOAqOaGugv5i9hOki3PzUrfZt10b2Npy3O2C1rbQ2Q1wJztm4i07xfSb4z6s6/eOg6LqsMQWgSBMmSfiIbJ7NtiJPRYnGcM2iZLQc4mwFjuPW3QrWEvRnOPszfefkJvefkpnY1v7R3ZQPojFIvaCSGTcBxj0WtmVfAxxMCxM+nzuhdizz9EJp3i3mCop8FSmxYlylxuq0ACo4AaCBHyUdTi9Q61HHfWPUdygFIHceZ5KPJzka6QfSVOh7Jn45x3nvAPTU7quapHRMGW9It90jSd3qrFskZj6gEA28PqnUAoHkUk7QtkLMbrHdy8pUzccZNzJHj4KprNp7x6qdgHS2y5HRabLjsaxrSQ5xiNRGYk3A3EW1RUMbIMm/6QJM+JVDJBkG2+/qpW0x006SVNKi1Nkj3uqH4D3TPj3wip4Z7raQecfNKljyHSWhwEatnwV+p7RgNsxrTsRt4AXQ2/Qfq9tgHg79Qd9wR+d6l/7ET+oT3n7KtR9o6gFy09YOvdupGe0ZNyGHukeoN0v3KXjLDOAv/e31+UKOpwepya7xg+sKSjx79wnujS/O/qp3e0DeRI7o+cqcpWOuNmY/htTTI5viLX6pf0b28/8A8/dWcXxAPByuqUyBaMt559FmNqGxfL4vqtFJtbM2orokeTrlkanURHhbdc1VOp3XQcX4l/aIDQ2bffbl81yFSuZMHe0dP8rq4erM5V6Ol4bhqRw1Vz3Na+QGTuez2dYEzqujw+BaGNBgktaTIAPwie0J6g3XJcAx7GuaXAOkxfRovfW57wRC7JtZpIAGkHYgco6Lm/KdHTwqzPxmFFSrL2GA2A6cwMEmQBcgyeSr8Wpy1rpEhv6dwJzSCJAt69y0awdnHwho3BFzyym26GsNu8ETFrzraxnXkuZTbo2cVs46kwk3aL7kbaeBur3CyXOuJh2gMacpI1WyKZp0nGmLmLNExqDvCz6NJxdTDGE53ZZeY7WuUydxzW7lkYY49mjj8PloyWuEgWaQ3eGjXrsjwNFwbDYJa4Zd80iRli5FpPQ98bVXDF+Ec49mJtmiSDcTzkGO/dYNfiGXEFhGZnvBln4mtiG5TroZ1uq49oqejpKlcMxTHRkbXaGwSIDw2Nt9p/AWOpOqNYwwXFo3EhwEabgwRIG5S4zRH9Mf1ZamYXsQ8mBPKagbt8YOyzX4k/11MZy1rabQCc1w+7WuB+FwiO8eCSVgzOeBOVxLb3tAHfH2QV3hsdthi1p6m+YLU4rg/etLgwNe1zQZ0c1zgGyeYLm35OPJYTiWkh0tIJDhfbUG+xWilZjLRM0jmo3p87ZiB3xB74BifsncG7Ejqbj6n0VWSRl0Rr5JiZUldjQ2c8mJjLAmdPin0hVWP6es2TsCRtMnQEov6d06R4hC0gkydrXI+hSbXmwm3Nx9ErYDuwrp28/4SR3/AHN/8kkZMKMwMIvNgfyyJruvpdJtcHmdra8vmnDxv+eCwt+xBxzj85oW9b9dCkx7eY639EYogaeiWQFgupCIa506guy+AgKX+upNMNpTzzOLvTyVFzN/8Du6pxT/AAJaKyZNWxwdbIxonZoEDvUJeItcXFpJTvaef59VJh+JVGWDy09HFNP4Fd9hjCPMFrHu00afqPqrH/basfAbxq5o+ZUbOOVRrUd1zGfnKfEe0dQ9nNEXkCCet/ol+xaw+xq+Aew9sNbNh2wZA5DxCoYrGimJfA5AGSTF4I+qoYz2hJcSO2YjM4k+SxqtRz3S4ySt4ccn/sZSkvRLjuIuqEk6bDooCwjUhJ7xAFrfPv3T08M50xynUac11aSMy1g6tmjckx5rrvZ7Htc97XAiZc06HsnMQ4gd/wAuS5DhjoeARoZXRVMQ3KwsAaXMDXRzEFx6adNd1HJFSVGsG1srY3GPc8kTILtyAAHG1+8K5gqxa8VnZi0mHEEgiWmO15HwOkrLp4iHgm4mCOdj/K6fCcSa2i0UTcO7Vo7JgCCf1ARfoBosJJV0aRdu7J8DxR3vnh7C2m6xMF2SSHU9eeURPMbLep0GPpS6DmDptaQcocJ/UCCbLgeN4hxe/tB0lrzEgE5YEg8uW1l1XsjVdUaA0CwcIcZvr4C7R4ztbOUdWjSMt0zSrYhwo+7ff+4WkT8WUEhw5SBusPG0aTcz3EFzQ0QQJBDez1mCDGllNTw9QvL3TmDi4tMRY9s+UnwKi4lw0ZzmdZ4k3Eg53DKPDKIWadOy31RqU+Ph+CDjTLjDWPaRZwcSeyQOQPk3vUjeH+8OHxBmZy6ghwiWSdwSHT1eVR9nOIAO922HMDGAgjS86CL284Wy0ZKVZrdKdVzsvIPLX26QX9xK0enoldFKrUcMG7PmOeWmBvnOVwO0G3gFi4rCOc9zqjiDmLXPiWu7LXUy69nOaST3LpqLGij7p3aAeynYC2ZzTmHrHhzVHEScPWFQDsiQRAuLgCCdp7501SToUlaOTeAHEG8aECPwIILjAJnYb32802LxwImmwmOsTFpg6E7iUfAMUXPzvAtJaCOwSPiBcRAdBgd61W9mFbCOLkhjmAAC7gzK46WtY6Cbc97qGrVBe4j4XaCxjSFY4k9tQ56bg4OuREFpga23knzVb3gJGk9IsdO9JzH1odrSWkgjb1gA+ZHmgcTuFI1sO7NvGI3kckOLrwJcQTYRz62+aFKxURGq4WEx3/ynRskiRHqkryQqKFavVYO1Tc120tI0jcjvV2i7O3NlBIEkAc4k2HcuwrUM/wAbKTu+kyB5DwVnC0qbWFho0spkEZAXXGjTIIjYyuZ8kX9HR4meeV6bQ4QT2hPw8tZ63UzBA+R08/suybwLDtdenIv+t0ECRYHTr1VPiuFwlU56RLSA0dgQwiMt2x8U6xrCT5FWyPEzn2VSBqe76JPrRczE8loUfZmq9k0u1bRzhNpJMSNo0nVZBw15LWmeY+eqlOL2Q4tdkort/c3rJvPcnLx0t1keig92A0QA2AdBYzzTtqgiQGyNY5bAKv4JBqcTZfKC4i0ZT89llYvEPq6MIAtYE+ZW1/VQ0k9iCBfYnadfJM/EOYZDS6LkjK6ba22vvyKXnjx+t/yNQcjAGAeTli5BgSLkCYmYG3mrtPBU7WMjsuGbtTEkwY0H1W1SrB5nI3QHtNE6EW8CNO5Q0MU0E/BmbtlAsQIbO1p35rmn+ZOX0aLiSM6nwP3jZbAGaAfinlJmyLBYRrAc8yAS4GAW7QRcgzt1HULaoUck5DlBiLAlpJuCALgZrGYQ4ikztGziYD4O0AZo2/QeX0lflzk6b0U+OPpGHhntaDoRqIFzFh8x6qelUgnLrEa7OjbmNf8AK1W+7YAPdiw1gOnaJ129UbfdmDEExzg5T6GJv3LpX5S+yfEzNwtGcwDAQBvbMcwEzqDf0UlGmW/pMEaXkTYja3W8q5Sc4E/t+GLWhxPZjaI/8ZUWIxJDQTMbi1wZnn3TpfkFzz/Id0ilAgbSqPa8EFjmiR2ZcWxzFs06f7SLKXCcfrYeo0MJAc0S7S/wzBHU2P7tlWw1dzWC5cDAlpkhpLge4SW3PSZVvEYVtSlD2vaMxcYMEuGlrxJM/PQrFzllbH4/hl3E8edUGuXMJlpN2wB2p5ZjPd5V6OPiA0T2TM3kSbjYQZNt1n0B7otbEHLOwAkiTY2JIsAOd1brULjWR4ETpotuPkbdNmdysm4LxmozEZjkygtDoAu0TaNdHHfrddS72noxUAcHZ5vzJmAbcg3171xhbld8O+1jrE27vRVa1AHsyZN+UmbzG/3XVlYKTidjg+JCoWikCMmV0Cw7DQLCQf3W/wBLd7HQxLv7YeXAUHMy1RM5ZbLHA66RHcF5rUxtRmR9NxBa6zrSCLQeaov41VNJ1LOcjozD92UyJ5wQPJbx43JB5PktYziN3Npu7N25hIzN0mDoDre91Myt2AM3INa0W0udYJjdYTdu+/2Wm5kZS1siw1Jg6z0m/ktpRSVIzTNPB4x1MwRmB0EQOgVmoyQS0OhuWS79JM89RbVZLKxByu0Gl7iT/K0+GVqhce3YAgybZSCDINjY+q5mjTvRGasQIPzEfkJ31jBj5DTxTYmowPIYc7bEGOYBI52PyQPN406pdEELpJ5eP8pKQtPMeR+6SvIDbf7S1C7MJya5SBadJMRJgeqfHe1Bc5opvYOyC7VxDi6CwiYtcyNisB9arRJaDlEupvDxTuxxgOcCS1lp3tsdZq4n3NOkDSf2y0vdmaHCLBosDBJJm50jS64cG09nQ5M6Kj7RdmXP0bBLTEGJFjtI2O3nJhMaJPJ4F41mSD19dZ5Li+GYppaRULQADMg5nGezHI31sR1hbNCuHauP6bXO0E6C/a/IWUoSigUmb/8A3b3bmwSDHxDUm0wR8Ow/wrBxbagBc1oO5aIJtaeZgHrzXM8SqvawuFxcE8tJN9WwdU+Hr9m5kAwDrI8dNVMU2i1Lezo34Wk8h1wI236X0m3dyQ4mlTaNLwI7QmBYa6fWxWZhaxBnntMbaEO5QfRPi6RxFFzYhxsLgQbxcjW3LdLNrTehNJ7o5v3LsTVeC/3bWkQwvzkzMAEdmBG2mZTV6z2ZGB7SRLT2h2QNRIvFzqs/AYKoyhVr5XENADJGji/ISCHbd36h0VXG8OrBnvi10Ou+R8N7l28dV1OKcqbVf2YJ0dVg8wa55eXNaGloHZB3Eg7aC3TuRNw9ORMtNydAJGm0TB0/1Lnf64tpNaxwm8wCHTpedxC12YsmiA4G1jIzAGTcAby6CDzXNLjcdmqaZp06Tpk2BmIdqAHWN7CQ3Tn1QmuQ93vGgh2V2U5T0gz1Av6pY0AtYAAM7mkmcsZpEgDUkRa23VVc1ZrxnGanAAykmJdIl2zptNhAWKV7GzUe62Vs6WkGJvc87krn8PxMl0XgG51kxB02t6rbaMtN5EkjMe0efO3Wfy2XhWNaALaGed9/n5K+PpgrbNhtcFt9/nsFDVc05xGsxvE3kHvjyVF9XKOki+2lkqWKF4FwefdF0OJTVkmJpZG21tc6X19Rbz77OExhyhoEmRt2QYEg3sJygGJ7ioauIhnaFoGgNu88kPDK14EayDOnInqVEmZvTpF1+HBlxIzAtIIF+yT5/qkKo3FBr3Zs2bS+nZ0IjX/KuGhyN5m85jJk32OnOyyOMVCHAEENIs4gwHWsT4NMFVxO2S/kvOqZn2m4nwgiO+QliKRykAZSBb1uPIhZ+ErktY4B0TfumCdPvp4rXpMIcHu3m55TYD5LfJraH2UsDwitXcR2Q0G5d2QbWi0nTXqruD9jKpfmf7trTp+oiIvDRc/bZbjOMENAbMC07TrCmr8UltteR62vdb/5D9ItcMTn8V/0+IdNOs0iZ7QLCD0AkEXKtcP9lH0xJrR3MJv5j5LQr44kQXkQJtHlco8HUDR8RdpAcNFT55tFLhimNV4BQLmuytBGsNMOPM3uBIt01VOr7PmHBj2AP1lruzcHsxpcDX0Wq7Eggkz5dRA/OaB2OZpMHexlR5ZFPjiZ3D/ZhlMRUfnkXGT/ANXZgQdLqccDw7dnOufiggeIPzVyZ0Iuk2ieXjHp6JvkkxeOJXHD6H7G+v3TK62gY0P54JJZyHhE86ZiXmXh0jQAtl0RudSYAgEnXkgdVLWkhjTbKQ3KCTGaTAE2IjdUXcUFNvZIeOtjIgiALxsL7KnS4m5zi7LZ1iGlwkAfBbWNu5T45PtaOZmpRoNLm5oa/NmyszE9JvETEiQrtXHBjHRF3BuWJIg9nfS55XmVDgeBTScLgmq1pBuQAWyJFgJdrP6baocd7O+7Zmd2nEgQNCXGdNxqNRALSnin2y1aXQeL4y19MAGXF1g2STIGrYMyNQY0KjdiCwExknpECDJDR4fkocF/ac4VWfC6QcupLTYRoBM+PcrWFqU3O7RGts17AbSfPvWbqOkguxYfEveA4QcpGpyk6CYOg/gjktbAtOV2YiXSJmZtAy8/5VMYU0w+pIJzTYwCL7eGmihwOMa+cjSNZmCBBEhpk6jpFuixlva6HdC4iyoyllYXPa0ukAHMWmC9rnNmAcvlIVbhvGbjOIpuBHadIywecnlA38lUx/tC05nMMuDvhcyzhpmzWIJmefUrLZFSoJhji7eQGz37SY8F0R4m4/sZtpPRuYnBsc6pUeAxpIcAIPZJLZJuQZvChxWG92M1OXN+Jxgw1oi4I6A7+qpDHNeWU2hwaDJvoYDQQ6b3M6D1XS1sO/DUXupAEZWtE/FmIu/W4mJA5k80mpRSv/g1TKJ4vTdkY05pcCZkNLXQe1vOblYQtaoIygu/+TexOsARYZR8tli0PZ2m6k112vidLA3ns9+wVKlVrUK2auX5To4TkjTUdBss3xRlqL6DJ+zouJYxrM1Ocr6h7OxN4O0WEfxeKxExEWF776R0WNiuJCtiC5gJaBA+K7Whvay6NBhanC6NSpBDTlMXB3ItY6ySPPuVLjwjs1gyQwW3bpczbaJMqtgqRa8gXg3BN/T8t0WlisD2AXglknNJgiNDfqPuqeDwhaDaRmjNmO4kSdjp6qLpMcnTJn4ghpMX5Wk7hZ/DOKXyuDQYuZtDTrbew56K9UoVnMe5jM5brAJLe4DWBy/zR4b7OVDrScS0tLjkdYHmbNnvThC4uzJ23o6bD4iW5ud763Bj7+Sq8QDMhc+A0jQ6E8o1nfmrvD+AVQ2mCXZQb5xEi0D4rXmFPj/Zs16ZYHRpBsYggHv0PoVjDid2XTa+zm8NimtZIGZwPcDuLDkBr91qs43mMNaCOTpJEX31Av6qXA+wjgCH1Z7Vi1pNrG5n8laI9lwRIe7NJ+IBtjoWkE9bzysu6kCgwMPinFs1MtztYC5tP0Vxp0htudj5c1e4fwptNt5PMntc55BTkx2RptY+m8arKt2jWMaM0VNYYSedvt9So2V6hJ/tc4uAbDvla+aQBMa6d0/OFG6BcERMQDeNND4WHNaUMyKlCq7svDfimQSBAJIEm0qpiuD1XvzZ5AFhF+gkRH2W8CL6XEAaR46Dcyo6REgRIzX1YDfczbvtEJ0JoyW4GqDBLIE/C7WYiNDz8lep4VsdrLN5Fzt1/nRW39kwGh1heRFu4zrOvNROd/p00n1F5m2yVUMgdSHIeqZSkn5fqjbknVbEc3X/AOnVLNnL3CTJECDvsICCvwWlRuHEtJETYahxMjQ9nxmF2X9TcEgt3kzYwdEPvyTPxSJGu88tVnt9h44+kcxSoOLy9olpEQ5haHS64BPIE9oIxg/ethwI6gOgbtsTytIG5uukdiRIGUjXe3hIgJF0akT/ALgeZO2iGPE5bE8JzkhocRl7QvGUWsBdpki48ULvYvO7NngHUEG43Erp2vYP1AG1vMXANjdIYSm6TnJHc5pm3S+uiN0JwXsxafBmFpontN8bC+5vp80j7Fsg5ajmg2tAOkATNxJldB/SUtdgNTrbbqNN9UTaVMwGuvuLx3i9lOIYL4OUwX/TjDsdnNV5I5uHdpGiu1fZCiRYuOgMOaSbzBO9z4TqF0LmNAGo1+8696JtAOMNJcQdiSD1PeSOap3LbDCPwcx//G0Iyim8F1pLtNbC17q7V4GHAT7yAf3W0A0jkNFpFkGCB0vfv2UzbibF0yDII/5QZjRLFsrGK9GXQ4JSA7bSTeLkCLcri++qmxHCMO5hpupAh0S3O4Czg7sy6ZJHr1VxrJBu2Z0mTr1GkboYMSJF9CzrAvfROgpFelwSiGkNpsjSBMAcrmCPHdWaOBawSGNAnQcunK5027knO/0yO9sfdA2q2BEzNxoZG1h4oxCkuiQ0WAGGNvYjLIPeL9ylZUa0BrcgsZGXKNzoN9EDa07iL35joD8kLal7Hl0S6HRO2oI0bHcBFtdJA2/ymbjC6YIJ8TNuguoQ85pJMX2M67yI5pnVQNp8566bJ9h0M9xJNydc1jmuZGmupUbHPmASNLXnxkdTKka8CYDbkTER8V76qUuINgfAZpGpjyCYqE+oYEg8piNCh98RaHfm4E6p6LgBvf0/4zy+STsS3rfWzdbGN/TmigIWVSDa99DPhqZQe/bNxNvyNfyVMcQJntSRlkuFxf8AaBBgjy7kqtTc3jfpHL+EaAb3rDoBHIkT57mLdFE9rJnKYkHUnS3Kx1HgrbcVTMhzTYH4ckXsPSfJVpF4aY8N/FMBOfTPPuOY6+MIcwdYRPV0DSJvvf0THLa2/ODy00U3vGnaCev0m8oVADV4e8HW2+UtebRNmun+VVrU32aQSIkHLqNQTa9laLgZmNP1OMeF7O+3eo8U12VskkEayXwJ331jrorpCKTqhJvlB5QQkhe5k6fPxSSr7Cw8A4l8G4jQ9xVh1ZxfdxNxuf3BJJSjQiFMEukA25KzgW28B8/5PmkkoAVdt29ZnqhJgmLa6dBZJJNCLDm3PcP/AFCrioZ1Pw8/9ySSH2C6LNMf2T+fqP3PmoQY0tDgB0EOt6DySSVvsSLfDmBzahcASCACbkDkDspcTRb7ukconO0TAmM0RPKE6SqPZLGqMGciBrHhySZTGbQWaSLaGHXSSUvsr0TU6LS5oIBF7EA/rWfxJggiBGd/oBHkmSVoghw1BvundkfGzYc6n2CbkNp+jPufNJJEkCI3mHW/cVac7Tx+qSSzfRoVKlQwLnXmtF5/tzv/ACkkqXQn2V81yORP0+yruqHKbnbdJJQMJ1Q5Tc+fIWU3CKpLxJJuN+9JJaQFLoscTP8AfH/1k+OZ9++w8lj8PeS94JJGYb9Ckks+TsI9E76hy6nXn1KjxlQ5ZkzB36OTJJIGSVbtnfK2++p3TxZ53hvzTpK0JmY7VJJJU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4" name="Picture 6" descr="http://upload.wikimedia.org/wikipedia/ru/0/0d/BiukIsar0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21" y="3231367"/>
            <a:ext cx="4191384" cy="31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0375" y="476672"/>
            <a:ext cx="4039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Летом 1889 г. Чехов с компанией был в гостях у татарина </a:t>
            </a:r>
            <a:r>
              <a:rPr lang="ru-RU" dirty="0" err="1"/>
              <a:t>Нури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338172"/>
            <a:ext cx="41725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июле-августе 1899 г. Чехов с </a:t>
            </a:r>
            <a:r>
              <a:rPr lang="ru-RU" dirty="0" err="1"/>
              <a:t>Д.М.Городецким</a:t>
            </a:r>
            <a:r>
              <a:rPr lang="ru-RU" dirty="0"/>
              <a:t> и его дочками навещали больную жену Городецкого.</a:t>
            </a:r>
          </a:p>
        </p:txBody>
      </p:sp>
    </p:spTree>
    <p:extLst>
      <p:ext uri="{BB962C8B-B14F-4D97-AF65-F5344CB8AC3E}">
        <p14:creationId xmlns:p14="http://schemas.microsoft.com/office/powerpoint/2010/main" val="260503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err="1"/>
              <a:t>Кучук</a:t>
            </a:r>
            <a:r>
              <a:rPr lang="ru-RU" b="1" dirty="0"/>
              <a:t>-Кой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/>
              <a:t>Ливадия</a:t>
            </a:r>
            <a:endParaRPr lang="ru-RU" dirty="0"/>
          </a:p>
        </p:txBody>
      </p:sp>
      <p:pic>
        <p:nvPicPr>
          <p:cNvPr id="13314" name="Picture 2" descr="http://images.photoukraine.com/photos/100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93263"/>
            <a:ext cx="3960440" cy="275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ideopenroad.ru/wp-content/uploads/2013/03/Otdyh_na_more_Crimea_otdyh_Krym_Bolshaya-Yalta_Bolshaya-Yalta_Livadiya-Kurpaty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3912"/>
            <a:ext cx="4393858" cy="286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2606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декабре 1898 г. покупает участок с небольшим домиком. В апреле 1899 г. вместе с </a:t>
            </a:r>
            <a:r>
              <a:rPr lang="ru-RU" u="sng" dirty="0" err="1" smtClean="0"/>
              <a:t>М.Горьким</a:t>
            </a:r>
            <a:r>
              <a:rPr lang="ru-RU" dirty="0"/>
              <a:t> посещает имение. 17 октября 1899 г. ездил туда вместе с матерью и сестрой.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7548" y="999312"/>
            <a:ext cx="3378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Впервые побывал в июле 1899 г.</a:t>
            </a:r>
          </a:p>
        </p:txBody>
      </p:sp>
    </p:spTree>
    <p:extLst>
      <p:ext uri="{BB962C8B-B14F-4D97-AF65-F5344CB8AC3E}">
        <p14:creationId xmlns:p14="http://schemas.microsoft.com/office/powerpoint/2010/main" val="1691340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Массандра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err="1"/>
              <a:t>Мисхор</a:t>
            </a:r>
            <a:endParaRPr lang="ru-RU" dirty="0"/>
          </a:p>
        </p:txBody>
      </p:sp>
      <p:pic>
        <p:nvPicPr>
          <p:cNvPr id="14338" name="Picture 2" descr="http://upload.wikimedia.org/wikipedia/commons/1/11/Massandra_Bac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30977"/>
            <a:ext cx="4248472" cy="31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krym.neboscreb.com.ua/uploads/posts/2012-05/1336576266_villa-barb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67302"/>
            <a:ext cx="3894102" cy="271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8032" y="620688"/>
            <a:ext cx="4283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Первый раз был здесь на пикнике 17 июля 1889 г. Весной 1899 г. и осенью 1903 г. совершил прогулку со знакомыми.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1084723"/>
            <a:ext cx="3378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Впервые побывал в июле 1899 г.</a:t>
            </a:r>
          </a:p>
        </p:txBody>
      </p:sp>
    </p:spTree>
    <p:extLst>
      <p:ext uri="{BB962C8B-B14F-4D97-AF65-F5344CB8AC3E}">
        <p14:creationId xmlns:p14="http://schemas.microsoft.com/office/powerpoint/2010/main" val="1543619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err="1"/>
              <a:t>Мухалатка</a:t>
            </a:r>
            <a:r>
              <a:rPr lang="ru-RU" b="1" dirty="0"/>
              <a:t>, деревня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err="1"/>
              <a:t>Олеиз</a:t>
            </a:r>
            <a:endParaRPr lang="ru-RU" dirty="0"/>
          </a:p>
        </p:txBody>
      </p:sp>
      <p:pic>
        <p:nvPicPr>
          <p:cNvPr id="15362" name="Picture 2" descr="http://chekhov-yalta.org/userfiles/image/mishor_chehm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4344857" cy="276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img.nnow.ru/data/myupload/0/24/24514/0-2275c-eabcecdd-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594" y="3490332"/>
            <a:ext cx="3757976" cy="264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3972" y="4766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апреле-мае 1901 г. был проездом на обратном пути из Фороса. Посетил новую школу, построенную на его средства.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12400" y="338172"/>
            <a:ext cx="42211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 декабря 1901 г. навещает </a:t>
            </a:r>
            <a:r>
              <a:rPr lang="ru-RU" dirty="0" err="1"/>
              <a:t>М.Горького</a:t>
            </a:r>
            <a:r>
              <a:rPr lang="ru-RU" dirty="0"/>
              <a:t>, который жил на даче "Нюра". Приезжал к Горькому и в марте 1903 г., когда тот вновь жил в Крыму.</a:t>
            </a:r>
          </a:p>
        </p:txBody>
      </p:sp>
    </p:spTree>
    <p:extLst>
      <p:ext uri="{BB962C8B-B14F-4D97-AF65-F5344CB8AC3E}">
        <p14:creationId xmlns:p14="http://schemas.microsoft.com/office/powerpoint/2010/main" val="1466941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err="1"/>
              <a:t>Ореанда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/>
              <a:t>Севастополь</a:t>
            </a:r>
            <a:endParaRPr lang="ru-RU" dirty="0"/>
          </a:p>
        </p:txBody>
      </p:sp>
      <p:pic>
        <p:nvPicPr>
          <p:cNvPr id="16386" name="Picture 2" descr="http://hotel-oreanda.ru/wp-content/uploads/2009/04/orea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3816424" cy="38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data:image/jpeg;base64,/9j/4AAQSkZJRgABAQAAAQABAAD/2wCEAAkGBxQSEhQUEhQUFRUXGBUUFxgYFhcXFxgYFhUXFxQXFRcYHCggGBolGxcYITEhJSkrLy4uFx8zODMsNygtLisBCgoKDg0OGhAQGywkHyQsLCwsLCwsLCwsLCwsLCwsLCwsLCwsLCwsLCwsLCwsLCwsLCwsLCwsLCwsLCwsLCwsLP/AABEIAMIBAwMBIgACEQEDEQH/xAAcAAACAwEBAQEAAAAAAAAAAAABAwACBAUGBwj/xABBEAABAwIDBQYEBAQFAgcAAAABAAIRAyESMUEEUWFxgQUikaGx8BMywdEGQuHxFFJikhVTcoKiFiMHM0NzssLi/8QAGgEAAwEBAQEAAAAAAAAAAAAAAAECAwQGBf/EACQRAQEAAgEEAgMAAwAAAAAAAAABAhESAyExQRNRBCJhFHGB/9oADAMBAAIRAxEAPwDSiiAivp7cSBGFAFYBAQBFSEYS2NIjCKKNnoIUhFFIBCMIwogBCMIqIAKIwojYBRWQRsApCKiArCiKiAqUIVkEBVAq0IJ7GlCgVcqpCNlpRAqxCBRsaUKBVigU9hVRRRANCIQCIUmsEQgrIMUUAiEgIRQCsEBAFFEUGiiiKAiiiKACiKiACisggAoiggAooggIgiggAqolBBAgUSqlMAVUolBA0CBaoUCUDUBRBRMGhWCoFYJBYKwVQiEjWCKCKQWUQRQBRVUZQYqKKICIoKIAyjKqogLShKCiAMoKIICIFFBARAqIFARVKJQKCAqpRKqUwBQJRKqUBCqlEqpTAKKKIBgVgVzhtNQz3WzaCMrCDI3nei2tW/lnUmPtko5xXCuiCrArmtrVATEE36cgftor/FcIL8WLMCwaQM5i/hvS5w+FdEFELlOdV/q5XCZsxfibiDjBEjFAIG8H7o5wca6SKtW22WuH8OQDIBbMgTnMG8T4pGxbIKxwgvpusASHOBEHEPlABtmSPop+SHwpqvSYXGAJPvPctI/De+sPD/8Aac3sai0W2siLwHWgi4wh07/FTetj6P465znAWJHiFMXEJu00mtcAKwqiHGHteIDWnA3MyMUDTW4XIFAkjFhHCD4XBy6899TPZXF1abZyTquyloaS5veMC+vguKyiWSWOIJ3uY2M9zpPkpSqvyL2zeC5+UiCQZjTglcr6Go9A7YIkYxIBMQd0xJKxxaZEf6hrlqs1TbXgn/v0xY2DmYRp3S0GVo2XtZzXNxv2ZzRmJAcRN5OU8VMyyPjikjeBzInwzW//AA3IYxJnTcY3rBtfbTQSWmmQTpUGW4wLJLPxCNQ2f9QIy3QZ8U953wP0dF2w/wArg45wM9/osz6ThILTZZ9p7ba/5GtFu9D2AyZnCSBGmmgS6VXDJxU3EyYx0zF54A754FL5LPJ8Z6aqlNwE4XRMWGtvoQo2m4iQx+o+U/aAue7aySGue1rZMD4odB3xJzy6K/Z/aDGy2o95aZIwYYnuiZdyz5JXr4yeYXBoe+Gy5rxeAC2PM9fBSi7GQ1l3HIWBNpMXjLil7TtmzuPedtBH+qkB0gJVPtShScHNa8OEwfiumCCNGgDMqL+VhJ5HFq2phpmHCHW7pLZuAdDlxSXVDo0ni3vDoW2WWp2zLy8FwJES52J0WycL2gZq3/U5GkkRJ385UT8zGTve44w5ryTGB/PC7pokv2mDBF8ouD6ZpP8A1AXG7XD5sMOykuIOkxPklfxjjm8mc5Oe/UEc1pj+XhfZcY2MrT+U5xp6TnwVP4j+kxvNliftIcYxsOeca53AnTfyS2Ui8SwF8/ylxAjSIMZ+ZT/ysPsri2nauB8Cd33Hig7aDu9+Kw1B8OMdJzMW8uuN1xHFYqm0CCG2uSHSZF5AEWsi/mdOFp1nbcBmW+I+6i86+mCZc4uJuTa51zUR/lY/cGosO1av+ZU/uKP+JVf8x/LE79v3WNpCuRC+lxx+nFyv20fx9T+d/wDcUTt9Q5vf/cVjL1YPRqDlWr+Lfq539xQ+Od58VnDlYFGoW6b8VT4qVKIR2GzHVgoaqXh4o4eKOw3V/iBEvHHT0v5qmHmoGoC2NT4ipCPVMLh617P2fWqXZSqEHXCQ3f8AMbeawhqaX1S3uucQCJ+aQA1wjELgf0zu3LHrZ3DHcadLGZZarsbN+HazokBkiRLhJEC9pgayV3ux+wm08RqfDdoIJJaecRdea7O7fmm1gpvL2E4YHdcLElwHETlYkGLLtdo9rkBmGi6o13zXax0gWBwNccQIGK2bYlfM6vWzz7WvodPpYY94b2j2I83pvDhJFwfmB+W3dm3BcraOxqjC0POEkSARYi0wWzJEi0Tfgptv4nqMc7BSc2cJDnOcCQARJa2Buu2Ijmq1vxS2ozCRfG2oGPY5zcYfis5mEiD3gSSZHKOe9OXyu6rL/CE4+812AEuw1KZgASSe9JFtBombPSa4NioDiBIAg5RI4OuLHendv7EalP8AiGNc3EGtcSHS5rgAQS+TBgHEMNgOvmqNKswyyo9pys9zbGDhlp4eiMeljfCbJHof8PBnvtBb8wLocO8BBETeR4p7NjDi1pc7HAgBoMCYEHFe5+q83su2OYS7AC+4JLqkOaYlr4cCRImDIOuQWCoapeXtcaYJDiKb6jWgjKBiNhcZ/mPJV8OAkj1+y7Gyo8Na5xcbgQADctF54TyV9q2JlF+CqXMMF02IwtEmDEEgaTHHReT7Mc8PY0w4khoBLjJJhggEaxqvU/jDZn1W02NrEvI77MT3NkYcBioXBsXyM3zzSvSwnkTGfSopsLg1tUCQZJGRBNjHykxEXMpLuzW4nA1JwxJAJu4S0aYdxkm5GRz87te1vBLfjB8kl4Y0PoucSCWw5p+IARrORvKa7bKgLsdSoCJcW2EuADWg5aR4C25/FiNR1/4cghmKmJuQScRF7gEXFtfNbKtbamEl5wNp3OEMIkZQGxN7G3ovN7LtROHE6MMwSzEQCZMd7vX0Mi6pW7be5rqYwsmGktaTiABsInDdxu39z44b1O1VHVR36weJN72uJjIgX8uS5jNjcXEYbi+6RqQSY/cb1m2HanspBodhF7nLvATYncNE7s3aTXdWY1rSKYbheRUlowGTgaCMxcnrwLhjRqNbtmoixz/3j1pqJFfZHtdBNVxt3mscWmQDYmD5KKOE+k8f45LarRpPFVfXnRUDVC1eh2+anxCiah3ohnuER7sQjZaAOKsHFVw+7olvv90j0tiVhU9mEvDxUwI2NHfGsiK07o5j0hJwcCPFTBxRs9NJqgZkIisFla1WLY/b6pbPTTTdJ+qti5npCzAnf0TGu4meaWz4ntrNF3GGj5iDeN4k36LuUvx5TNNtIODaYAbBIwxAsTMgcAJtmbg+arVJbBGIRBBj1C5VejTEt+E9rHEFwa4FwIHdLMQ0N4P8zstOL8nHLO/x19HjjH0PZO2Nla8toV6OzmSHOY9ziZaSLvBa4ZWbIBF4XR2zt1zWy2o0ZyXVXsEGS3vS3DMZw6w4r5bsEmt8Uva0tOJvxW4pLYhuFjoE7yF1H9tVdqc2ntLxSog4miHlswTdgnEdM2xJNzZcOWPd0R3G9p7btOOKzDTGK7mNlwNg0d0OdlwvBJFiEf4rQoXPwqjpccZa4YtSAwDuOxOAEwIa64tPB7ZovZhps20vYIIZFSm0XlvduIF7kyCbZrNT/DVes0Ya1FzzDnUw5xLQ4Ey9zWkTa8anOUag7vZbJ+KGVGYK7qQplslzGGqCThIkNiHBwvDTeTIi/Io/itxadnL6LwMRZ/2gwkyZGEN/MCZFtVn7I/BdMsDq21PowYcW4ajSZiA0OBbbfOWS9T2Z/wCGWxvwu/i6ryIJez4bBcWiQ7DffOYEXRJD7vOs7QioHBlMAnEaZaSwETdrRBAEjI2WDtB5cS4uF3z1JJLROZiddPH6JU/DPZzKT67xWqMpNeS5z3XDRL7Na0z/ALVv2bsLs3aGFuzloNJwZUwljKrZdEPxiZLhAJ0kDcqxKx807B7Q+G7utaXmGtMkQcQNsN4Nwcs4ldP8TbWXtolsSafxKh7zm4cOFtPdBM2yiSTovcdofgrYaM1SNpJaAQWS6CDZwOGA7mei8L+MKrn1HYQ6AYxmmWVHNLGEfEvGIAi4F5MwCAK47u0+jewNo2ZrYq0Zqu7xfpcGGtAPcFwMtbndw+3dnD3DGSXDEcM6FwGI/wBRM2m0LOKoMmAIiPK8+8kypWIdPdJOsnUWPAi2qjxdnrcdEfg2dmdWNV7SCQ1veDCJwgAfMSTYTHK9sPZPYz2997cd8LRikDOC4TA4LYztauWOpu+W2EnvRBm2nUzwhDZNuIkBhc6S4EmwkXDRJgnUiDlewRLb5F0rs20uqMdIIF4d+aJ/LI81u2LsJzR8RlT4QLWgsa4tJZiJmqR814gHeTdK7L2p4aB8NrwXtLsQbZ2IWbeHDDrYd4zvPX7R25rqhwCw4zE3id0kxpc2U39S3DaYAAGKqYAuXKLJ/F+4UUfIXKPMATlCMcBzTIJ/N6BV92IPqvQbfMGfAKSN46mPCETMcOv7earfd0n0ujZrNd7mVXOffkrEjXLmPNQM1nwz6gJbBaM3y9UzAOXh9lbDew/XyRsFF3PzRgex907CdR9fOFZo5j/cPIKdgojgoRw99U5tO8nEegKaKY1t5eSm5GyNvp1n9Fpp0hnEc/uE2kzw5hPwxvUZZqIbs4nKOF08bFTP5R5yn04ix9Voo05zI99VjlnVyMlPsml/L5krW3sqif8A0/Cfut9FgWlllz5brSbc2n2FQ/yweYXQ2Xsegwy2jTBynDdaKbgnsPBTra5ae19OoAyrRp1G6B7Guy+X5ty7vZlsTS2nhnuBrcpnFiN2k3FgNOMDh0A4mAL8vrku/s2zuIAMtMWk5SMiJneoroxvZx+29kcNpY5mN4dRqMfTNRjWkY6cvBf3WnC65gghgFpC4v4T7EqjZu0HvY8VNoqOBhppuwiXkMEb6rwCLEjOF7itQbTaXhrMfdGIiCW4hiHduTGXGJXQY22efsqorLK3z/px+wuyqlGrtjn1Kj21a5q08by4NY5oJDGn5Ye54iMmt3BP27sDZ6uL4tMOc4gl9sdg0ANeBIENGX1XTcDoSLzYbtLiPZ5pdSphI+bdaSMtYBiye/aHg+1//DCk+XUXkOOTXyBx7zRMZ6ErxHbH4N2ui6CwuGYLWue08nhvkRIX3SmQ428MJGfMDQKmB0umMOmc9bRCfL77lx+n59Gz16Vq1J7WnI4HgA7pOWcquxVBD3NIFwNDM33cM+fFfbPxJ2Idra1pqOYGnFAEgnKXAkSQMt0lfMPxF+F6mzv7olpgfEggOMTFpAIvbOyJjL4K2xydgrYYZiIa5wOGDEkZ4uVoXQ+Eult2z0qbKTaZDoaJdhjE6Mz4nUhYwwYiTvkbpsNOvgsOp3FiN2SbwCorY27/AH4KLHlE9nnC+/3j7BEPO+D/AKv1RBztPh9SgWg6D+1eicGhDyMyfL6FXxzv8fuUoRpPS/hZXZlY9LfQoGlxxPmPurAA6Ej3xVJOkHqfpKY1xyOfAyfMKaNIx40ACYev9p+ygw6n1H1VzSbpbqfup2NKE+4j6qwE5g++qbgaPznxPoSgWcT1aVOz0NONfROExbyVRlBEciPQlXpYTYEf3D6ZqdnIgPNPYA4SCD1+yuyl7v8AVOpUd48/pKzuSoVTocD4ZrXs9Dp0KdSpRkI8JWlrbZKKewYOnvmnsp8FGM9xC0MCmnLRpU1spUZIySGmPf2TPjR7Kixtg7Wy7O1l3O0mNRu5/ouwGhrZAAGZgnQTbfkvLUKzrbjYG1j0yzy4Ls9n7S50tInn55rHerqunXbs4D9uqdo9n7c1lJ2Gq2uzZiXMJqQHBgIgBsuaIu4wbkWXr9kLnU2FzSwljSWWlpIBLbWsbdFUsy42t74eaVtm2t2ejUq1JFOmx1R0CThaC50DUwrJtj37yVXDfn5rh/g/8UU9vomow3a4scMJEOs4DX8rm8M13C8axw9LeKYIAOU6794+2n7JrGiP2H0VjGYvKzV6rWCXEAakxeSANyJCNf7sT6LyH4wFMOa9zqhePkZiPwyYAENORucoy357+zu23GnWfWDmtFQ4MQDSaZHdA0MODhOZsvNdrds/HqcJOGd0xJ4kCVNz1FZY8bquFslOQ7uxc2nK+ilak1o1yNsxqfUDwTnMMkiItzE/qkkkhzb6xwjMe9658sts8smI7YBaD4OUVziGUx1QXPuse7z7WmBZ1uUKwqDUj+37qgA58gfursYTvHUr09cpsNOYE8yPLJTBubbf+6BaRYuPvom0s/f0UbCrRvAPMN/ZFrGnJoHr/wASU+mzkPElNfQnOel0uUG4ztEb76lxj/kFenUvEjoRI6B30TxTbv8A7m+lkPgh3yge+im5Q1jGrj1H6fVMwRlEboI+qU3ZoGQ6wFrpNy73QC3iJlRaei6YOY8r/Qp+Cc7++iuXW0I5T/8AVEC1iP7QPVZ3JUh1KjGUeNvBaqY3+/JIY8RryTaZnVseH1UbDQxnXr9E7LQfRJY05e/JXDPeaNk10Tu9+KfCTSAtOWnsJhkiwnqkqHU2qOMKsKOeN6TXFfZ9uwm9hqVv2faCIfTg2kwQTnuOW7ILiufdGk+Mreqzywlroxuo9jQ2tzhOkRuhL7acw0Kraj8LXsewmcJ7zSDcXBvmuLs+2kZOPUZ3n66rq7HXc7WdI8uv6qd8bqq1uOP+AezGbPspZTqGo01HOkkEAlrJAAAjITGsr0mONPCbW+6gY6DYA33DRRzXcBnmePE+4Ke9kLam73pcHlquN272nSpu+Rj6lrECGxrBs08hK0dt9pfAaABLj6TcngCvCVQXOc5xlxJN+nvolbfQHtHan1Z5ZAQLjcMzC452d+JpJkAtyzMELrlowmTcgA8AP38kmu2ADqM/et79Vjl/Suj62EEHKYnnh+6zV6wnlrb3KzbQ+1zpwkD2D4LLUnO5n9NFlnnPTLLKNlKo6BOE8b9FFmNZw1jXxvu4qKdwtx5ZzCMjH+xx81djyPzNPIwSrNe7+of2n1VfiTnIPJelcphqjWRzy8gUG1RkD09hRjGnUHl9bpgaCYAceo9LqbQk7h4iPRaKdMxMxzMDxV2bI1t4YDyCvUI0df8Apz8Fnct+ApTqA5Eu4g28YutIYYGQy1n34p9MTEk9QT5AWT3s3GeH6OWVzDOyTdxnlA9TKdRqgWxTzII8wgyhb5b8voHJ2ztY2+upkCOn7qbYpoY2ePvRB1Ehw9IM+IKkTeSfD7J7SZt+qjZhSbe/0n6FbKIgX+nnBKy/EM/e30Wkg2t6H6qSp9tB6I/FGduVktth9N6E56eP1CWw0sqaiLb/ANynUnAifKHNv5LNTk2P0PktrRGflE8LIEoEge5Pmp8Ln58d/JWpffePfJXnwgG8evgitcS2MaImb8vJP2PZ2zJymM4jLUDj6pdSpafJCnWmcMzEDQxxsorfF0AylkADvz9xZdjYmQ0WEcuGa8tTrv8AzZW0jS3CMvELqUu1CBB3ZX6Qs93fdrrs7ja/H3vWDae0Q2dSNNbxM9brm7R22MDoMHLUZTcEa6dAFxKe1lz76g+evqnci009q1nPONxiO60CwGfj+i5u2tjvAHwWvbHy1w325GLHzHislWv3Z5WA0keMWPiotFc7aHibzYzzsTHgFkqVDJuTrw4nrmtG3hszpfwOg8Vjxd0yYIIjcQZmd4FvElcmdu3PltVzhhH00tOWivAvhu4BxIkAGBNyeEKlF4OefI6fsQgKNjB3gbxfjoPulKhY7RxcOX7qJ1Hay1oGBhgZnPqotNL7PJDnA43PioGg5SeU+YlC0Zu6z6QrtpvImQBxt5SF6PbmAUznY82kfW6A2xzbGf8Akf2XS2Og+RN+J+gWqvsLcyD1mOpuFnc54Dl09spugZOPF1vNaGYAYLz4SOhJuqV9jpk3k8rDl8seSozZ6TRYAHfiJHop/wCGearR8pcQf6QfRy00jIyPWVhpbbTafyE6GRbnF10aO0sfcNI33jPwlRlL6GjqR3ev6rTTEWMxzkeapSwxY56GfunNjSPfGCsbaZ1JoH7fVMNXQDxmPVZH0xmWxyP7KQdMPCRJ6lTsaasOrpjgYWlm1HcN17+/Bc1gJOQHFsj6LoUaP9U87/RTvZ9mik6f2H2Wk4TYDrH1CX8OLaRw+iuxvu6E6Nazp6rTQzz8RfzCVSFsx4earUqCLZ+XkgdzcQbiEC+sDwtdBhsPtB8R7skFpj9pQxuiJMdOe9DXE2u1wztlI04FUY4Djr62jqqA/borYRmJjOJHGNclFb4i92nDprnvv9VTaqls76Z6ZeJjxSzWyJOoMjI5XseQSDWFoBN3NOuQEc7ehUWtNsu2VhY3h09MjP8Ay8lfZH96mTYQDnECDGe8z4TomdpbOMIaIJAJF8wGicj7ngsO0bRMANOcCDp3bXys4jhKyu97pSdzdo7QBc4ExfrAwjrY+QWWltLpeBG+NI3zrYnxjNKfmS4YgJBwgk6Z33geJUZUDQYbu53jOcwZy4LHLKozy1V61ab3w65aDO3AX5rMK7Jk5GRfw8Lym06zSJAsCT+vkR1WQ12Hp4XAGml/LmspWFqwABuT43BOZPldMEZA3++fqi6iDuyjhBOUzrAULMIGoA9OXI+HBXpOtEVapk2HiAgtFKjIm3WJ9FEFt5FpANz5+i6lPZGkDET5ekLGzZXHRvUGPFdLZaL47zmgcLj0Xoeplrwio+r8OzAJ3zHjN1hr13uPeOJu44iPOyXW7RGIyJvYknLlYJtItcMrnw4JY6k2chT6cm2H/aQT53TW7FU/KJ5iCuhR7NkCQPMx5QFt2PZQN56H7pXq68DbjHs2pGQngJ/RbOzdhDfmLSeY9yu01gyDiN4z+ilangFmjoB6LLLq29i3sum2d8bwZ8lcUgI+v2lCjUG7yIKY945eP1WO/SpFSYOGesD6lF1MHd9P0UbtA09+KY1+8T4HzS5UzNl2Mm4kcQf1XTo2EOuNxv1Cy0H5Qy1hp5arUCZuQI+yWyqxaJnLl+iYyTpA36+SlMdFf4oG6bcOqAInf4if2QYwk7vruzCfSIyOc5T9d6q9k6HzH7I2qLVGSMxySvh6AenHTfYoQdw8Bvz/AFVmuGYsSIBv8xBAI4i3iouTWYfS7qYOmQMc9Pt0WSpViQMtxHG1gtTqmFvBu7g0zF+ZAXmtuqvGKwBL8+BE+H0dzWWXU00v6ug5xMP+UHLOCQMhxytbVXJEAjnyuIPkPE71xf8AECMeIHCIxZ5SQQeRAgjfumdFKpAxEkw0gkTEB4IHAxwuJ3KOWzmW3Sc/F/yFs7mHDhmsVaC10NuO8AN4OnLveSlSm55axtrTPQzPUE+CpjzMzNscES4AiR1Gu8b5UZZXYuTJX2qPlEgm8ToZnnCLH2OkE334RMDlKlOiRJJu24zyMhoss9GYnQlzYMiS6MxeLSY/dc+qxyUpCDdoaTqOZjqc+qy16bgDhAJMAaSRJIO8HECcvmF1ofSAbckmDaSLyI8hHsq7XFwi0mTfhNiI3geae9VnruyUHYbEiDy7u682/ZanVCR3rGMxrYAW1EmNFz+8DLg0gc5GRjFyA9eT21JIjfBBiQI4GDY56wqsJDtQb3XOAItaSIFhflCiw7RgLiXUnk78INotflCivQZa7zhzOSVReYFyiovRY+ETwrRM53vrddvs+k2MhkdAoosesbS8xkmUHGDc5qKLmhQ9rjizKiiidOL9m3de99VV35uaiifs/Zmz3scpNtNFv+GIyGW7moosvZw3ZGjDMCZWpzACYAyCKikqZsrAW3APRFxjDHFRRVALM29U8ZeKiiVXiwkwTHu6OyG7f/cPoVFFjfLowJJt1aPNo9CR1XPriQCc8Lb8nCFFFh1VdQmiLsOpdJ42fmr9mizOOCeMipKKiePhnPJvarobSi2L4eKLT3RnvXM2xxsJsSZ490TKiiWXsZ+KfV+X+/1Q253/AJfX1KiizvtNK2s3HT6rLtBhzYt3j/8AE/YeCiiioDahBJFjD76+PQeC5df5ncCSOFtFFFcS6VPJRRRU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data:image/jpeg;base64,/9j/4AAQSkZJRgABAQAAAQABAAD/2wCEAAkGBxQSEhQUEhQUFRUXGBUUFxgYFhcXFxgYFhUXFxQXFRcYHCggGBolGxcYITEhJSkrLy4uFx8zODMsNygtLisBCgoKDg0OGhAQGywkHyQsLCwsLCwsLCwsLCwsLCwsLCwsLCwsLCwsLCwsLCwsLCwsLCwsLCwsLCwsLCwsLCwsLP/AABEIAMIBAwMBIgACEQEDEQH/xAAcAAACAwEBAQEAAAAAAAAAAAABAwACBAUGBwj/xABBEAABAwIDBQYEBAQFAgcAAAABAAIRAyESMUEEUWFxgQUikaGx8BMywdEGQuHxFFJikhVTcoKiFiMHM0NzssLi/8QAGgEAAwEBAQEAAAAAAAAAAAAAAAECAwQGBf/EACQRAQEAAgEEAgMAAwAAAAAAAAABAhESAyExQRNRBCJhFHGB/9oADAMBAAIRAxEAPwDSiiAivp7cSBGFAFYBAQBFSEYS2NIjCKKNnoIUhFFIBCMIwogBCMIqIAKIwojYBRWQRsApCKiArCiKiAqUIVkEBVAq0IJ7GlCgVcqpCNlpRAqxCBRsaUKBVigU9hVRRRANCIQCIUmsEQgrIMUUAiEgIRQCsEBAFFEUGiiiKAiiiKACiKiACisggAoiggAooggIgiggAqolBBAgUSqlMAVUolBA0CBaoUCUDUBRBRMGhWCoFYJBYKwVQiEjWCKCKQWUQRQBRVUZQYqKKICIoKIAyjKqogLShKCiAMoKIICIFFBARAqIFARVKJQKCAqpRKqUwBQJRKqUBCqlEqpTAKKKIBgVgVzhtNQz3WzaCMrCDI3nei2tW/lnUmPtko5xXCuiCrArmtrVATEE36cgftor/FcIL8WLMCwaQM5i/hvS5w+FdEFELlOdV/q5XCZsxfibiDjBEjFAIG8H7o5wca6SKtW22WuH8OQDIBbMgTnMG8T4pGxbIKxwgvpusASHOBEHEPlABtmSPop+SHwpqvSYXGAJPvPctI/De+sPD/8Aac3sai0W2siLwHWgi4wh07/FTetj6P465znAWJHiFMXEJu00mtcAKwqiHGHteIDWnA3MyMUDTW4XIFAkjFhHCD4XBy6899TPZXF1abZyTquyloaS5veMC+vguKyiWSWOIJ3uY2M9zpPkpSqvyL2zeC5+UiCQZjTglcr6Go9A7YIkYxIBMQd0xJKxxaZEf6hrlqs1TbXgn/v0xY2DmYRp3S0GVo2XtZzXNxv2ZzRmJAcRN5OU8VMyyPjikjeBzInwzW//AA3IYxJnTcY3rBtfbTQSWmmQTpUGW4wLJLPxCNQ2f9QIy3QZ8U953wP0dF2w/wArg45wM9/osz6ThILTZZ9p7ba/5GtFu9D2AyZnCSBGmmgS6VXDJxU3EyYx0zF54A754FL5LPJ8Z6aqlNwE4XRMWGtvoQo2m4iQx+o+U/aAue7aySGue1rZMD4odB3xJzy6K/Z/aDGy2o95aZIwYYnuiZdyz5JXr4yeYXBoe+Gy5rxeAC2PM9fBSi7GQ1l3HIWBNpMXjLil7TtmzuPedtBH+qkB0gJVPtShScHNa8OEwfiumCCNGgDMqL+VhJ5HFq2phpmHCHW7pLZuAdDlxSXVDo0ni3vDoW2WWp2zLy8FwJES52J0WycL2gZq3/U5GkkRJ385UT8zGTve44w5ryTGB/PC7pokv2mDBF8ouD6ZpP8A1AXG7XD5sMOykuIOkxPklfxjjm8mc5Oe/UEc1pj+XhfZcY2MrT+U5xp6TnwVP4j+kxvNliftIcYxsOeca53AnTfyS2Ui8SwF8/ylxAjSIMZ+ZT/ysPsri2nauB8Cd33Hig7aDu9+Kw1B8OMdJzMW8uuN1xHFYqm0CCG2uSHSZF5AEWsi/mdOFp1nbcBmW+I+6i86+mCZc4uJuTa51zUR/lY/cGosO1av+ZU/uKP+JVf8x/LE79v3WNpCuRC+lxx+nFyv20fx9T+d/wDcUTt9Q5vf/cVjL1YPRqDlWr+Lfq539xQ+Od58VnDlYFGoW6b8VT4qVKIR2GzHVgoaqXh4o4eKOw3V/iBEvHHT0v5qmHmoGoC2NT4ipCPVMLh617P2fWqXZSqEHXCQ3f8AMbeawhqaX1S3uucQCJ+aQA1wjELgf0zu3LHrZ3DHcadLGZZarsbN+HazokBkiRLhJEC9pgayV3ux+wm08RqfDdoIJJaecRdea7O7fmm1gpvL2E4YHdcLElwHETlYkGLLtdo9rkBmGi6o13zXax0gWBwNccQIGK2bYlfM6vWzz7WvodPpYY94b2j2I83pvDhJFwfmB+W3dm3BcraOxqjC0POEkSARYi0wWzJEi0Tfgptv4nqMc7BSc2cJDnOcCQARJa2Buu2Ijmq1vxS2ozCRfG2oGPY5zcYfis5mEiD3gSSZHKOe9OXyu6rL/CE4+812AEuw1KZgASSe9JFtBombPSa4NioDiBIAg5RI4OuLHendv7EalP8AiGNc3EGtcSHS5rgAQS+TBgHEMNgOvmqNKswyyo9pys9zbGDhlp4eiMeljfCbJHof8PBnvtBb8wLocO8BBETeR4p7NjDi1pc7HAgBoMCYEHFe5+q83su2OYS7AC+4JLqkOaYlr4cCRImDIOuQWCoapeXtcaYJDiKb6jWgjKBiNhcZ/mPJV8OAkj1+y7Gyo8Na5xcbgQADctF54TyV9q2JlF+CqXMMF02IwtEmDEEgaTHHReT7Mc8PY0w4khoBLjJJhggEaxqvU/jDZn1W02NrEvI77MT3NkYcBioXBsXyM3zzSvSwnkTGfSopsLg1tUCQZJGRBNjHykxEXMpLuzW4nA1JwxJAJu4S0aYdxkm5GRz87te1vBLfjB8kl4Y0PoucSCWw5p+IARrORvKa7bKgLsdSoCJcW2EuADWg5aR4C25/FiNR1/4cghmKmJuQScRF7gEXFtfNbKtbamEl5wNp3OEMIkZQGxN7G3ovN7LtROHE6MMwSzEQCZMd7vX0Mi6pW7be5rqYwsmGktaTiABsInDdxu39z44b1O1VHVR36weJN72uJjIgX8uS5jNjcXEYbi+6RqQSY/cb1m2HanspBodhF7nLvATYncNE7s3aTXdWY1rSKYbheRUlowGTgaCMxcnrwLhjRqNbtmoixz/3j1pqJFfZHtdBNVxt3mscWmQDYmD5KKOE+k8f45LarRpPFVfXnRUDVC1eh2+anxCiah3ohnuER7sQjZaAOKsHFVw+7olvv90j0tiVhU9mEvDxUwI2NHfGsiK07o5j0hJwcCPFTBxRs9NJqgZkIisFla1WLY/b6pbPTTTdJ+qti5npCzAnf0TGu4meaWz4ntrNF3GGj5iDeN4k36LuUvx5TNNtIODaYAbBIwxAsTMgcAJtmbg+arVJbBGIRBBj1C5VejTEt+E9rHEFwa4FwIHdLMQ0N4P8zstOL8nHLO/x19HjjH0PZO2Nla8toV6OzmSHOY9ziZaSLvBa4ZWbIBF4XR2zt1zWy2o0ZyXVXsEGS3vS3DMZw6w4r5bsEmt8Uva0tOJvxW4pLYhuFjoE7yF1H9tVdqc2ntLxSog4miHlswTdgnEdM2xJNzZcOWPd0R3G9p7btOOKzDTGK7mNlwNg0d0OdlwvBJFiEf4rQoXPwqjpccZa4YtSAwDuOxOAEwIa64tPB7ZovZhps20vYIIZFSm0XlvduIF7kyCbZrNT/DVes0Ya1FzzDnUw5xLQ4Ey9zWkTa8anOUag7vZbJ+KGVGYK7qQplslzGGqCThIkNiHBwvDTeTIi/Io/itxadnL6LwMRZ/2gwkyZGEN/MCZFtVn7I/BdMsDq21PowYcW4ajSZiA0OBbbfOWS9T2Z/wCGWxvwu/i6ryIJez4bBcWiQ7DffOYEXRJD7vOs7QioHBlMAnEaZaSwETdrRBAEjI2WDtB5cS4uF3z1JJLROZiddPH6JU/DPZzKT67xWqMpNeS5z3XDRL7Na0z/ALVv2bsLs3aGFuzloNJwZUwljKrZdEPxiZLhAJ0kDcqxKx807B7Q+G7utaXmGtMkQcQNsN4Nwcs4ldP8TbWXtolsSafxKh7zm4cOFtPdBM2yiSTovcdofgrYaM1SNpJaAQWS6CDZwOGA7mei8L+MKrn1HYQ6AYxmmWVHNLGEfEvGIAi4F5MwCAK47u0+jewNo2ZrYq0Zqu7xfpcGGtAPcFwMtbndw+3dnD3DGSXDEcM6FwGI/wBRM2m0LOKoMmAIiPK8+8kypWIdPdJOsnUWPAi2qjxdnrcdEfg2dmdWNV7SCQ1veDCJwgAfMSTYTHK9sPZPYz2997cd8LRikDOC4TA4LYztauWOpu+W2EnvRBm2nUzwhDZNuIkBhc6S4EmwkXDRJgnUiDlewRLb5F0rs20uqMdIIF4d+aJ/LI81u2LsJzR8RlT4QLWgsa4tJZiJmqR814gHeTdK7L2p4aB8NrwXtLsQbZ2IWbeHDDrYd4zvPX7R25rqhwCw4zE3id0kxpc2U39S3DaYAAGKqYAuXKLJ/F+4UUfIXKPMATlCMcBzTIJ/N6BV92IPqvQbfMGfAKSN46mPCETMcOv7earfd0n0ujZrNd7mVXOffkrEjXLmPNQM1nwz6gJbBaM3y9UzAOXh9lbDew/XyRsFF3PzRgex907CdR9fOFZo5j/cPIKdgojgoRw99U5tO8nEegKaKY1t5eSm5GyNvp1n9Fpp0hnEc/uE2kzw5hPwxvUZZqIbs4nKOF08bFTP5R5yn04ix9Voo05zI99VjlnVyMlPsml/L5krW3sqif8A0/Cfut9FgWlllz5brSbc2n2FQ/yweYXQ2Xsegwy2jTBynDdaKbgnsPBTra5ae19OoAyrRp1G6B7Guy+X5ty7vZlsTS2nhnuBrcpnFiN2k3FgNOMDh0A4mAL8vrku/s2zuIAMtMWk5SMiJneoroxvZx+29kcNpY5mN4dRqMfTNRjWkY6cvBf3WnC65gghgFpC4v4T7EqjZu0HvY8VNoqOBhppuwiXkMEb6rwCLEjOF7itQbTaXhrMfdGIiCW4hiHduTGXGJXQY22efsqorLK3z/px+wuyqlGrtjn1Kj21a5q08by4NY5oJDGn5Ye54iMmt3BP27sDZ6uL4tMOc4gl9sdg0ANeBIENGX1XTcDoSLzYbtLiPZ5pdSphI+bdaSMtYBiye/aHg+1//DCk+XUXkOOTXyBx7zRMZ6ErxHbH4N2ui6CwuGYLWue08nhvkRIX3SmQ428MJGfMDQKmB0umMOmc9bRCfL77lx+n59Gz16Vq1J7WnI4HgA7pOWcquxVBD3NIFwNDM33cM+fFfbPxJ2Idra1pqOYGnFAEgnKXAkSQMt0lfMPxF+F6mzv7olpgfEggOMTFpAIvbOyJjL4K2xydgrYYZiIa5wOGDEkZ4uVoXQ+Eult2z0qbKTaZDoaJdhjE6Mz4nUhYwwYiTvkbpsNOvgsOp3FiN2SbwCorY27/AH4KLHlE9nnC+/3j7BEPO+D/AKv1RBztPh9SgWg6D+1eicGhDyMyfL6FXxzv8fuUoRpPS/hZXZlY9LfQoGlxxPmPurAA6Ej3xVJOkHqfpKY1xyOfAyfMKaNIx40ACYev9p+ygw6n1H1VzSbpbqfup2NKE+4j6qwE5g++qbgaPznxPoSgWcT1aVOz0NONfROExbyVRlBEciPQlXpYTYEf3D6ZqdnIgPNPYA4SCD1+yuyl7v8AVOpUd48/pKzuSoVTocD4ZrXs9Dp0KdSpRkI8JWlrbZKKewYOnvmnsp8FGM9xC0MCmnLRpU1spUZIySGmPf2TPjR7Kixtg7Wy7O1l3O0mNRu5/ouwGhrZAAGZgnQTbfkvLUKzrbjYG1j0yzy4Ls9n7S50tInn55rHerqunXbs4D9uqdo9n7c1lJ2Gq2uzZiXMJqQHBgIgBsuaIu4wbkWXr9kLnU2FzSwljSWWlpIBLbWsbdFUsy42t74eaVtm2t2ejUq1JFOmx1R0CThaC50DUwrJtj37yVXDfn5rh/g/8UU9vomow3a4scMJEOs4DX8rm8M13C8axw9LeKYIAOU6794+2n7JrGiP2H0VjGYvKzV6rWCXEAakxeSANyJCNf7sT6LyH4wFMOa9zqhePkZiPwyYAENORucoy357+zu23GnWfWDmtFQ4MQDSaZHdA0MODhOZsvNdrds/HqcJOGd0xJ4kCVNz1FZY8bquFslOQ7uxc2nK+ilak1o1yNsxqfUDwTnMMkiItzE/qkkkhzb6xwjMe9658sts8smI7YBaD4OUVziGUx1QXPuse7z7WmBZ1uUKwqDUj+37qgA58gfursYTvHUr09cpsNOYE8yPLJTBubbf+6BaRYuPvom0s/f0UbCrRvAPMN/ZFrGnJoHr/wASU+mzkPElNfQnOel0uUG4ztEb76lxj/kFenUvEjoRI6B30TxTbv8A7m+lkPgh3yge+im5Q1jGrj1H6fVMwRlEboI+qU3ZoGQ6wFrpNy73QC3iJlRaei6YOY8r/Qp+Cc7++iuXW0I5T/8AVEC1iP7QPVZ3JUh1KjGUeNvBaqY3+/JIY8RryTaZnVseH1UbDQxnXr9E7LQfRJY05e/JXDPeaNk10Tu9+KfCTSAtOWnsJhkiwnqkqHU2qOMKsKOeN6TXFfZ9uwm9hqVv2faCIfTg2kwQTnuOW7ILiufdGk+Mreqzywlroxuo9jQ2tzhOkRuhL7acw0Kraj8LXsewmcJ7zSDcXBvmuLs+2kZOPUZ3n66rq7HXc7WdI8uv6qd8bqq1uOP+AezGbPspZTqGo01HOkkEAlrJAAAjITGsr0mONPCbW+6gY6DYA33DRRzXcBnmePE+4Ke9kLam73pcHlquN272nSpu+Rj6lrECGxrBs08hK0dt9pfAaABLj6TcngCvCVQXOc5xlxJN+nvolbfQHtHan1Z5ZAQLjcMzC452d+JpJkAtyzMELrlowmTcgA8AP38kmu2ADqM/et79Vjl/Suj62EEHKYnnh+6zV6wnlrb3KzbQ+1zpwkD2D4LLUnO5n9NFlnnPTLLKNlKo6BOE8b9FFmNZw1jXxvu4qKdwtx5ZzCMjH+xx81djyPzNPIwSrNe7+of2n1VfiTnIPJelcphqjWRzy8gUG1RkD09hRjGnUHl9bpgaCYAceo9LqbQk7h4iPRaKdMxMxzMDxV2bI1t4YDyCvUI0df8Apz8Fnct+ApTqA5Eu4g28YutIYYGQy1n34p9MTEk9QT5AWT3s3GeH6OWVzDOyTdxnlA9TKdRqgWxTzII8wgyhb5b8voHJ2ztY2+upkCOn7qbYpoY2ePvRB1Ehw9IM+IKkTeSfD7J7SZt+qjZhSbe/0n6FbKIgX+nnBKy/EM/e30Wkg2t6H6qSp9tB6I/FGduVktth9N6E56eP1CWw0sqaiLb/ANynUnAifKHNv5LNTk2P0PktrRGflE8LIEoEge5Pmp8Ln58d/JWpffePfJXnwgG8evgitcS2MaImb8vJP2PZ2zJymM4jLUDj6pdSpafJCnWmcMzEDQxxsorfF0AylkADvz9xZdjYmQ0WEcuGa8tTrv8AzZW0jS3CMvELqUu1CBB3ZX6Qs93fdrrs7ja/H3vWDae0Q2dSNNbxM9brm7R22MDoMHLUZTcEa6dAFxKe1lz76g+evqnci009q1nPONxiO60CwGfj+i5u2tjvAHwWvbHy1w325GLHzHislWv3Z5WA0keMWPiotFc7aHibzYzzsTHgFkqVDJuTrw4nrmtG3hszpfwOg8Vjxd0yYIIjcQZmd4FvElcmdu3PltVzhhH00tOWivAvhu4BxIkAGBNyeEKlF4OefI6fsQgKNjB3gbxfjoPulKhY7RxcOX7qJ1Hay1oGBhgZnPqotNL7PJDnA43PioGg5SeU+YlC0Zu6z6QrtpvImQBxt5SF6PbmAUznY82kfW6A2xzbGf8Akf2XS2Og+RN+J+gWqvsLcyD1mOpuFnc54Dl09spugZOPF1vNaGYAYLz4SOhJuqV9jpk3k8rDl8seSozZ6TRYAHfiJHop/wCGearR8pcQf6QfRy00jIyPWVhpbbTafyE6GRbnF10aO0sfcNI33jPwlRlL6GjqR3ev6rTTEWMxzkeapSwxY56GfunNjSPfGCsbaZ1JoH7fVMNXQDxmPVZH0xmWxyP7KQdMPCRJ6lTsaasOrpjgYWlm1HcN17+/Bc1gJOQHFsj6LoUaP9U87/RTvZ9mik6f2H2Wk4TYDrH1CX8OLaRw+iuxvu6E6Nazp6rTQzz8RfzCVSFsx4earUqCLZ+XkgdzcQbiEC+sDwtdBhsPtB8R7skFpj9pQxuiJMdOe9DXE2u1wztlI04FUY4Djr62jqqA/borYRmJjOJHGNclFb4i92nDprnvv9VTaqls76Z6ZeJjxSzWyJOoMjI5XseQSDWFoBN3NOuQEc7ehUWtNsu2VhY3h09MjP8Ay8lfZH96mTYQDnECDGe8z4TomdpbOMIaIJAJF8wGicj7ngsO0bRMANOcCDp3bXys4jhKyu97pSdzdo7QBc4ExfrAwjrY+QWWltLpeBG+NI3zrYnxjNKfmS4YgJBwgk6Z33geJUZUDQYbu53jOcwZy4LHLKozy1V61ab3w65aDO3AX5rMK7Jk5GRfw8Lym06zSJAsCT+vkR1WQ12Hp4XAGml/LmspWFqwABuT43BOZPldMEZA3++fqi6iDuyjhBOUzrAULMIGoA9OXI+HBXpOtEVapk2HiAgtFKjIm3WJ9FEFt5FpANz5+i6lPZGkDET5ekLGzZXHRvUGPFdLZaL47zmgcLj0Xoeplrwio+r8OzAJ3zHjN1hr13uPeOJu44iPOyXW7RGIyJvYknLlYJtItcMrnw4JY6k2chT6cm2H/aQT53TW7FU/KJ5iCuhR7NkCQPMx5QFt2PZQN56H7pXq68DbjHs2pGQngJ/RbOzdhDfmLSeY9yu01gyDiN4z+ilangFmjoB6LLLq29i3sum2d8bwZ8lcUgI+v2lCjUG7yIKY945eP1WO/SpFSYOGesD6lF1MHd9P0UbtA09+KY1+8T4HzS5UzNl2Mm4kcQf1XTo2EOuNxv1Cy0H5Qy1hp5arUCZuQI+yWyqxaJnLl+iYyTpA36+SlMdFf4oG6bcOqAInf4if2QYwk7vruzCfSIyOc5T9d6q9k6HzH7I2qLVGSMxySvh6AenHTfYoQdw8Bvz/AFVmuGYsSIBv8xBAI4i3iouTWYfS7qYOmQMc9Pt0WSpViQMtxHG1gtTqmFvBu7g0zF+ZAXmtuqvGKwBL8+BE+H0dzWWXU00v6ug5xMP+UHLOCQMhxytbVXJEAjnyuIPkPE71xf8AECMeIHCIxZ5SQQeRAgjfumdFKpAxEkw0gkTEB4IHAxwuJ3KOWzmW3Sc/F/yFs7mHDhmsVaC10NuO8AN4OnLveSlSm55axtrTPQzPUE+CpjzMzNscES4AiR1Gu8b5UZZXYuTJX2qPlEgm8ToZnnCLH2OkE334RMDlKlOiRJJu24zyMhoss9GYnQlzYMiS6MxeLSY/dc+qxyUpCDdoaTqOZjqc+qy16bgDhAJMAaSRJIO8HECcvmF1ofSAbckmDaSLyI8hHsq7XFwi0mTfhNiI3geae9VnruyUHYbEiDy7u682/ZanVCR3rGMxrYAW1EmNFz+8DLg0gc5GRjFyA9eT21JIjfBBiQI4GDY56wqsJDtQb3XOAItaSIFhflCiw7RgLiXUnk78INotflCivQZa7zhzOSVReYFyiovRY+ETwrRM53vrddvs+k2MhkdAoosesbS8xkmUHGDc5qKLmhQ9rjizKiiidOL9m3de99VV35uaiifs/Zmz3scpNtNFv+GIyGW7moosvZw3ZGjDMCZWpzACYAyCKikqZsrAW3APRFxjDHFRRVALM29U8ZeKiiVXiwkwTHu6OyG7f/cPoVFFjfLowJJt1aPNo9CR1XPriQCc8Lb8nCFFFh1VdQmiLsOpdJ42fmr9mizOOCeMipKKiePhnPJvarobSi2L4eKLT3RnvXM2xxsJsSZ490TKiiWXsZ+KfV+X+/1Q253/AJfX1KiizvtNK2s3HT6rLtBhzYt3j/8AE/YeCiiioDahBJFjD76+PQeC5df5ncCSOFtFFFcS6VPJRRRUl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data:image/jpeg;base64,/9j/4AAQSkZJRgABAQAAAQABAAD/2wCEAAkGBxQSEhQUEhQUFRUXGBUUFxgYFhcXFxgYFhUXFxQXFRcYHCggGBolGxcYITEhJSkrLy4uFx8zODMsNygtLisBCgoKDg0OGhAQGywkHyQsLCwsLCwsLCwsLCwsLCwsLCwsLCwsLCwsLCwsLCwsLCwsLCwsLCwsLCwsLCwsLCwsLP/AABEIAMIBAwMBIgACEQEDEQH/xAAcAAACAwEBAQEAAAAAAAAAAAABAwACBAUGBwj/xABBEAABAwIDBQYEBAQFAgcAAAABAAIRAyESMUEEUWFxgQUikaGx8BMywdEGQuHxFFJikhVTcoKiFiMHM0NzssLi/8QAGgEAAwEBAQEAAAAAAAAAAAAAAAECAwQGBf/EACQRAQEAAgEEAgMAAwAAAAAAAAABAhESAyExQRNRBCJhFHGB/9oADAMBAAIRAxEAPwDSiiAivp7cSBGFAFYBAQBFSEYS2NIjCKKNnoIUhFFIBCMIwogBCMIqIAKIwojYBRWQRsApCKiArCiKiAqUIVkEBVAq0IJ7GlCgVcqpCNlpRAqxCBRsaUKBVigU9hVRRRANCIQCIUmsEQgrIMUUAiEgIRQCsEBAFFEUGiiiKAiiiKACiKiACisggAoiggAooggIgiggAqolBBAgUSqlMAVUolBA0CBaoUCUDUBRBRMGhWCoFYJBYKwVQiEjWCKCKQWUQRQBRVUZQYqKKICIoKIAyjKqogLShKCiAMoKIICIFFBARAqIFARVKJQKCAqpRKqUwBQJRKqUBCqlEqpTAKKKIBgVgVzhtNQz3WzaCMrCDI3nei2tW/lnUmPtko5xXCuiCrArmtrVATEE36cgftor/FcIL8WLMCwaQM5i/hvS5w+FdEFELlOdV/q5XCZsxfibiDjBEjFAIG8H7o5wca6SKtW22WuH8OQDIBbMgTnMG8T4pGxbIKxwgvpusASHOBEHEPlABtmSPop+SHwpqvSYXGAJPvPctI/De+sPD/8Aac3sai0W2siLwHWgi4wh07/FTetj6P465znAWJHiFMXEJu00mtcAKwqiHGHteIDWnA3MyMUDTW4XIFAkjFhHCD4XBy6899TPZXF1abZyTquyloaS5veMC+vguKyiWSWOIJ3uY2M9zpPkpSqvyL2zeC5+UiCQZjTglcr6Go9A7YIkYxIBMQd0xJKxxaZEf6hrlqs1TbXgn/v0xY2DmYRp3S0GVo2XtZzXNxv2ZzRmJAcRN5OU8VMyyPjikjeBzInwzW//AA3IYxJnTcY3rBtfbTQSWmmQTpUGW4wLJLPxCNQ2f9QIy3QZ8U953wP0dF2w/wArg45wM9/osz6ThILTZZ9p7ba/5GtFu9D2AyZnCSBGmmgS6VXDJxU3EyYx0zF54A754FL5LPJ8Z6aqlNwE4XRMWGtvoQo2m4iQx+o+U/aAue7aySGue1rZMD4odB3xJzy6K/Z/aDGy2o95aZIwYYnuiZdyz5JXr4yeYXBoe+Gy5rxeAC2PM9fBSi7GQ1l3HIWBNpMXjLil7TtmzuPedtBH+qkB0gJVPtShScHNa8OEwfiumCCNGgDMqL+VhJ5HFq2phpmHCHW7pLZuAdDlxSXVDo0ni3vDoW2WWp2zLy8FwJES52J0WycL2gZq3/U5GkkRJ385UT8zGTve44w5ryTGB/PC7pokv2mDBF8ouD6ZpP8A1AXG7XD5sMOykuIOkxPklfxjjm8mc5Oe/UEc1pj+XhfZcY2MrT+U5xp6TnwVP4j+kxvNliftIcYxsOeca53AnTfyS2Ui8SwF8/ylxAjSIMZ+ZT/ysPsri2nauB8Cd33Hig7aDu9+Kw1B8OMdJzMW8uuN1xHFYqm0CCG2uSHSZF5AEWsi/mdOFp1nbcBmW+I+6i86+mCZc4uJuTa51zUR/lY/cGosO1av+ZU/uKP+JVf8x/LE79v3WNpCuRC+lxx+nFyv20fx9T+d/wDcUTt9Q5vf/cVjL1YPRqDlWr+Lfq539xQ+Od58VnDlYFGoW6b8VT4qVKIR2GzHVgoaqXh4o4eKOw3V/iBEvHHT0v5qmHmoGoC2NT4ipCPVMLh617P2fWqXZSqEHXCQ3f8AMbeawhqaX1S3uucQCJ+aQA1wjELgf0zu3LHrZ3DHcadLGZZarsbN+HazokBkiRLhJEC9pgayV3ux+wm08RqfDdoIJJaecRdea7O7fmm1gpvL2E4YHdcLElwHETlYkGLLtdo9rkBmGi6o13zXax0gWBwNccQIGK2bYlfM6vWzz7WvodPpYY94b2j2I83pvDhJFwfmB+W3dm3BcraOxqjC0POEkSARYi0wWzJEi0Tfgptv4nqMc7BSc2cJDnOcCQARJa2Buu2Ijmq1vxS2ozCRfG2oGPY5zcYfis5mEiD3gSSZHKOe9OXyu6rL/CE4+812AEuw1KZgASSe9JFtBombPSa4NioDiBIAg5RI4OuLHendv7EalP8AiGNc3EGtcSHS5rgAQS+TBgHEMNgOvmqNKswyyo9pys9zbGDhlp4eiMeljfCbJHof8PBnvtBb8wLocO8BBETeR4p7NjDi1pc7HAgBoMCYEHFe5+q83su2OYS7AC+4JLqkOaYlr4cCRImDIOuQWCoapeXtcaYJDiKb6jWgjKBiNhcZ/mPJV8OAkj1+y7Gyo8Na5xcbgQADctF54TyV9q2JlF+CqXMMF02IwtEmDEEgaTHHReT7Mc8PY0w4khoBLjJJhggEaxqvU/jDZn1W02NrEvI77MT3NkYcBioXBsXyM3zzSvSwnkTGfSopsLg1tUCQZJGRBNjHykxEXMpLuzW4nA1JwxJAJu4S0aYdxkm5GRz87te1vBLfjB8kl4Y0PoucSCWw5p+IARrORvKa7bKgLsdSoCJcW2EuADWg5aR4C25/FiNR1/4cghmKmJuQScRF7gEXFtfNbKtbamEl5wNp3OEMIkZQGxN7G3ovN7LtROHE6MMwSzEQCZMd7vX0Mi6pW7be5rqYwsmGktaTiABsInDdxu39z44b1O1VHVR36weJN72uJjIgX8uS5jNjcXEYbi+6RqQSY/cb1m2HanspBodhF7nLvATYncNE7s3aTXdWY1rSKYbheRUlowGTgaCMxcnrwLhjRqNbtmoixz/3j1pqJFfZHtdBNVxt3mscWmQDYmD5KKOE+k8f45LarRpPFVfXnRUDVC1eh2+anxCiah3ohnuER7sQjZaAOKsHFVw+7olvv90j0tiVhU9mEvDxUwI2NHfGsiK07o5j0hJwcCPFTBxRs9NJqgZkIisFla1WLY/b6pbPTTTdJ+qti5npCzAnf0TGu4meaWz4ntrNF3GGj5iDeN4k36LuUvx5TNNtIODaYAbBIwxAsTMgcAJtmbg+arVJbBGIRBBj1C5VejTEt+E9rHEFwa4FwIHdLMQ0N4P8zstOL8nHLO/x19HjjH0PZO2Nla8toV6OzmSHOY9ziZaSLvBa4ZWbIBF4XR2zt1zWy2o0ZyXVXsEGS3vS3DMZw6w4r5bsEmt8Uva0tOJvxW4pLYhuFjoE7yF1H9tVdqc2ntLxSog4miHlswTdgnEdM2xJNzZcOWPd0R3G9p7btOOKzDTGK7mNlwNg0d0OdlwvBJFiEf4rQoXPwqjpccZa4YtSAwDuOxOAEwIa64tPB7ZovZhps20vYIIZFSm0XlvduIF7kyCbZrNT/DVes0Ya1FzzDnUw5xLQ4Ey9zWkTa8anOUag7vZbJ+KGVGYK7qQplslzGGqCThIkNiHBwvDTeTIi/Io/itxadnL6LwMRZ/2gwkyZGEN/MCZFtVn7I/BdMsDq21PowYcW4ajSZiA0OBbbfOWS9T2Z/wCGWxvwu/i6ryIJez4bBcWiQ7DffOYEXRJD7vOs7QioHBlMAnEaZaSwETdrRBAEjI2WDtB5cS4uF3z1JJLROZiddPH6JU/DPZzKT67xWqMpNeS5z3XDRL7Na0z/ALVv2bsLs3aGFuzloNJwZUwljKrZdEPxiZLhAJ0kDcqxKx807B7Q+G7utaXmGtMkQcQNsN4Nwcs4ldP8TbWXtolsSafxKh7zm4cOFtPdBM2yiSTovcdofgrYaM1SNpJaAQWS6CDZwOGA7mei8L+MKrn1HYQ6AYxmmWVHNLGEfEvGIAi4F5MwCAK47u0+jewNo2ZrYq0Zqu7xfpcGGtAPcFwMtbndw+3dnD3DGSXDEcM6FwGI/wBRM2m0LOKoMmAIiPK8+8kypWIdPdJOsnUWPAi2qjxdnrcdEfg2dmdWNV7SCQ1veDCJwgAfMSTYTHK9sPZPYz2997cd8LRikDOC4TA4LYztauWOpu+W2EnvRBm2nUzwhDZNuIkBhc6S4EmwkXDRJgnUiDlewRLb5F0rs20uqMdIIF4d+aJ/LI81u2LsJzR8RlT4QLWgsa4tJZiJmqR814gHeTdK7L2p4aB8NrwXtLsQbZ2IWbeHDDrYd4zvPX7R25rqhwCw4zE3id0kxpc2U39S3DaYAAGKqYAuXKLJ/F+4UUfIXKPMATlCMcBzTIJ/N6BV92IPqvQbfMGfAKSN46mPCETMcOv7earfd0n0ujZrNd7mVXOffkrEjXLmPNQM1nwz6gJbBaM3y9UzAOXh9lbDew/XyRsFF3PzRgex907CdR9fOFZo5j/cPIKdgojgoRw99U5tO8nEegKaKY1t5eSm5GyNvp1n9Fpp0hnEc/uE2kzw5hPwxvUZZqIbs4nKOF08bFTP5R5yn04ix9Voo05zI99VjlnVyMlPsml/L5krW3sqif8A0/Cfut9FgWlllz5brSbc2n2FQ/yweYXQ2Xsegwy2jTBynDdaKbgnsPBTra5ae19OoAyrRp1G6B7Guy+X5ty7vZlsTS2nhnuBrcpnFiN2k3FgNOMDh0A4mAL8vrku/s2zuIAMtMWk5SMiJneoroxvZx+29kcNpY5mN4dRqMfTNRjWkY6cvBf3WnC65gghgFpC4v4T7EqjZu0HvY8VNoqOBhppuwiXkMEb6rwCLEjOF7itQbTaXhrMfdGIiCW4hiHduTGXGJXQY22efsqorLK3z/px+wuyqlGrtjn1Kj21a5q08by4NY5oJDGn5Ye54iMmt3BP27sDZ6uL4tMOc4gl9sdg0ANeBIENGX1XTcDoSLzYbtLiPZ5pdSphI+bdaSMtYBiye/aHg+1//DCk+XUXkOOTXyBx7zRMZ6ErxHbH4N2ui6CwuGYLWue08nhvkRIX3SmQ428MJGfMDQKmB0umMOmc9bRCfL77lx+n59Gz16Vq1J7WnI4HgA7pOWcquxVBD3NIFwNDM33cM+fFfbPxJ2Idra1pqOYGnFAEgnKXAkSQMt0lfMPxF+F6mzv7olpgfEggOMTFpAIvbOyJjL4K2xydgrYYZiIa5wOGDEkZ4uVoXQ+Eult2z0qbKTaZDoaJdhjE6Mz4nUhYwwYiTvkbpsNOvgsOp3FiN2SbwCorY27/AH4KLHlE9nnC+/3j7BEPO+D/AKv1RBztPh9SgWg6D+1eicGhDyMyfL6FXxzv8fuUoRpPS/hZXZlY9LfQoGlxxPmPurAA6Ej3xVJOkHqfpKY1xyOfAyfMKaNIx40ACYev9p+ygw6n1H1VzSbpbqfup2NKE+4j6qwE5g++qbgaPznxPoSgWcT1aVOz0NONfROExbyVRlBEciPQlXpYTYEf3D6ZqdnIgPNPYA4SCD1+yuyl7v8AVOpUd48/pKzuSoVTocD4ZrXs9Dp0KdSpRkI8JWlrbZKKewYOnvmnsp8FGM9xC0MCmnLRpU1spUZIySGmPf2TPjR7Kixtg7Wy7O1l3O0mNRu5/ouwGhrZAAGZgnQTbfkvLUKzrbjYG1j0yzy4Ls9n7S50tInn55rHerqunXbs4D9uqdo9n7c1lJ2Gq2uzZiXMJqQHBgIgBsuaIu4wbkWXr9kLnU2FzSwljSWWlpIBLbWsbdFUsy42t74eaVtm2t2ejUq1JFOmx1R0CThaC50DUwrJtj37yVXDfn5rh/g/8UU9vomow3a4scMJEOs4DX8rm8M13C8axw9LeKYIAOU6794+2n7JrGiP2H0VjGYvKzV6rWCXEAakxeSANyJCNf7sT6LyH4wFMOa9zqhePkZiPwyYAENORucoy357+zu23GnWfWDmtFQ4MQDSaZHdA0MODhOZsvNdrds/HqcJOGd0xJ4kCVNz1FZY8bquFslOQ7uxc2nK+ilak1o1yNsxqfUDwTnMMkiItzE/qkkkhzb6xwjMe9658sts8smI7YBaD4OUVziGUx1QXPuse7z7WmBZ1uUKwqDUj+37qgA58gfursYTvHUr09cpsNOYE8yPLJTBubbf+6BaRYuPvom0s/f0UbCrRvAPMN/ZFrGnJoHr/wASU+mzkPElNfQnOel0uUG4ztEb76lxj/kFenUvEjoRI6B30TxTbv8A7m+lkPgh3yge+im5Q1jGrj1H6fVMwRlEboI+qU3ZoGQ6wFrpNy73QC3iJlRaei6YOY8r/Qp+Cc7++iuXW0I5T/8AVEC1iP7QPVZ3JUh1KjGUeNvBaqY3+/JIY8RryTaZnVseH1UbDQxnXr9E7LQfRJY05e/JXDPeaNk10Tu9+KfCTSAtOWnsJhkiwnqkqHU2qOMKsKOeN6TXFfZ9uwm9hqVv2faCIfTg2kwQTnuOW7ILiufdGk+Mreqzywlroxuo9jQ2tzhOkRuhL7acw0Kraj8LXsewmcJ7zSDcXBvmuLs+2kZOPUZ3n66rq7HXc7WdI8uv6qd8bqq1uOP+AezGbPspZTqGo01HOkkEAlrJAAAjITGsr0mONPCbW+6gY6DYA33DRRzXcBnmePE+4Ke9kLam73pcHlquN272nSpu+Rj6lrECGxrBs08hK0dt9pfAaABLj6TcngCvCVQXOc5xlxJN+nvolbfQHtHan1Z5ZAQLjcMzC452d+JpJkAtyzMELrlowmTcgA8AP38kmu2ADqM/et79Vjl/Suj62EEHKYnnh+6zV6wnlrb3KzbQ+1zpwkD2D4LLUnO5n9NFlnnPTLLKNlKo6BOE8b9FFmNZw1jXxvu4qKdwtx5ZzCMjH+xx81djyPzNPIwSrNe7+of2n1VfiTnIPJelcphqjWRzy8gUG1RkD09hRjGnUHl9bpgaCYAceo9LqbQk7h4iPRaKdMxMxzMDxV2bI1t4YDyCvUI0df8Apz8Fnct+ApTqA5Eu4g28YutIYYGQy1n34p9MTEk9QT5AWT3s3GeH6OWVzDOyTdxnlA9TKdRqgWxTzII8wgyhb5b8voHJ2ztY2+upkCOn7qbYpoY2ePvRB1Ehw9IM+IKkTeSfD7J7SZt+qjZhSbe/0n6FbKIgX+nnBKy/EM/e30Wkg2t6H6qSp9tB6I/FGduVktth9N6E56eP1CWw0sqaiLb/ANynUnAifKHNv5LNTk2P0PktrRGflE8LIEoEge5Pmp8Ln58d/JWpffePfJXnwgG8evgitcS2MaImb8vJP2PZ2zJymM4jLUDj6pdSpafJCnWmcMzEDQxxsorfF0AylkADvz9xZdjYmQ0WEcuGa8tTrv8AzZW0jS3CMvELqUu1CBB3ZX6Qs93fdrrs7ja/H3vWDae0Q2dSNNbxM9brm7R22MDoMHLUZTcEa6dAFxKe1lz76g+evqnci009q1nPONxiO60CwGfj+i5u2tjvAHwWvbHy1w325GLHzHislWv3Z5WA0keMWPiotFc7aHibzYzzsTHgFkqVDJuTrw4nrmtG3hszpfwOg8Vjxd0yYIIjcQZmd4FvElcmdu3PltVzhhH00tOWivAvhu4BxIkAGBNyeEKlF4OefI6fsQgKNjB3gbxfjoPulKhY7RxcOX7qJ1Hay1oGBhgZnPqotNL7PJDnA43PioGg5SeU+YlC0Zu6z6QrtpvImQBxt5SF6PbmAUznY82kfW6A2xzbGf8Akf2XS2Og+RN+J+gWqvsLcyD1mOpuFnc54Dl09spugZOPF1vNaGYAYLz4SOhJuqV9jpk3k8rDl8seSozZ6TRYAHfiJHop/wCGearR8pcQf6QfRy00jIyPWVhpbbTafyE6GRbnF10aO0sfcNI33jPwlRlL6GjqR3ev6rTTEWMxzkeapSwxY56GfunNjSPfGCsbaZ1JoH7fVMNXQDxmPVZH0xmWxyP7KQdMPCRJ6lTsaasOrpjgYWlm1HcN17+/Bc1gJOQHFsj6LoUaP9U87/RTvZ9mik6f2H2Wk4TYDrH1CX8OLaRw+iuxvu6E6Nazp6rTQzz8RfzCVSFsx4earUqCLZ+XkgdzcQbiEC+sDwtdBhsPtB8R7skFpj9pQxuiJMdOe9DXE2u1wztlI04FUY4Djr62jqqA/borYRmJjOJHGNclFb4i92nDprnvv9VTaqls76Z6ZeJjxSzWyJOoMjI5XseQSDWFoBN3NOuQEc7ehUWtNsu2VhY3h09MjP8Ay8lfZH96mTYQDnECDGe8z4TomdpbOMIaIJAJF8wGicj7ngsO0bRMANOcCDp3bXys4jhKyu97pSdzdo7QBc4ExfrAwjrY+QWWltLpeBG+NI3zrYnxjNKfmS4YgJBwgk6Z33geJUZUDQYbu53jOcwZy4LHLKozy1V61ab3w65aDO3AX5rMK7Jk5GRfw8Lym06zSJAsCT+vkR1WQ12Hp4XAGml/LmspWFqwABuT43BOZPldMEZA3++fqi6iDuyjhBOUzrAULMIGoA9OXI+HBXpOtEVapk2HiAgtFKjIm3WJ9FEFt5FpANz5+i6lPZGkDET5ekLGzZXHRvUGPFdLZaL47zmgcLj0Xoeplrwio+r8OzAJ3zHjN1hr13uPeOJu44iPOyXW7RGIyJvYknLlYJtItcMrnw4JY6k2chT6cm2H/aQT53TW7FU/KJ5iCuhR7NkCQPMx5QFt2PZQN56H7pXq68DbjHs2pGQngJ/RbOzdhDfmLSeY9yu01gyDiN4z+ilangFmjoB6LLLq29i3sum2d8bwZ8lcUgI+v2lCjUG7yIKY945eP1WO/SpFSYOGesD6lF1MHd9P0UbtA09+KY1+8T4HzS5UzNl2Mm4kcQf1XTo2EOuNxv1Cy0H5Qy1hp5arUCZuQI+yWyqxaJnLl+iYyTpA36+SlMdFf4oG6bcOqAInf4if2QYwk7vruzCfSIyOc5T9d6q9k6HzH7I2qLVGSMxySvh6AenHTfYoQdw8Bvz/AFVmuGYsSIBv8xBAI4i3iouTWYfS7qYOmQMc9Pt0WSpViQMtxHG1gtTqmFvBu7g0zF+ZAXmtuqvGKwBL8+BE+H0dzWWXU00v6ug5xMP+UHLOCQMhxytbVXJEAjnyuIPkPE71xf8AECMeIHCIxZ5SQQeRAgjfumdFKpAxEkw0gkTEB4IHAxwuJ3KOWzmW3Sc/F/yFs7mHDhmsVaC10NuO8AN4OnLveSlSm55axtrTPQzPUE+CpjzMzNscES4AiR1Gu8b5UZZXYuTJX2qPlEgm8ToZnnCLH2OkE334RMDlKlOiRJJu24zyMhoss9GYnQlzYMiS6MxeLSY/dc+qxyUpCDdoaTqOZjqc+qy16bgDhAJMAaSRJIO8HECcvmF1ofSAbckmDaSLyI8hHsq7XFwi0mTfhNiI3geae9VnruyUHYbEiDy7u682/ZanVCR3rGMxrYAW1EmNFz+8DLg0gc5GRjFyA9eT21JIjfBBiQI4GDY56wqsJDtQb3XOAItaSIFhflCiw7RgLiXUnk78INotflCivQZa7zhzOSVReYFyiovRY+ETwrRM53vrddvs+k2MhkdAoosesbS8xkmUHGDc5qKLmhQ9rjizKiiidOL9m3de99VV35uaiifs/Zmz3scpNtNFv+GIyGW7moosvZw3ZGjDMCZWpzACYAyCKikqZsrAW3APRFxjDHFRRVALM29U8ZeKiiVXiwkwTHu6OyG7f/cPoVFFjfLowJJt1aPNo9CR1XPriQCc8Lb8nCFFFh1VdQmiLsOpdJ42fmr9mizOOCeMipKKiePhnPJvarobSi2L4eKLT3RnvXM2xxsJsSZ490TKiiWXsZ+KfV+X+/1Q253/AJfX1KiizvtNK2s3HT6rLtBhzYt3j/8AE/YeCiiioDahBJFjD76+PQeC5df5ncCSOFtFFFcS6VPJRRRUl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data:image/jpeg;base64,/9j/4AAQSkZJRgABAQAAAQABAAD/2wCEAAkGBxQSEhQUEhQUFRUXGBUUFxgYFhcXFxgYFhUXFxQXFRcYHCggGBolGxcYITEhJSkrLy4uFx8zODMsNygtLisBCgoKDg0OGhAQGywkHyQsLCwsLCwsLCwsLCwsLCwsLCwsLCwsLCwsLCwsLCwsLCwsLCwsLCwsLCwsLCwsLCwsLP/AABEIAMIBAwMBIgACEQEDEQH/xAAcAAACAwEBAQEAAAAAAAAAAAABAwACBAUGBwj/xABBEAABAwIDBQYEBAQFAgcAAAABAAIRAyESMUEEUWFxgQUikaGx8BMywdEGQuHxFFJikhVTcoKiFiMHM0NzssLi/8QAGgEAAwEBAQEAAAAAAAAAAAAAAAECAwQGBf/EACQRAQEAAgEEAgMAAwAAAAAAAAABAhESAyExQRNRBCJhFHGB/9oADAMBAAIRAxEAPwDSiiAivp7cSBGFAFYBAQBFSEYS2NIjCKKNnoIUhFFIBCMIwogBCMIqIAKIwojYBRWQRsApCKiArCiKiAqUIVkEBVAq0IJ7GlCgVcqpCNlpRAqxCBRsaUKBVigU9hVRRRANCIQCIUmsEQgrIMUUAiEgIRQCsEBAFFEUGiiiKAiiiKACiKiACisggAoiggAooggIgiggAqolBBAgUSqlMAVUolBA0CBaoUCUDUBRBRMGhWCoFYJBYKwVQiEjWCKCKQWUQRQBRVUZQYqKKICIoKIAyjKqogLShKCiAMoKIICIFFBARAqIFARVKJQKCAqpRKqUwBQJRKqUBCqlEqpTAKKKIBgVgVzhtNQz3WzaCMrCDI3nei2tW/lnUmPtko5xXCuiCrArmtrVATEE36cgftor/FcIL8WLMCwaQM5i/hvS5w+FdEFELlOdV/q5XCZsxfibiDjBEjFAIG8H7o5wca6SKtW22WuH8OQDIBbMgTnMG8T4pGxbIKxwgvpusASHOBEHEPlABtmSPop+SHwpqvSYXGAJPvPctI/De+sPD/8Aac3sai0W2siLwHWgi4wh07/FTetj6P465znAWJHiFMXEJu00mtcAKwqiHGHteIDWnA3MyMUDTW4XIFAkjFhHCD4XBy6899TPZXF1abZyTquyloaS5veMC+vguKyiWSWOIJ3uY2M9zpPkpSqvyL2zeC5+UiCQZjTglcr6Go9A7YIkYxIBMQd0xJKxxaZEf6hrlqs1TbXgn/v0xY2DmYRp3S0GVo2XtZzXNxv2ZzRmJAcRN5OU8VMyyPjikjeBzInwzW//AA3IYxJnTcY3rBtfbTQSWmmQTpUGW4wLJLPxCNQ2f9QIy3QZ8U953wP0dF2w/wArg45wM9/osz6ThILTZZ9p7ba/5GtFu9D2AyZnCSBGmmgS6VXDJxU3EyYx0zF54A754FL5LPJ8Z6aqlNwE4XRMWGtvoQo2m4iQx+o+U/aAue7aySGue1rZMD4odB3xJzy6K/Z/aDGy2o95aZIwYYnuiZdyz5JXr4yeYXBoe+Gy5rxeAC2PM9fBSi7GQ1l3HIWBNpMXjLil7TtmzuPedtBH+qkB0gJVPtShScHNa8OEwfiumCCNGgDMqL+VhJ5HFq2phpmHCHW7pLZuAdDlxSXVDo0ni3vDoW2WWp2zLy8FwJES52J0WycL2gZq3/U5GkkRJ385UT8zGTve44w5ryTGB/PC7pokv2mDBF8ouD6ZpP8A1AXG7XD5sMOykuIOkxPklfxjjm8mc5Oe/UEc1pj+XhfZcY2MrT+U5xp6TnwVP4j+kxvNliftIcYxsOeca53AnTfyS2Ui8SwF8/ylxAjSIMZ+ZT/ysPsri2nauB8Cd33Hig7aDu9+Kw1B8OMdJzMW8uuN1xHFYqm0CCG2uSHSZF5AEWsi/mdOFp1nbcBmW+I+6i86+mCZc4uJuTa51zUR/lY/cGosO1av+ZU/uKP+JVf8x/LE79v3WNpCuRC+lxx+nFyv20fx9T+d/wDcUTt9Q5vf/cVjL1YPRqDlWr+Lfq539xQ+Od58VnDlYFGoW6b8VT4qVKIR2GzHVgoaqXh4o4eKOw3V/iBEvHHT0v5qmHmoGoC2NT4ipCPVMLh617P2fWqXZSqEHXCQ3f8AMbeawhqaX1S3uucQCJ+aQA1wjELgf0zu3LHrZ3DHcadLGZZarsbN+HazokBkiRLhJEC9pgayV3ux+wm08RqfDdoIJJaecRdea7O7fmm1gpvL2E4YHdcLElwHETlYkGLLtdo9rkBmGi6o13zXax0gWBwNccQIGK2bYlfM6vWzz7WvodPpYY94b2j2I83pvDhJFwfmB+W3dm3BcraOxqjC0POEkSARYi0wWzJEi0Tfgptv4nqMc7BSc2cJDnOcCQARJa2Buu2Ijmq1vxS2ozCRfG2oGPY5zcYfis5mEiD3gSSZHKOe9OXyu6rL/CE4+812AEuw1KZgASSe9JFtBombPSa4NioDiBIAg5RI4OuLHendv7EalP8AiGNc3EGtcSHS5rgAQS+TBgHEMNgOvmqNKswyyo9pys9zbGDhlp4eiMeljfCbJHof8PBnvtBb8wLocO8BBETeR4p7NjDi1pc7HAgBoMCYEHFe5+q83su2OYS7AC+4JLqkOaYlr4cCRImDIOuQWCoapeXtcaYJDiKb6jWgjKBiNhcZ/mPJV8OAkj1+y7Gyo8Na5xcbgQADctF54TyV9q2JlF+CqXMMF02IwtEmDEEgaTHHReT7Mc8PY0w4khoBLjJJhggEaxqvU/jDZn1W02NrEvI77MT3NkYcBioXBsXyM3zzSvSwnkTGfSopsLg1tUCQZJGRBNjHykxEXMpLuzW4nA1JwxJAJu4S0aYdxkm5GRz87te1vBLfjB8kl4Y0PoucSCWw5p+IARrORvKa7bKgLsdSoCJcW2EuADWg5aR4C25/FiNR1/4cghmKmJuQScRF7gEXFtfNbKtbamEl5wNp3OEMIkZQGxN7G3ovN7LtROHE6MMwSzEQCZMd7vX0Mi6pW7be5rqYwsmGktaTiABsInDdxu39z44b1O1VHVR36weJN72uJjIgX8uS5jNjcXEYbi+6RqQSY/cb1m2HanspBodhF7nLvATYncNE7s3aTXdWY1rSKYbheRUlowGTgaCMxcnrwLhjRqNbtmoixz/3j1pqJFfZHtdBNVxt3mscWmQDYmD5KKOE+k8f45LarRpPFVfXnRUDVC1eh2+anxCiah3ohnuER7sQjZaAOKsHFVw+7olvv90j0tiVhU9mEvDxUwI2NHfGsiK07o5j0hJwcCPFTBxRs9NJqgZkIisFla1WLY/b6pbPTTTdJ+qti5npCzAnf0TGu4meaWz4ntrNF3GGj5iDeN4k36LuUvx5TNNtIODaYAbBIwxAsTMgcAJtmbg+arVJbBGIRBBj1C5VejTEt+E9rHEFwa4FwIHdLMQ0N4P8zstOL8nHLO/x19HjjH0PZO2Nla8toV6OzmSHOY9ziZaSLvBa4ZWbIBF4XR2zt1zWy2o0ZyXVXsEGS3vS3DMZw6w4r5bsEmt8Uva0tOJvxW4pLYhuFjoE7yF1H9tVdqc2ntLxSog4miHlswTdgnEdM2xJNzZcOWPd0R3G9p7btOOKzDTGK7mNlwNg0d0OdlwvBJFiEf4rQoXPwqjpccZa4YtSAwDuOxOAEwIa64tPB7ZovZhps20vYIIZFSm0XlvduIF7kyCbZrNT/DVes0Ya1FzzDnUw5xLQ4Ey9zWkTa8anOUag7vZbJ+KGVGYK7qQplslzGGqCThIkNiHBwvDTeTIi/Io/itxadnL6LwMRZ/2gwkyZGEN/MCZFtVn7I/BdMsDq21PowYcW4ajSZiA0OBbbfOWS9T2Z/wCGWxvwu/i6ryIJez4bBcWiQ7DffOYEXRJD7vOs7QioHBlMAnEaZaSwETdrRBAEjI2WDtB5cS4uF3z1JJLROZiddPH6JU/DPZzKT67xWqMpNeS5z3XDRL7Na0z/ALVv2bsLs3aGFuzloNJwZUwljKrZdEPxiZLhAJ0kDcqxKx807B7Q+G7utaXmGtMkQcQNsN4Nwcs4ldP8TbWXtolsSafxKh7zm4cOFtPdBM2yiSTovcdofgrYaM1SNpJaAQWS6CDZwOGA7mei8L+MKrn1HYQ6AYxmmWVHNLGEfEvGIAi4F5MwCAK47u0+jewNo2ZrYq0Zqu7xfpcGGtAPcFwMtbndw+3dnD3DGSXDEcM6FwGI/wBRM2m0LOKoMmAIiPK8+8kypWIdPdJOsnUWPAi2qjxdnrcdEfg2dmdWNV7SCQ1veDCJwgAfMSTYTHK9sPZPYz2997cd8LRikDOC4TA4LYztauWOpu+W2EnvRBm2nUzwhDZNuIkBhc6S4EmwkXDRJgnUiDlewRLb5F0rs20uqMdIIF4d+aJ/LI81u2LsJzR8RlT4QLWgsa4tJZiJmqR814gHeTdK7L2p4aB8NrwXtLsQbZ2IWbeHDDrYd4zvPX7R25rqhwCw4zE3id0kxpc2U39S3DaYAAGKqYAuXKLJ/F+4UUfIXKPMATlCMcBzTIJ/N6BV92IPqvQbfMGfAKSN46mPCETMcOv7earfd0n0ujZrNd7mVXOffkrEjXLmPNQM1nwz6gJbBaM3y9UzAOXh9lbDew/XyRsFF3PzRgex907CdR9fOFZo5j/cPIKdgojgoRw99U5tO8nEegKaKY1t5eSm5GyNvp1n9Fpp0hnEc/uE2kzw5hPwxvUZZqIbs4nKOF08bFTP5R5yn04ix9Voo05zI99VjlnVyMlPsml/L5krW3sqif8A0/Cfut9FgWlllz5brSbc2n2FQ/yweYXQ2Xsegwy2jTBynDdaKbgnsPBTra5ae19OoAyrRp1G6B7Guy+X5ty7vZlsTS2nhnuBrcpnFiN2k3FgNOMDh0A4mAL8vrku/s2zuIAMtMWk5SMiJneoroxvZx+29kcNpY5mN4dRqMfTNRjWkY6cvBf3WnC65gghgFpC4v4T7EqjZu0HvY8VNoqOBhppuwiXkMEb6rwCLEjOF7itQbTaXhrMfdGIiCW4hiHduTGXGJXQY22efsqorLK3z/px+wuyqlGrtjn1Kj21a5q08by4NY5oJDGn5Ye54iMmt3BP27sDZ6uL4tMOc4gl9sdg0ANeBIENGX1XTcDoSLzYbtLiPZ5pdSphI+bdaSMtYBiye/aHg+1//DCk+XUXkOOTXyBx7zRMZ6ErxHbH4N2ui6CwuGYLWue08nhvkRIX3SmQ428MJGfMDQKmB0umMOmc9bRCfL77lx+n59Gz16Vq1J7WnI4HgA7pOWcquxVBD3NIFwNDM33cM+fFfbPxJ2Idra1pqOYGnFAEgnKXAkSQMt0lfMPxF+F6mzv7olpgfEggOMTFpAIvbOyJjL4K2xydgrYYZiIa5wOGDEkZ4uVoXQ+Eult2z0qbKTaZDoaJdhjE6Mz4nUhYwwYiTvkbpsNOvgsOp3FiN2SbwCorY27/AH4KLHlE9nnC+/3j7BEPO+D/AKv1RBztPh9SgWg6D+1eicGhDyMyfL6FXxzv8fuUoRpPS/hZXZlY9LfQoGlxxPmPurAA6Ej3xVJOkHqfpKY1xyOfAyfMKaNIx40ACYev9p+ygw6n1H1VzSbpbqfup2NKE+4j6qwE5g++qbgaPznxPoSgWcT1aVOz0NONfROExbyVRlBEciPQlXpYTYEf3D6ZqdnIgPNPYA4SCD1+yuyl7v8AVOpUd48/pKzuSoVTocD4ZrXs9Dp0KdSpRkI8JWlrbZKKewYOnvmnsp8FGM9xC0MCmnLRpU1spUZIySGmPf2TPjR7Kixtg7Wy7O1l3O0mNRu5/ouwGhrZAAGZgnQTbfkvLUKzrbjYG1j0yzy4Ls9n7S50tInn55rHerqunXbs4D9uqdo9n7c1lJ2Gq2uzZiXMJqQHBgIgBsuaIu4wbkWXr9kLnU2FzSwljSWWlpIBLbWsbdFUsy42t74eaVtm2t2ejUq1JFOmx1R0CThaC50DUwrJtj37yVXDfn5rh/g/8UU9vomow3a4scMJEOs4DX8rm8M13C8axw9LeKYIAOU6794+2n7JrGiP2H0VjGYvKzV6rWCXEAakxeSANyJCNf7sT6LyH4wFMOa9zqhePkZiPwyYAENORucoy357+zu23GnWfWDmtFQ4MQDSaZHdA0MODhOZsvNdrds/HqcJOGd0xJ4kCVNz1FZY8bquFslOQ7uxc2nK+ilak1o1yNsxqfUDwTnMMkiItzE/qkkkhzb6xwjMe9658sts8smI7YBaD4OUVziGUx1QXPuse7z7WmBZ1uUKwqDUj+37qgA58gfursYTvHUr09cpsNOYE8yPLJTBubbf+6BaRYuPvom0s/f0UbCrRvAPMN/ZFrGnJoHr/wASU+mzkPElNfQnOel0uUG4ztEb76lxj/kFenUvEjoRI6B30TxTbv8A7m+lkPgh3yge+im5Q1jGrj1H6fVMwRlEboI+qU3ZoGQ6wFrpNy73QC3iJlRaei6YOY8r/Qp+Cc7++iuXW0I5T/8AVEC1iP7QPVZ3JUh1KjGUeNvBaqY3+/JIY8RryTaZnVseH1UbDQxnXr9E7LQfRJY05e/JXDPeaNk10Tu9+KfCTSAtOWnsJhkiwnqkqHU2qOMKsKOeN6TXFfZ9uwm9hqVv2faCIfTg2kwQTnuOW7ILiufdGk+Mreqzywlroxuo9jQ2tzhOkRuhL7acw0Kraj8LXsewmcJ7zSDcXBvmuLs+2kZOPUZ3n66rq7HXc7WdI8uv6qd8bqq1uOP+AezGbPspZTqGo01HOkkEAlrJAAAjITGsr0mONPCbW+6gY6DYA33DRRzXcBnmePE+4Ke9kLam73pcHlquN272nSpu+Rj6lrECGxrBs08hK0dt9pfAaABLj6TcngCvCVQXOc5xlxJN+nvolbfQHtHan1Z5ZAQLjcMzC452d+JpJkAtyzMELrlowmTcgA8AP38kmu2ADqM/et79Vjl/Suj62EEHKYnnh+6zV6wnlrb3KzbQ+1zpwkD2D4LLUnO5n9NFlnnPTLLKNlKo6BOE8b9FFmNZw1jXxvu4qKdwtx5ZzCMjH+xx81djyPzNPIwSrNe7+of2n1VfiTnIPJelcphqjWRzy8gUG1RkD09hRjGnUHl9bpgaCYAceo9LqbQk7h4iPRaKdMxMxzMDxV2bI1t4YDyCvUI0df8Apz8Fnct+ApTqA5Eu4g28YutIYYGQy1n34p9MTEk9QT5AWT3s3GeH6OWVzDOyTdxnlA9TKdRqgWxTzII8wgyhb5b8voHJ2ztY2+upkCOn7qbYpoY2ePvRB1Ehw9IM+IKkTeSfD7J7SZt+qjZhSbe/0n6FbKIgX+nnBKy/EM/e30Wkg2t6H6qSp9tB6I/FGduVktth9N6E56eP1CWw0sqaiLb/ANynUnAifKHNv5LNTk2P0PktrRGflE8LIEoEge5Pmp8Ln58d/JWpffePfJXnwgG8evgitcS2MaImb8vJP2PZ2zJymM4jLUDj6pdSpafJCnWmcMzEDQxxsorfF0AylkADvz9xZdjYmQ0WEcuGa8tTrv8AzZW0jS3CMvELqUu1CBB3ZX6Qs93fdrrs7ja/H3vWDae0Q2dSNNbxM9brm7R22MDoMHLUZTcEa6dAFxKe1lz76g+evqnci009q1nPONxiO60CwGfj+i5u2tjvAHwWvbHy1w325GLHzHislWv3Z5WA0keMWPiotFc7aHibzYzzsTHgFkqVDJuTrw4nrmtG3hszpfwOg8Vjxd0yYIIjcQZmd4FvElcmdu3PltVzhhH00tOWivAvhu4BxIkAGBNyeEKlF4OefI6fsQgKNjB3gbxfjoPulKhY7RxcOX7qJ1Hay1oGBhgZnPqotNL7PJDnA43PioGg5SeU+YlC0Zu6z6QrtpvImQBxt5SF6PbmAUznY82kfW6A2xzbGf8Akf2XS2Og+RN+J+gWqvsLcyD1mOpuFnc54Dl09spugZOPF1vNaGYAYLz4SOhJuqV9jpk3k8rDl8seSozZ6TRYAHfiJHop/wCGearR8pcQf6QfRy00jIyPWVhpbbTafyE6GRbnF10aO0sfcNI33jPwlRlL6GjqR3ev6rTTEWMxzkeapSwxY56GfunNjSPfGCsbaZ1JoH7fVMNXQDxmPVZH0xmWxyP7KQdMPCRJ6lTsaasOrpjgYWlm1HcN17+/Bc1gJOQHFsj6LoUaP9U87/RTvZ9mik6f2H2Wk4TYDrH1CX8OLaRw+iuxvu6E6Nazp6rTQzz8RfzCVSFsx4earUqCLZ+XkgdzcQbiEC+sDwtdBhsPtB8R7skFpj9pQxuiJMdOe9DXE2u1wztlI04FUY4Djr62jqqA/borYRmJjOJHGNclFb4i92nDprnvv9VTaqls76Z6ZeJjxSzWyJOoMjI5XseQSDWFoBN3NOuQEc7ehUWtNsu2VhY3h09MjP8Ay8lfZH96mTYQDnECDGe8z4TomdpbOMIaIJAJF8wGicj7ngsO0bRMANOcCDp3bXys4jhKyu97pSdzdo7QBc4ExfrAwjrY+QWWltLpeBG+NI3zrYnxjNKfmS4YgJBwgk6Z33geJUZUDQYbu53jOcwZy4LHLKozy1V61ab3w65aDO3AX5rMK7Jk5GRfw8Lym06zSJAsCT+vkR1WQ12Hp4XAGml/LmspWFqwABuT43BOZPldMEZA3++fqi6iDuyjhBOUzrAULMIGoA9OXI+HBXpOtEVapk2HiAgtFKjIm3WJ9FEFt5FpANz5+i6lPZGkDET5ekLGzZXHRvUGPFdLZaL47zmgcLj0Xoeplrwio+r8OzAJ3zHjN1hr13uPeOJu44iPOyXW7RGIyJvYknLlYJtItcMrnw4JY6k2chT6cm2H/aQT53TW7FU/KJ5iCuhR7NkCQPMx5QFt2PZQN56H7pXq68DbjHs2pGQngJ/RbOzdhDfmLSeY9yu01gyDiN4z+ilangFmjoB6LLLq29i3sum2d8bwZ8lcUgI+v2lCjUG7yIKY945eP1WO/SpFSYOGesD6lF1MHd9P0UbtA09+KY1+8T4HzS5UzNl2Mm4kcQf1XTo2EOuNxv1Cy0H5Qy1hp5arUCZuQI+yWyqxaJnLl+iYyTpA36+SlMdFf4oG6bcOqAInf4if2QYwk7vruzCfSIyOc5T9d6q9k6HzH7I2qLVGSMxySvh6AenHTfYoQdw8Bvz/AFVmuGYsSIBv8xBAI4i3iouTWYfS7qYOmQMc9Pt0WSpViQMtxHG1gtTqmFvBu7g0zF+ZAXmtuqvGKwBL8+BE+H0dzWWXU00v6ug5xMP+UHLOCQMhxytbVXJEAjnyuIPkPE71xf8AECMeIHCIxZ5SQQeRAgjfumdFKpAxEkw0gkTEB4IHAxwuJ3KOWzmW3Sc/F/yFs7mHDhmsVaC10NuO8AN4OnLveSlSm55axtrTPQzPUE+CpjzMzNscES4AiR1Gu8b5UZZXYuTJX2qPlEgm8ToZnnCLH2OkE334RMDlKlOiRJJu24zyMhoss9GYnQlzYMiS6MxeLSY/dc+qxyUpCDdoaTqOZjqc+qy16bgDhAJMAaSRJIO8HECcvmF1ofSAbckmDaSLyI8hHsq7XFwi0mTfhNiI3geae9VnruyUHYbEiDy7u682/ZanVCR3rGMxrYAW1EmNFz+8DLg0gc5GRjFyA9eT21JIjfBBiQI4GDY56wqsJDtQb3XOAItaSIFhflCiw7RgLiXUnk78INotflCivQZa7zhzOSVReYFyiovRY+ETwrRM53vrddvs+k2MhkdAoosesbS8xkmUHGDc5qKLmhQ9rjizKiiidOL9m3de99VV35uaiifs/Zmz3scpNtNFv+GIyGW7moosvZw3ZGjDMCZWpzACYAyCKikqZsrAW3APRFxjDHFRRVALM29U8ZeKiiVXiwkwTHu6OyG7f/cPoVFFjfLowJJt1aPNo9CR1XPriQCc8Lb8nCFFFh1VdQmiLsOpdJ42fmr9mizOOCeMipKKiePhnPJvarobSi2L4eKLT3RnvXM2xxsJsSZ490TKiiWXsZ+KfV+X+/1Q253/AJfX1KiizvtNK2s3HT6rLtBhzYt3j/8AE/YeCiiioDahBJFjD76+PQeC5df5ncCSOFtFFFcS6VPJRRRUl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67" y="3194751"/>
            <a:ext cx="4090597" cy="306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4367" y="312738"/>
            <a:ext cx="44516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Впервые побывал тут в июле 1889 г., после переезда в Ялту приезжал сюда неоднократно. Впечатления от этих поездок отразились в рассказе "Дама с собачкой".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312738"/>
            <a:ext cx="42109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Впервые посетил 11 -12 июля 1888 г. Севастопольские впечатления отразились в рассказе "Черный монах" (1893 г.) и ряде писем. В середине сентября 1889 г. по пути в Ялту посетил Георгиевский монастырь. </a:t>
            </a:r>
          </a:p>
        </p:txBody>
      </p:sp>
    </p:spTree>
    <p:extLst>
      <p:ext uri="{BB962C8B-B14F-4D97-AF65-F5344CB8AC3E}">
        <p14:creationId xmlns:p14="http://schemas.microsoft.com/office/powerpoint/2010/main" val="1572654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err="1"/>
              <a:t>Учан</a:t>
            </a:r>
            <a:r>
              <a:rPr lang="ru-RU" b="1" dirty="0"/>
              <a:t>-Су, водопад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/>
              <a:t>Форос</a:t>
            </a:r>
            <a:endParaRPr lang="ru-RU" dirty="0"/>
          </a:p>
        </p:txBody>
      </p:sp>
      <p:pic>
        <p:nvPicPr>
          <p:cNvPr id="17412" name="Picture 4" descr="http://academic.ru/pictures/wiki/files/70/ForosChurc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255" y="3608112"/>
            <a:ext cx="3557170" cy="255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62210" y="828297"/>
            <a:ext cx="3826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апреле-мае 1901 г. ездил к виноделу </a:t>
            </a:r>
            <a:r>
              <a:rPr lang="ru-RU" dirty="0" err="1"/>
              <a:t>К.К.Ушкову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8489" y="1056061"/>
            <a:ext cx="3378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Впервые побывал в июле 1889 г.</a:t>
            </a:r>
          </a:p>
        </p:txBody>
      </p:sp>
      <p:pic>
        <p:nvPicPr>
          <p:cNvPr id="17414" name="Picture 6" descr="http://2.bp.blogspot.com/-T_S4-jt0maQ/T93jquA4_0I/AAAAAAAAHIY/h_H-dn2mPkI/s400/uchan-su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49" y="3429000"/>
            <a:ext cx="4368826" cy="291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888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4941168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Впервые бывал здесь с 13 по 23 июля 1888 г. проездом на Кавказ. Жил на даче </a:t>
            </a:r>
            <a:r>
              <a:rPr lang="ru-RU" u="sng" dirty="0" err="1" smtClean="0"/>
              <a:t>А.С.Суворина</a:t>
            </a:r>
            <a:r>
              <a:rPr lang="ru-RU" dirty="0" smtClean="0"/>
              <a:t>, </a:t>
            </a:r>
            <a:r>
              <a:rPr lang="ru-RU" dirty="0"/>
              <a:t>посетил художника </a:t>
            </a:r>
            <a:r>
              <a:rPr lang="ru-RU" dirty="0" err="1"/>
              <a:t>И.К.Айвазовского</a:t>
            </a:r>
            <a:r>
              <a:rPr lang="ru-RU" dirty="0"/>
              <a:t> в его имении "Шах-Мамай". Бывал у Суворина в сентябре 1894 и 1896 г., встречался с </a:t>
            </a:r>
            <a:r>
              <a:rPr lang="ru-RU" dirty="0" err="1"/>
              <a:t>И.К.Айвазовским</a:t>
            </a:r>
            <a:r>
              <a:rPr lang="ru-RU" dirty="0"/>
              <a:t>. В июле 1899 г. был проездом на пароходе из Новороссийска в Ялту вместе с </a:t>
            </a:r>
            <a:r>
              <a:rPr lang="ru-RU" dirty="0" err="1"/>
              <a:t>О.Л.Книппер</a:t>
            </a:r>
            <a:r>
              <a:rPr lang="ru-RU" dirty="0"/>
              <a:t>.</a:t>
            </a:r>
          </a:p>
        </p:txBody>
      </p:sp>
      <p:pic>
        <p:nvPicPr>
          <p:cNvPr id="18434" name="Picture 2" descr="Феодос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79" y="481577"/>
            <a:ext cx="626896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3601" y="1772816"/>
            <a:ext cx="20298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Феодосия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4894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1311" y="4551392"/>
            <a:ext cx="7767021" cy="644729"/>
          </a:xfrm>
        </p:spPr>
        <p:txBody>
          <a:bodyPr/>
          <a:lstStyle/>
          <a:p>
            <a:r>
              <a:rPr lang="ru-RU" dirty="0"/>
              <a:t>Таганрог. В этом доме родился </a:t>
            </a:r>
            <a:r>
              <a:rPr lang="ru-RU" dirty="0" err="1"/>
              <a:t>А.П.Чехов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88489" y="5157192"/>
            <a:ext cx="7756264" cy="1584176"/>
          </a:xfrm>
        </p:spPr>
        <p:txBody>
          <a:bodyPr>
            <a:normAutofit/>
          </a:bodyPr>
          <a:lstStyle/>
          <a:p>
            <a:r>
              <a:rPr lang="ru-RU" dirty="0"/>
              <a:t>Отношение Чехова к Таганрогу являет собой беспрецедентный образец отношения писателя к своей родине. "Пожалуйста, делайте из меня и со мной все, что только для Таганрога из меня можно сделать". "Я счастлив, что могу хотя бы чем-нибудь быть полезен родному городу, которому я многим обязан и к которому продолжаю питать теплые чувства", - эти слова могут служить эпиграфом ко всем добрым делам и начинаниям писателя на своей родине.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42" y="389531"/>
            <a:ext cx="6840760" cy="41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03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4668818"/>
            <a:ext cx="3105175" cy="632390"/>
          </a:xfrm>
        </p:spPr>
        <p:txBody>
          <a:bodyPr/>
          <a:lstStyle/>
          <a:p>
            <a:r>
              <a:rPr lang="ru-RU" sz="1800" dirty="0"/>
              <a:t>Таганрог. Бакалейная лавка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П.Е. Чехова 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3278" y="4653136"/>
            <a:ext cx="4808857" cy="804862"/>
          </a:xfrm>
        </p:spPr>
        <p:txBody>
          <a:bodyPr>
            <a:normAutofit/>
          </a:bodyPr>
          <a:lstStyle/>
          <a:p>
            <a:r>
              <a:rPr lang="ru-RU" sz="2400" b="1" dirty="0"/>
              <a:t>Таганрогская гимназия</a:t>
            </a:r>
            <a:endParaRPr lang="ru-RU" sz="2400" dirty="0"/>
          </a:p>
        </p:txBody>
      </p:sp>
      <p:pic>
        <p:nvPicPr>
          <p:cNvPr id="3074" name="Picture 2" descr="Таганрог. Бакалейная лавка П.Е. Чехова (отца А.П. Чехов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10517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Таганрогская гимназ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03102"/>
            <a:ext cx="5243623" cy="351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7178" y="5517232"/>
            <a:ext cx="33378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 1869 по 1874 годы Чеховы жили в доме (улица Свердлова, 100) и одновременно лавке, размещавшейся на первом этаже. Переезд был связан с торговыми интересами Павла Егоровича Чехова.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520945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Таганрогская гимназия </a:t>
            </a:r>
            <a:r>
              <a:rPr lang="ru-RU" dirty="0" smtClean="0"/>
              <a:t>дала </a:t>
            </a:r>
            <a:r>
              <a:rPr lang="ru-RU" dirty="0"/>
              <a:t>России замечательно одаренных и выдающихся деятелей - </a:t>
            </a:r>
            <a:r>
              <a:rPr lang="ru-RU" dirty="0" err="1"/>
              <a:t>А.П.Чехова</a:t>
            </a:r>
            <a:r>
              <a:rPr lang="ru-RU" dirty="0"/>
              <a:t> и его братьев - Александра (писателя), Николая (художника), Михаила (писателя</a:t>
            </a:r>
          </a:p>
        </p:txBody>
      </p:sp>
    </p:spTree>
    <p:extLst>
      <p:ext uri="{BB962C8B-B14F-4D97-AF65-F5344CB8AC3E}">
        <p14:creationId xmlns:p14="http://schemas.microsoft.com/office/powerpoint/2010/main" val="187486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97" y="404664"/>
            <a:ext cx="4176464" cy="644729"/>
          </a:xfrm>
        </p:spPr>
        <p:txBody>
          <a:bodyPr/>
          <a:lstStyle/>
          <a:p>
            <a:r>
              <a:rPr lang="ru-RU" b="1" dirty="0"/>
              <a:t>Чехов на Якиманке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1114871"/>
            <a:ext cx="3600400" cy="520119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 Якиманке, в доме Лебедевой, молодой литератор и одновременно новоиспечённый врач, только что закончивший Московский университет, поселился в октябре 1885 года</a:t>
            </a:r>
            <a:r>
              <a:rPr lang="ru-RU" dirty="0" smtClean="0"/>
              <a:t>.</a:t>
            </a:r>
            <a:r>
              <a:rPr lang="ru-RU" dirty="0"/>
              <a:t> с Якиманки он совершил поездку в Петербург, где познакомился с </a:t>
            </a:r>
            <a:r>
              <a:rPr lang="ru-RU" u="sng" dirty="0" err="1" smtClean="0"/>
              <a:t>А.Сувориным</a:t>
            </a:r>
            <a:r>
              <a:rPr lang="ru-RU" dirty="0" smtClean="0"/>
              <a:t>, </a:t>
            </a:r>
            <a:r>
              <a:rPr lang="ru-RU" dirty="0"/>
              <a:t>С. Григоровичем. Встречи эти сыграли особую роль в творческой биографии Чехова, уверили его в своем писательском призвании</a:t>
            </a:r>
            <a:r>
              <a:rPr lang="ru-RU" dirty="0" smtClean="0"/>
              <a:t>.</a:t>
            </a:r>
          </a:p>
          <a:p>
            <a:r>
              <a:rPr lang="ru-RU" dirty="0"/>
              <a:t> На Якиманке, 45 у Антона Павловича впервые начал налаживаться домашний быт - появились отдельная комната и кабинет с камином</a:t>
            </a:r>
            <a:r>
              <a:rPr lang="ru-RU" dirty="0" smtClean="0"/>
              <a:t>.</a:t>
            </a:r>
          </a:p>
          <a:p>
            <a:r>
              <a:rPr lang="ru-RU" dirty="0"/>
              <a:t>В феврале 1886 года в газете «Новое время» был опубликован рассказ «Панихида». Его Антон Павлович впервые подписал не псевдонимом, а своим именем. Фельетонист «Антоша </a:t>
            </a:r>
            <a:r>
              <a:rPr lang="ru-RU" dirty="0" err="1"/>
              <a:t>Чехонте</a:t>
            </a:r>
            <a:r>
              <a:rPr lang="ru-RU" dirty="0"/>
              <a:t>» превратился в писателя Антона Чехова. И случилось это на Якиманке</a:t>
            </a:r>
            <a:endParaRPr lang="ru-RU" dirty="0"/>
          </a:p>
        </p:txBody>
      </p:sp>
      <p:pic>
        <p:nvPicPr>
          <p:cNvPr id="4098" name="Picture 2" descr="Дом-музей А.П.Чехова в Моск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5429"/>
            <a:ext cx="466611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29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1552" y="836712"/>
            <a:ext cx="3600400" cy="1800200"/>
          </a:xfrm>
        </p:spPr>
        <p:txBody>
          <a:bodyPr/>
          <a:lstStyle/>
          <a:p>
            <a:r>
              <a:rPr lang="ru-RU" sz="3600" dirty="0"/>
              <a:t>Дом в Звенигороде, где жил </a:t>
            </a:r>
            <a:r>
              <a:rPr lang="ru-RU" sz="3600" dirty="0" err="1"/>
              <a:t>А.П.Чехов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6" y="3933056"/>
            <a:ext cx="8208910" cy="2592288"/>
          </a:xfrm>
        </p:spPr>
        <p:txBody>
          <a:bodyPr>
            <a:normAutofit/>
          </a:bodyPr>
          <a:lstStyle/>
          <a:p>
            <a:r>
              <a:rPr lang="ru-RU" dirty="0"/>
              <a:t>Чехов, совсем случайно попал в эти края. Это случилось летом 1884г., когда земской врач Звенигородской больницы Успенский решил взять отпуск, ему понадобилось уехать на целый месяц, но он не мог оставить больницу без врача и попросил своего знакомого Антона Чехова поработать этот срок, как говорится, временно </a:t>
            </a:r>
            <a:r>
              <a:rPr lang="ru-RU" dirty="0" smtClean="0"/>
              <a:t>исполняющим. </a:t>
            </a:r>
            <a:r>
              <a:rPr lang="ru-RU" dirty="0"/>
              <a:t>Чехов на тот момент окончил Московский университет, ему совсем не хотелось уезжать из Москвы и он отказался. Но Успенский был настойчив, и молодой врач </a:t>
            </a:r>
            <a:r>
              <a:rPr lang="ru-RU" dirty="0" smtClean="0"/>
              <a:t>приехал-таки </a:t>
            </a:r>
            <a:r>
              <a:rPr lang="ru-RU" dirty="0"/>
              <a:t>в уездный городишко. Он подружился с соседями, они его приглашали на чай с малиновым вареньем, ягода буйно росла в соседнем овраге, который так и прозвали – Малиновый. Кстати, именно после Звенигородской «командировки», Чехов начал писать свои рассказы. «В Звенигороде и в самом деле хорошо…Я там работал в больнице когда-то…».</a:t>
            </a:r>
            <a:endParaRPr lang="ru-RU" dirty="0"/>
          </a:p>
        </p:txBody>
      </p:sp>
      <p:pic>
        <p:nvPicPr>
          <p:cNvPr id="5122" name="Picture 2" descr="http://www.kv-chayka.ru/images/stories/Demo/vidy/dom-Cheh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4664"/>
            <a:ext cx="4968552" cy="327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314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5013176"/>
            <a:ext cx="8928991" cy="1584176"/>
          </a:xfrm>
        </p:spPr>
        <p:txBody>
          <a:bodyPr>
            <a:normAutofit/>
          </a:bodyPr>
          <a:lstStyle/>
          <a:p>
            <a:r>
              <a:rPr lang="ru-RU" dirty="0"/>
              <a:t>Поездка на Сахалин Поездка на Сахалин В июле 1890 года тридцатилетний писатель Антон Павлович Чехов высадился на берег острова Сахалин. Вынесенные из этой поездки мрачные впечатления составили предмет целой книги: "Остров Сахалин" (1895) </a:t>
            </a:r>
            <a:r>
              <a:rPr lang="ru-RU" dirty="0" smtClean="0"/>
              <a:t>Без </a:t>
            </a:r>
            <a:r>
              <a:rPr lang="ru-RU" dirty="0"/>
              <a:t>ложной скромности Чехов мог сказать, что отныне в его творчестве «все </a:t>
            </a:r>
            <a:r>
              <a:rPr lang="ru-RU" dirty="0" err="1"/>
              <a:t>просахалинено</a:t>
            </a:r>
            <a:r>
              <a:rPr lang="ru-RU" dirty="0"/>
              <a:t>». </a:t>
            </a:r>
            <a:endParaRPr lang="ru-RU" dirty="0"/>
          </a:p>
        </p:txBody>
      </p:sp>
      <p:pic>
        <p:nvPicPr>
          <p:cNvPr id="6146" name="Picture 2" descr="Музей А.П.Чехова в Александровске-Сахалинск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6264696" cy="436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929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37112"/>
            <a:ext cx="7767021" cy="792088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Музей-заповедник </a:t>
            </a:r>
            <a:r>
              <a:rPr lang="ru-RU" b="1" dirty="0"/>
              <a:t>А.П. Чехова "Мелихово"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489" y="4797152"/>
            <a:ext cx="7756264" cy="194421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Мелихово - это один из замечательных памятников русской культуры. Здесь с 1892 по 1899 гг. жил и работал великий русский писатель Антон Павлович Чехов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 err="1"/>
              <a:t>Мелиховский</a:t>
            </a:r>
            <a:r>
              <a:rPr lang="ru-RU" dirty="0"/>
              <a:t> период жизни Чехова был насыщен деятельностью. Помимо писательства, Чехов занимается медицинской практикой и общественными делами: строит в Мелихове и окрестностях три школы, колокольню и пожарный сарай, участвует в строительстве шоссейной дороги на </a:t>
            </a:r>
            <a:r>
              <a:rPr lang="ru-RU" dirty="0" err="1"/>
              <a:t>Лопасню</a:t>
            </a:r>
            <a:r>
              <a:rPr lang="ru-RU" dirty="0"/>
              <a:t>, добивается открытия почты и телеграфа на </a:t>
            </a:r>
            <a:r>
              <a:rPr lang="ru-RU" dirty="0" err="1"/>
              <a:t>лопасненской</a:t>
            </a:r>
            <a:r>
              <a:rPr lang="ru-RU" dirty="0"/>
              <a:t> железнодорожной станции. На свои средства он открывает медицинский пункт в Мелихове, лечит местных крестьян и снабжает их лекарствами, во время холерной эпидемии служит земским врачом, обслуживая 25 деревень. Он также организует посадку вишневых деревьев, засевает деревьями голые лесные участки. В Мелихове у Чехова появляется идея создания общественной библиотеки в родном Таганроге. </a:t>
            </a:r>
            <a:endParaRPr lang="ru-RU" dirty="0"/>
          </a:p>
        </p:txBody>
      </p:sp>
      <p:pic>
        <p:nvPicPr>
          <p:cNvPr id="7170" name="Picture 2" descr="http://www.mochaloff.ru/talezh/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8161"/>
            <a:ext cx="6120680" cy="40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23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Чеховские места в Крыму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61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7719" y="2204864"/>
            <a:ext cx="3442446" cy="658368"/>
          </a:xfrm>
        </p:spPr>
        <p:txBody>
          <a:bodyPr>
            <a:normAutofit/>
          </a:bodyPr>
          <a:lstStyle/>
          <a:p>
            <a:r>
              <a:rPr lang="ru-RU" sz="3200" b="1" dirty="0"/>
              <a:t>Ай-Петри, </a:t>
            </a:r>
            <a:r>
              <a:rPr lang="ru-RU" sz="3200" b="1" dirty="0" smtClean="0"/>
              <a:t>яйла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Ай-</a:t>
            </a:r>
            <a:r>
              <a:rPr lang="ru-RU" sz="3200" b="1" dirty="0" err="1"/>
              <a:t>Тодор</a:t>
            </a:r>
            <a:r>
              <a:rPr lang="ru-RU" sz="3200" b="1" dirty="0"/>
              <a:t>, маяк.</a:t>
            </a:r>
          </a:p>
        </p:txBody>
      </p:sp>
      <p:pic>
        <p:nvPicPr>
          <p:cNvPr id="9218" name="Picture 2" descr="http://upload.wikimedia.org/wikipedia/commons/thumb/6/67/Ay-Petry-Yayla2.jpg/280px-Ay-Petry-Yayl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6" y="3284984"/>
            <a:ext cx="4068652" cy="27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3605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Впервые побывал в июле-августе 1889 г. В августе 1899 г. провожал </a:t>
            </a:r>
            <a:r>
              <a:rPr lang="ru-RU" u="sng" dirty="0" err="1" smtClean="0"/>
              <a:t>О.Л.Книппер</a:t>
            </a:r>
            <a:r>
              <a:rPr lang="ru-RU" dirty="0"/>
              <a:t> в Москву, совершив поездку в экипаже через яйлу и Бахчисарай до Севастополя.</a:t>
            </a:r>
          </a:p>
        </p:txBody>
      </p:sp>
      <p:pic>
        <p:nvPicPr>
          <p:cNvPr id="9220" name="Picture 4" descr="http://gaspra-ps.crimea.ua/places/ai_tod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5"/>
            <a:ext cx="3687735" cy="27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20072" y="360512"/>
            <a:ext cx="3137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Июль-август 1899 г. Чехов навещал одного знакомого морского офицера.</a:t>
            </a:r>
          </a:p>
        </p:txBody>
      </p:sp>
    </p:spTree>
    <p:extLst>
      <p:ext uri="{BB962C8B-B14F-4D97-AF65-F5344CB8AC3E}">
        <p14:creationId xmlns:p14="http://schemas.microsoft.com/office/powerpoint/2010/main" val="3451186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71</TotalTime>
  <Words>766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Твердый переплет</vt:lpstr>
      <vt:lpstr>Экскурсия по чеховским местам</vt:lpstr>
      <vt:lpstr>Таганрог. В этом доме родился А.П.Чехов</vt:lpstr>
      <vt:lpstr>Таганрог. Бакалейная лавка  П.Е. Чехова </vt:lpstr>
      <vt:lpstr>Чехов на Якиманке</vt:lpstr>
      <vt:lpstr>Дом в Звенигороде, где жил А.П.Чехов</vt:lpstr>
      <vt:lpstr>Презентация PowerPoint</vt:lpstr>
      <vt:lpstr>  Музей-заповедник А.П. Чехова "Мелихово" </vt:lpstr>
      <vt:lpstr>Чеховские места в Крыму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2013-11-16T20:09:53Z</dcterms:created>
  <dcterms:modified xsi:type="dcterms:W3CDTF">2013-11-16T21:21:46Z</dcterms:modified>
</cp:coreProperties>
</file>