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Рафаель Санді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Роботу виконала учениця 4-Б курсу </a:t>
            </a:r>
            <a:r>
              <a:rPr lang="uk-UA" dirty="0" err="1" smtClean="0"/>
              <a:t>Слободняик</a:t>
            </a:r>
            <a:r>
              <a:rPr lang="uk-UA" dirty="0" smtClean="0"/>
              <a:t> Єлизавета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078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16632"/>
            <a:ext cx="4896544" cy="6408711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>
                <a:effectLst/>
              </a:rPr>
              <a:t>Не </a:t>
            </a:r>
            <a:r>
              <a:rPr lang="ru-RU" dirty="0" err="1">
                <a:effectLst/>
              </a:rPr>
              <a:t>повторюючи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пози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</a:t>
            </a:r>
            <a:r>
              <a:rPr lang="ru-RU" dirty="0">
                <a:effectLst/>
              </a:rPr>
              <a:t> одного </a:t>
            </a:r>
            <a:r>
              <a:rPr lang="ru-RU" dirty="0" err="1">
                <a:effectLst/>
              </a:rPr>
              <a:t>руху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сплітає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воєдино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гнучким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вільним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природним</a:t>
            </a:r>
            <a:r>
              <a:rPr lang="ru-RU" dirty="0">
                <a:effectLst/>
              </a:rPr>
              <a:t> ритмом,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перетікає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фігурі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групи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іншої</a:t>
            </a:r>
            <a:r>
              <a:rPr lang="ru-RU" dirty="0">
                <a:effectLst/>
              </a:rPr>
              <a:t>.</a:t>
            </a:r>
          </a:p>
          <a:p>
            <a:pPr marL="18288" indent="0" algn="ctr">
              <a:buNone/>
            </a:pP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 err="1">
                <a:effectLst/>
              </a:rPr>
              <a:t>сусідньої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станції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Елідора</a:t>
            </a:r>
            <a:r>
              <a:rPr lang="ru-RU" dirty="0">
                <a:effectLst/>
              </a:rPr>
              <a:t> (1512-14), у </a:t>
            </a:r>
            <a:r>
              <a:rPr lang="ru-RU" dirty="0" err="1">
                <a:effectLst/>
              </a:rPr>
              <a:t>розписах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стін</a:t>
            </a:r>
            <a:r>
              <a:rPr lang="ru-RU" dirty="0">
                <a:effectLst/>
              </a:rPr>
              <a:t> ( "</a:t>
            </a:r>
            <a:r>
              <a:rPr lang="ru-RU" dirty="0" err="1">
                <a:effectLst/>
              </a:rPr>
              <a:t>Вигнання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Елідора</a:t>
            </a:r>
            <a:r>
              <a:rPr lang="ru-RU" dirty="0">
                <a:effectLst/>
              </a:rPr>
              <a:t> з храму "," Чудове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вивів</a:t>
            </a:r>
            <a:r>
              <a:rPr lang="ru-RU" dirty="0">
                <a:effectLst/>
              </a:rPr>
              <a:t> апостола Петра з </a:t>
            </a:r>
            <a:r>
              <a:rPr lang="ru-RU" dirty="0" err="1">
                <a:effectLst/>
              </a:rPr>
              <a:t>темниці</a:t>
            </a:r>
            <a:r>
              <a:rPr lang="ru-RU" dirty="0">
                <a:effectLst/>
              </a:rPr>
              <a:t> ", "</a:t>
            </a:r>
            <a:r>
              <a:rPr lang="ru-RU" dirty="0" err="1">
                <a:effectLst/>
              </a:rPr>
              <a:t>Меса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Больсене</a:t>
            </a:r>
            <a:r>
              <a:rPr lang="ru-RU" dirty="0">
                <a:effectLst/>
              </a:rPr>
              <a:t>", "</a:t>
            </a:r>
            <a:r>
              <a:rPr lang="ru-RU" dirty="0" err="1">
                <a:effectLst/>
              </a:rPr>
              <a:t>Зустріч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папи</a:t>
            </a:r>
            <a:r>
              <a:rPr lang="ru-RU" dirty="0">
                <a:effectLst/>
              </a:rPr>
              <a:t> Лева </a:t>
            </a:r>
            <a:r>
              <a:rPr lang="en-US" dirty="0">
                <a:effectLst/>
              </a:rPr>
              <a:t>I </a:t>
            </a:r>
            <a:r>
              <a:rPr lang="ru-RU" dirty="0">
                <a:effectLst/>
              </a:rPr>
              <a:t>з </a:t>
            </a:r>
            <a:r>
              <a:rPr lang="ru-RU" dirty="0" err="1">
                <a:effectLst/>
              </a:rPr>
              <a:t>Аттілою</a:t>
            </a:r>
            <a:r>
              <a:rPr lang="ru-RU" dirty="0">
                <a:effectLst/>
              </a:rPr>
              <a:t>") і </a:t>
            </a:r>
            <a:r>
              <a:rPr lang="ru-RU" dirty="0" err="1">
                <a:effectLst/>
              </a:rPr>
              <a:t>біблійних</a:t>
            </a:r>
            <a:r>
              <a:rPr lang="ru-RU" dirty="0">
                <a:effectLst/>
              </a:rPr>
              <a:t> сценах на </a:t>
            </a:r>
            <a:r>
              <a:rPr lang="ru-RU" dirty="0" err="1">
                <a:effectLst/>
              </a:rPr>
              <a:t>зведеннях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переважає</a:t>
            </a:r>
            <a:r>
              <a:rPr lang="ru-RU" dirty="0">
                <a:effectLst/>
              </a:rPr>
              <a:t> сюжетно-</a:t>
            </a:r>
            <a:r>
              <a:rPr lang="ru-RU" dirty="0" err="1">
                <a:effectLst/>
              </a:rPr>
              <a:t>розповідного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драматичне</a:t>
            </a:r>
            <a:r>
              <a:rPr lang="ru-RU" dirty="0">
                <a:effectLst/>
              </a:rPr>
              <a:t> початок, </a:t>
            </a:r>
            <a:r>
              <a:rPr lang="ru-RU" dirty="0" err="1">
                <a:effectLst/>
              </a:rPr>
              <a:t>наростає</a:t>
            </a:r>
            <a:r>
              <a:rPr lang="ru-RU" dirty="0">
                <a:effectLst/>
              </a:rPr>
              <a:t> патетична </a:t>
            </a:r>
            <a:r>
              <a:rPr lang="ru-RU" dirty="0" err="1">
                <a:effectLst/>
              </a:rPr>
              <a:t>схвильованість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рухів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жестів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складних</a:t>
            </a:r>
            <a:r>
              <a:rPr lang="ru-RU" dirty="0">
                <a:effectLst/>
              </a:rPr>
              <a:t> контрапостов, </a:t>
            </a:r>
            <a:r>
              <a:rPr lang="ru-RU" dirty="0" err="1">
                <a:effectLst/>
              </a:rPr>
              <a:t>посилюються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контрасти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світла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тіні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В "Чудово, </a:t>
            </a:r>
            <a:r>
              <a:rPr lang="ru-RU" dirty="0" err="1">
                <a:effectLst/>
              </a:rPr>
              <a:t>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вивів</a:t>
            </a:r>
            <a:r>
              <a:rPr lang="ru-RU" dirty="0">
                <a:effectLst/>
              </a:rPr>
              <a:t> апостола Петра з </a:t>
            </a:r>
            <a:r>
              <a:rPr lang="ru-RU" dirty="0" err="1">
                <a:effectLst/>
              </a:rPr>
              <a:t>темниці</a:t>
            </a:r>
            <a:r>
              <a:rPr lang="ru-RU" dirty="0">
                <a:effectLst/>
              </a:rPr>
              <a:t> "</a:t>
            </a: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незвичайною</a:t>
            </a:r>
            <a:r>
              <a:rPr lang="ru-RU" dirty="0">
                <a:effectLst/>
              </a:rPr>
              <a:t> для художника </a:t>
            </a:r>
            <a:r>
              <a:rPr lang="ru-RU" dirty="0" err="1">
                <a:effectLst/>
              </a:rPr>
              <a:t>Середньої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Італії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мальовничій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тонкістю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ефекти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освітлення</a:t>
            </a:r>
            <a:r>
              <a:rPr lang="ru-RU" dirty="0">
                <a:effectLst/>
              </a:rPr>
              <a:t> -- </a:t>
            </a:r>
            <a:r>
              <a:rPr lang="ru-RU" dirty="0" err="1">
                <a:effectLst/>
              </a:rPr>
              <a:t>сліпучого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сяйва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оточує</a:t>
            </a:r>
            <a:r>
              <a:rPr lang="ru-RU" dirty="0">
                <a:effectLst/>
              </a:rPr>
              <a:t> ангела, холодного </a:t>
            </a:r>
            <a:r>
              <a:rPr lang="ru-RU" dirty="0" err="1">
                <a:effectLst/>
              </a:rPr>
              <a:t>світла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місяця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червонуватого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полум'я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факелів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відблиски</a:t>
            </a:r>
            <a:r>
              <a:rPr lang="ru-RU" dirty="0">
                <a:effectLst/>
              </a:rPr>
              <a:t> на латах </a:t>
            </a:r>
            <a:r>
              <a:rPr lang="ru-RU" dirty="0" err="1">
                <a:effectLst/>
              </a:rPr>
              <a:t>стражників</a:t>
            </a:r>
            <a:r>
              <a:rPr lang="ru-RU" dirty="0">
                <a:effectLst/>
              </a:rPr>
              <a:t>.</a:t>
            </a:r>
          </a:p>
          <a:p>
            <a:pPr marL="18288" indent="0" algn="ctr">
              <a:buNone/>
            </a:pPr>
            <a:endParaRPr lang="ru-RU" dirty="0"/>
          </a:p>
        </p:txBody>
      </p:sp>
      <p:pic>
        <p:nvPicPr>
          <p:cNvPr id="8194" name="Picture 2" descr="C:\Users\liza\Desktop\ebdc12a04de8eb86e5ce077054d86f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8825"/>
            <a:ext cx="3906763" cy="47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6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08352" y="1263824"/>
            <a:ext cx="4367808" cy="3801615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>
                <a:effectLst/>
              </a:rPr>
              <a:t>До числа </a:t>
            </a:r>
            <a:r>
              <a:rPr lang="ru-RU" dirty="0" err="1">
                <a:effectLst/>
              </a:rPr>
              <a:t>кращих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робіт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Рафаеля-монументаліста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відносяться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виконані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замовлення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банкіра</a:t>
            </a:r>
            <a:r>
              <a:rPr lang="ru-RU" dirty="0">
                <a:effectLst/>
              </a:rPr>
              <a:t> і мецената </a:t>
            </a:r>
            <a:r>
              <a:rPr lang="ru-RU" dirty="0" err="1">
                <a:effectLst/>
              </a:rPr>
              <a:t>Агостіно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Кіджі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розписи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склепінь</a:t>
            </a:r>
            <a:r>
              <a:rPr lang="ru-RU" dirty="0">
                <a:effectLst/>
              </a:rPr>
              <a:t> капели </a:t>
            </a:r>
            <a:r>
              <a:rPr lang="ru-RU" dirty="0" err="1">
                <a:effectLst/>
              </a:rPr>
              <a:t>Кіджі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бл</a:t>
            </a:r>
            <a:r>
              <a:rPr lang="ru-RU" dirty="0">
                <a:effectLst/>
              </a:rPr>
              <a:t>. 1513-14, Санта </a:t>
            </a:r>
            <a:r>
              <a:rPr lang="ru-RU" dirty="0" err="1">
                <a:effectLst/>
              </a:rPr>
              <a:t>Марія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делла</a:t>
            </a:r>
            <a:r>
              <a:rPr lang="ru-RU" dirty="0">
                <a:effectLst/>
              </a:rPr>
              <a:t> Паче, Рим) і </a:t>
            </a:r>
            <a:r>
              <a:rPr lang="ru-RU" dirty="0" err="1">
                <a:effectLst/>
              </a:rPr>
              <a:t>повна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язичницької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життєрадісності</a:t>
            </a:r>
            <a:r>
              <a:rPr lang="ru-RU" dirty="0">
                <a:effectLst/>
              </a:rPr>
              <a:t> фреска "</a:t>
            </a:r>
            <a:r>
              <a:rPr lang="ru-RU" dirty="0" err="1">
                <a:effectLst/>
              </a:rPr>
              <a:t>Тріумф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Галатеї</a:t>
            </a:r>
            <a:r>
              <a:rPr lang="ru-RU" dirty="0">
                <a:effectLst/>
              </a:rPr>
              <a:t>" (</a:t>
            </a:r>
            <a:r>
              <a:rPr lang="ru-RU" dirty="0" err="1">
                <a:effectLst/>
              </a:rPr>
              <a:t>бл</a:t>
            </a:r>
            <a:r>
              <a:rPr lang="ru-RU" dirty="0">
                <a:effectLst/>
              </a:rPr>
              <a:t>. 1514-15, </a:t>
            </a:r>
            <a:r>
              <a:rPr lang="ru-RU" dirty="0" err="1">
                <a:effectLst/>
              </a:rPr>
              <a:t>вілла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Фарнезіна</a:t>
            </a:r>
            <a:r>
              <a:rPr lang="ru-RU" dirty="0">
                <a:effectLst/>
              </a:rPr>
              <a:t>, Рим).</a:t>
            </a:r>
            <a:endParaRPr lang="ru-RU" dirty="0"/>
          </a:p>
        </p:txBody>
      </p:sp>
      <p:pic>
        <p:nvPicPr>
          <p:cNvPr id="9218" name="Picture 2" descr="C:\Users\liza\Desktop\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5434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22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-675456"/>
            <a:ext cx="6096000" cy="3657599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pPr marL="18288" indent="0" algn="ctr">
              <a:buNone/>
            </a:pPr>
            <a:r>
              <a:rPr lang="ru-RU" dirty="0">
                <a:effectLst/>
              </a:rPr>
              <a:t>В </a:t>
            </a:r>
            <a:r>
              <a:rPr lang="ru-RU" dirty="0" err="1">
                <a:effectLst/>
              </a:rPr>
              <a:t>римський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рідше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звертається</a:t>
            </a:r>
            <a:r>
              <a:rPr lang="ru-RU" dirty="0">
                <a:effectLst/>
              </a:rPr>
              <a:t> до образу </a:t>
            </a:r>
            <a:r>
              <a:rPr lang="ru-RU" dirty="0" err="1">
                <a:effectLst/>
              </a:rPr>
              <a:t>Мадонни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знаходячи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глибоке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рішення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>
                <a:effectLst/>
              </a:rPr>
              <a:t>"</a:t>
            </a:r>
            <a:r>
              <a:rPr lang="ru-RU" dirty="0" err="1">
                <a:effectLst/>
              </a:rPr>
              <a:t>Мадонні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делла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Седія</a:t>
            </a:r>
            <a:r>
              <a:rPr lang="ru-RU" dirty="0">
                <a:effectLst/>
              </a:rPr>
              <a:t>" </a:t>
            </a:r>
            <a:r>
              <a:rPr lang="ru-RU" dirty="0" smtClean="0">
                <a:effectLst/>
              </a:rPr>
              <a:t>( </a:t>
            </a:r>
            <a:r>
              <a:rPr lang="ru-RU" dirty="0">
                <a:effectLst/>
              </a:rPr>
              <a:t>1513, </a:t>
            </a:r>
            <a:r>
              <a:rPr lang="ru-RU" dirty="0" err="1">
                <a:effectLst/>
              </a:rPr>
              <a:t>Пітті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Флоренція</a:t>
            </a:r>
            <a:r>
              <a:rPr lang="ru-RU" dirty="0">
                <a:effectLst/>
              </a:rPr>
              <a:t>) юна </a:t>
            </a:r>
            <a:r>
              <a:rPr lang="ru-RU" dirty="0" err="1">
                <a:effectLst/>
              </a:rPr>
              <a:t>мати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одязі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римської</a:t>
            </a:r>
            <a:r>
              <a:rPr lang="ru-RU" dirty="0">
                <a:effectLst/>
              </a:rPr>
              <a:t> простолюдинки, </a:t>
            </a:r>
            <a:r>
              <a:rPr lang="ru-RU" dirty="0" err="1">
                <a:effectLst/>
              </a:rPr>
              <a:t>маленькі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Іоанни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Хреститель</a:t>
            </a:r>
            <a:r>
              <a:rPr lang="ru-RU" dirty="0">
                <a:effectLst/>
              </a:rPr>
              <a:t> і Христос </a:t>
            </a:r>
            <a:r>
              <a:rPr lang="ru-RU" dirty="0" err="1">
                <a:effectLst/>
              </a:rPr>
              <a:t>пов'язані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воєдино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круговим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обрамленням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тондо</a:t>
            </a:r>
            <a:r>
              <a:rPr lang="ru-RU" dirty="0">
                <a:effectLst/>
              </a:rPr>
              <a:t>);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Мадонна </a:t>
            </a:r>
            <a:r>
              <a:rPr lang="ru-RU" dirty="0">
                <a:effectLst/>
              </a:rPr>
              <a:t>як б </a:t>
            </a:r>
            <a:r>
              <a:rPr lang="ru-RU" dirty="0" err="1">
                <a:effectLst/>
              </a:rPr>
              <a:t>намагається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укрити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своїх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обіймах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сина</a:t>
            </a:r>
            <a:r>
              <a:rPr lang="ru-RU" dirty="0">
                <a:effectLst/>
              </a:rPr>
              <a:t> маленького Титана з </a:t>
            </a:r>
            <a:r>
              <a:rPr lang="ru-RU" dirty="0" err="1">
                <a:effectLst/>
              </a:rPr>
              <a:t>недитячі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серйозним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поглядом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148" y="188640"/>
            <a:ext cx="7709480" cy="568424"/>
          </a:xfrm>
        </p:spPr>
        <p:txBody>
          <a:bodyPr/>
          <a:lstStyle/>
          <a:p>
            <a:r>
              <a:rPr lang="ru-RU" sz="2000" dirty="0" err="1">
                <a:effectLst/>
              </a:rPr>
              <a:t>Римські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Мадонни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0242" name="Picture 2" descr="C:\Users\liza\Desktop\madonna-impann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575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91" y="4365104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Нова, </a:t>
            </a:r>
            <a:r>
              <a:rPr lang="ru-RU" dirty="0" err="1"/>
              <a:t>поліфонічно</a:t>
            </a:r>
            <a:r>
              <a:rPr lang="ru-RU" dirty="0"/>
              <a:t> </a:t>
            </a:r>
            <a:r>
              <a:rPr lang="ru-RU" dirty="0" smtClean="0"/>
              <a:t>складне </a:t>
            </a:r>
            <a:r>
              <a:rPr lang="ru-RU" dirty="0" err="1"/>
              <a:t>трактування</a:t>
            </a:r>
            <a:r>
              <a:rPr lang="ru-RU" dirty="0"/>
              <a:t> образу </a:t>
            </a:r>
            <a:r>
              <a:rPr lang="ru-RU" dirty="0" err="1"/>
              <a:t>Мадонни</a:t>
            </a:r>
            <a:r>
              <a:rPr lang="ru-RU" dirty="0"/>
              <a:t> </a:t>
            </a:r>
            <a:r>
              <a:rPr lang="ru-RU" dirty="0" err="1" smtClean="0"/>
              <a:t>знайшло</a:t>
            </a:r>
            <a:r>
              <a:rPr lang="ru-RU" dirty="0" smtClean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в одному з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творінь</a:t>
            </a:r>
            <a:r>
              <a:rPr lang="ru-RU" dirty="0"/>
              <a:t> </a:t>
            </a:r>
            <a:r>
              <a:rPr lang="ru-RU" dirty="0" err="1"/>
              <a:t>Рафаеля</a:t>
            </a:r>
            <a:r>
              <a:rPr lang="ru-RU" dirty="0"/>
              <a:t> </a:t>
            </a:r>
            <a:r>
              <a:rPr lang="ru-RU" dirty="0" err="1"/>
              <a:t>вівтарі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Сікстинська</a:t>
            </a:r>
            <a:r>
              <a:rPr lang="ru-RU" dirty="0"/>
              <a:t> Мадонна </a:t>
            </a:r>
            <a:r>
              <a:rPr lang="ru-RU" dirty="0" smtClean="0"/>
              <a:t>"( </a:t>
            </a:r>
            <a:r>
              <a:rPr lang="ru-RU" dirty="0"/>
              <a:t>1513, Картинна галерея, Дрезден).</a:t>
            </a:r>
            <a:endParaRPr lang="ru-RU" dirty="0"/>
          </a:p>
        </p:txBody>
      </p:sp>
      <p:pic>
        <p:nvPicPr>
          <p:cNvPr id="10243" name="Picture 3" descr="C:\Users\liza\Desktop\4f7f05ef7ca38c24d05f051378b42b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5626694" cy="207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29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2304255"/>
          </a:xfrm>
        </p:spPr>
        <p:txBody>
          <a:bodyPr>
            <a:normAutofit fontScale="92500"/>
          </a:bodyPr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помітний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слід</a:t>
            </a:r>
            <a:r>
              <a:rPr lang="ru-RU" dirty="0">
                <a:effectLst/>
              </a:rPr>
              <a:t> і в </a:t>
            </a:r>
            <a:r>
              <a:rPr lang="ru-RU" dirty="0" err="1">
                <a:effectLst/>
              </a:rPr>
              <a:t>італійській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архітектурі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Серед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будівель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маленька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церква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Сан'Еліджо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дельї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Орефічі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закладена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</a:t>
            </a:r>
            <a:r>
              <a:rPr lang="ru-RU" dirty="0">
                <a:effectLst/>
              </a:rPr>
              <a:t>. 1509) з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суворим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інтер'єром</a:t>
            </a:r>
            <a:r>
              <a:rPr lang="ru-RU" dirty="0">
                <a:effectLst/>
              </a:rPr>
              <a:t>,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капела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Кіджі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церкві</a:t>
            </a:r>
            <a:r>
              <a:rPr lang="ru-RU" dirty="0">
                <a:effectLst/>
              </a:rPr>
              <a:t> Санта </a:t>
            </a:r>
            <a:r>
              <a:rPr lang="ru-RU" dirty="0" err="1">
                <a:effectLst/>
              </a:rPr>
              <a:t>Марія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Пополо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закладена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бл</a:t>
            </a:r>
            <a:r>
              <a:rPr lang="ru-RU" dirty="0">
                <a:effectLst/>
              </a:rPr>
              <a:t>. 1512)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інтер'єр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якої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являє</a:t>
            </a:r>
            <a:r>
              <a:rPr lang="ru-RU" dirty="0">
                <a:effectLst/>
              </a:rPr>
              <a:t> приклад </a:t>
            </a:r>
            <a:r>
              <a:rPr lang="ru-RU" dirty="0" err="1">
                <a:effectLst/>
              </a:rPr>
              <a:t>рідкісного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епохи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Відродження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єдності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рішення</a:t>
            </a:r>
            <a:r>
              <a:rPr lang="ru-RU" dirty="0">
                <a:effectLst/>
              </a:rPr>
              <a:t> та декору, </a:t>
            </a:r>
            <a:r>
              <a:rPr lang="ru-RU" dirty="0" err="1">
                <a:effectLst/>
              </a:rPr>
              <a:t>розробленого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Рафаелем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розписів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мозаїки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скульптури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недобудована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вілла</a:t>
            </a:r>
            <a:r>
              <a:rPr lang="ru-RU" dirty="0">
                <a:effectLst/>
              </a:rPr>
              <a:t> мадам.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01" y="116632"/>
            <a:ext cx="7637472" cy="496416"/>
          </a:xfrm>
        </p:spPr>
        <p:txBody>
          <a:bodyPr/>
          <a:lstStyle/>
          <a:p>
            <a:r>
              <a:rPr lang="ru-RU" sz="2000" dirty="0" err="1">
                <a:effectLst/>
              </a:rPr>
              <a:t>Архітектурні</a:t>
            </a:r>
            <a:r>
              <a:rPr lang="ru-RU" sz="2000" dirty="0">
                <a:effectLst/>
              </a:rPr>
              <a:t> твори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11266" name="Picture 2" descr="C:\Users\liza\Desktop\Bazilika_sv._Pet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88" y="2795707"/>
            <a:ext cx="52061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6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5977" y="1344174"/>
            <a:ext cx="6096000" cy="36575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величезний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подальший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розвиток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італійського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та </a:t>
            </a:r>
            <a:r>
              <a:rPr lang="ru-RU" dirty="0" err="1" smtClean="0">
                <a:effectLst/>
              </a:rPr>
              <a:t>європейського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живопису</a:t>
            </a:r>
            <a:r>
              <a:rPr lang="ru-RU" dirty="0">
                <a:effectLst/>
              </a:rPr>
              <a:t>, ставши </a:t>
            </a:r>
            <a:r>
              <a:rPr lang="ru-RU" dirty="0" err="1">
                <a:effectLst/>
              </a:rPr>
              <a:t>поряд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майстрами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античності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вищим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зразком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художнього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досконалості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85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8" y="1196752"/>
            <a:ext cx="5807968" cy="3513583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Санті</a:t>
            </a:r>
            <a:r>
              <a:rPr lang="ru-RU" dirty="0">
                <a:effectLst/>
              </a:rPr>
              <a:t> </a:t>
            </a:r>
            <a:r>
              <a:rPr lang="en-US" dirty="0" smtClean="0">
                <a:effectLst/>
              </a:rPr>
              <a:t>(</a:t>
            </a:r>
            <a:r>
              <a:rPr lang="en-US" dirty="0">
                <a:effectLst/>
              </a:rPr>
              <a:t>1483-1520), </a:t>
            </a:r>
            <a:r>
              <a:rPr lang="ru-RU" dirty="0" err="1">
                <a:effectLst/>
              </a:rPr>
              <a:t>італійський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живописець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архітектор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Представник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Високого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Відродження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З </a:t>
            </a:r>
            <a:r>
              <a:rPr lang="ru-RU" dirty="0" err="1" smtClean="0">
                <a:effectLst/>
              </a:rPr>
              <a:t>класичною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ясністю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піднесеною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духотворенністю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втілив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життєстверджуючі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Відродження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1026" name="Picture 2" descr="C:\Users\liza\Desktop\118sel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168352" cy="45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31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836712"/>
            <a:ext cx="5457800" cy="4615407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Рафаель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справжнє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ім'я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Санті</a:t>
            </a:r>
            <a:r>
              <a:rPr lang="ru-RU" dirty="0" smtClean="0">
                <a:effectLst/>
              </a:rPr>
              <a:t>)</a:t>
            </a:r>
            <a:r>
              <a:rPr lang="en-US" dirty="0" smtClean="0">
                <a:effectLst/>
              </a:rPr>
              <a:t> </a:t>
            </a:r>
            <a:r>
              <a:rPr lang="uk-UA" dirty="0" smtClean="0">
                <a:effectLst/>
              </a:rPr>
              <a:t>народився </a:t>
            </a:r>
            <a:r>
              <a:rPr lang="en-US" dirty="0" smtClean="0">
                <a:effectLst/>
              </a:rPr>
              <a:t>26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28 </a:t>
            </a:r>
            <a:r>
              <a:rPr lang="ru-RU" dirty="0" err="1">
                <a:effectLst/>
              </a:rPr>
              <a:t>березня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1483 в  </a:t>
            </a:r>
            <a:r>
              <a:rPr lang="ru-RU" dirty="0" err="1">
                <a:effectLst/>
              </a:rPr>
              <a:t>Урбіно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,помер </a:t>
            </a:r>
            <a:r>
              <a:rPr lang="ru-RU" dirty="0">
                <a:effectLst/>
              </a:rPr>
              <a:t>6 </a:t>
            </a:r>
            <a:r>
              <a:rPr lang="ru-RU" dirty="0" err="1" smtClean="0">
                <a:effectLst/>
              </a:rPr>
              <a:t>Квітня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1520, </a:t>
            </a:r>
            <a:r>
              <a:rPr lang="ru-RU" dirty="0" smtClean="0">
                <a:effectLst/>
              </a:rPr>
              <a:t>в </a:t>
            </a:r>
            <a:r>
              <a:rPr lang="ru-RU" dirty="0" err="1" smtClean="0">
                <a:effectLst/>
              </a:rPr>
              <a:t>Римі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Італійський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художник і </a:t>
            </a:r>
            <a:r>
              <a:rPr lang="ru-RU" dirty="0" err="1">
                <a:effectLst/>
              </a:rPr>
              <a:t>архітектор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Син</a:t>
            </a:r>
            <a:r>
              <a:rPr lang="ru-RU" dirty="0">
                <a:effectLst/>
              </a:rPr>
              <a:t> художника </a:t>
            </a:r>
            <a:r>
              <a:rPr lang="ru-RU" dirty="0" err="1">
                <a:effectLst/>
              </a:rPr>
              <a:t>Джованні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Санті</a:t>
            </a:r>
            <a:r>
              <a:rPr lang="ru-RU" dirty="0">
                <a:effectLst/>
              </a:rPr>
              <a:t>. За </a:t>
            </a:r>
            <a:r>
              <a:rPr lang="ru-RU" dirty="0" err="1">
                <a:effectLst/>
              </a:rPr>
              <a:t>свідченням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Вазарі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навчався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Перуджіно</a:t>
            </a:r>
            <a:r>
              <a:rPr lang="ru-RU" dirty="0" smtClean="0">
                <a:effectLst/>
              </a:rPr>
              <a:t>.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Вперше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згаданий</a:t>
            </a:r>
            <a:r>
              <a:rPr lang="ru-RU" dirty="0">
                <a:effectLst/>
              </a:rPr>
              <a:t> як </a:t>
            </a:r>
            <a:r>
              <a:rPr lang="ru-RU" dirty="0" err="1">
                <a:effectLst/>
              </a:rPr>
              <a:t>самостійний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майстер</a:t>
            </a:r>
            <a:r>
              <a:rPr lang="ru-RU" dirty="0">
                <a:effectLst/>
              </a:rPr>
              <a:t> у 1500. У 1504-08 </a:t>
            </a:r>
            <a:r>
              <a:rPr lang="ru-RU" dirty="0" err="1">
                <a:effectLst/>
              </a:rPr>
              <a:t>працював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Флоренції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Наприкінці</a:t>
            </a:r>
            <a:r>
              <a:rPr lang="ru-RU" dirty="0">
                <a:effectLst/>
              </a:rPr>
              <a:t> 1508 по </a:t>
            </a:r>
            <a:r>
              <a:rPr lang="ru-RU" dirty="0" err="1" smtClean="0">
                <a:effectLst/>
              </a:rPr>
              <a:t>запрошенню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папи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Юлія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II </a:t>
            </a:r>
            <a:r>
              <a:rPr lang="ru-RU" dirty="0" err="1">
                <a:effectLst/>
              </a:rPr>
              <a:t>переїхав</a:t>
            </a:r>
            <a:r>
              <a:rPr lang="ru-RU" dirty="0">
                <a:effectLst/>
              </a:rPr>
              <a:t> до Риму, де </a:t>
            </a:r>
            <a:r>
              <a:rPr lang="ru-RU" dirty="0" err="1">
                <a:effectLst/>
              </a:rPr>
              <a:t>поряд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Мікеланджело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зайняв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провідне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серед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художників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працювали</a:t>
            </a:r>
            <a:r>
              <a:rPr lang="ru-RU" dirty="0">
                <a:effectLst/>
              </a:rPr>
              <a:t> при </a:t>
            </a:r>
            <a:r>
              <a:rPr lang="ru-RU" dirty="0" err="1">
                <a:effectLst/>
              </a:rPr>
              <a:t>дворі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Юлія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II </a:t>
            </a:r>
            <a:r>
              <a:rPr lang="ru-RU" dirty="0">
                <a:effectLst/>
              </a:rPr>
              <a:t>і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наступника</a:t>
            </a:r>
            <a:r>
              <a:rPr lang="ru-RU" dirty="0">
                <a:effectLst/>
              </a:rPr>
              <a:t> Льва </a:t>
            </a:r>
            <a:r>
              <a:rPr lang="en-US" dirty="0">
                <a:effectLst/>
              </a:rPr>
              <a:t>X.</a:t>
            </a:r>
            <a:endParaRPr lang="ru-RU" dirty="0"/>
          </a:p>
        </p:txBody>
      </p:sp>
      <p:pic>
        <p:nvPicPr>
          <p:cNvPr id="2050" name="Picture 2" descr="C:\Users\liza\Desktop\ph07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7544"/>
            <a:ext cx="3024336" cy="42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9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3816424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Вже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ранніх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написаних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переїзду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Флоренцію</a:t>
            </a:r>
            <a:r>
              <a:rPr lang="ru-RU" dirty="0">
                <a:effectLst/>
              </a:rPr>
              <a:t>, картинах </a:t>
            </a:r>
            <a:r>
              <a:rPr lang="ru-RU" dirty="0" err="1">
                <a:effectLst/>
              </a:rPr>
              <a:t>позначився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гармонійний</a:t>
            </a:r>
            <a:r>
              <a:rPr lang="ru-RU" dirty="0">
                <a:effectLst/>
              </a:rPr>
              <a:t> склад </a:t>
            </a:r>
            <a:r>
              <a:rPr lang="ru-RU" dirty="0" err="1">
                <a:effectLst/>
              </a:rPr>
              <a:t>дарування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вміння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знаходити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бездоганне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згоду</a:t>
            </a:r>
            <a:r>
              <a:rPr lang="ru-RU" dirty="0">
                <a:effectLst/>
              </a:rPr>
              <a:t> форм, </a:t>
            </a:r>
            <a:r>
              <a:rPr lang="ru-RU" dirty="0" err="1">
                <a:effectLst/>
              </a:rPr>
              <a:t>ритмів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фарб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рухів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жестів</a:t>
            </a:r>
            <a:r>
              <a:rPr lang="ru-RU" dirty="0">
                <a:effectLst/>
              </a:rPr>
              <a:t>, і в таких невеликих по формату роботах, </a:t>
            </a:r>
            <a:r>
              <a:rPr lang="ru-RU" dirty="0" err="1">
                <a:effectLst/>
              </a:rPr>
              <a:t>майже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мініатюрах</a:t>
            </a:r>
            <a:r>
              <a:rPr lang="ru-RU" dirty="0">
                <a:effectLst/>
              </a:rPr>
              <a:t>, як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b="1" dirty="0" smtClean="0">
                <a:effectLst/>
              </a:rPr>
              <a:t>"</a:t>
            </a:r>
            <a:r>
              <a:rPr lang="ru-RU" b="1" dirty="0">
                <a:effectLst/>
              </a:rPr>
              <a:t>Мадонна </a:t>
            </a:r>
            <a:r>
              <a:rPr lang="ru-RU" b="1" dirty="0" err="1">
                <a:effectLst/>
              </a:rPr>
              <a:t>Конестабіле</a:t>
            </a:r>
            <a:r>
              <a:rPr lang="ru-RU" b="1" dirty="0">
                <a:effectLst/>
              </a:rPr>
              <a:t>"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( </a:t>
            </a:r>
            <a:r>
              <a:rPr lang="ru-RU" dirty="0">
                <a:effectLst/>
              </a:rPr>
              <a:t>1502-03, </a:t>
            </a:r>
            <a:r>
              <a:rPr lang="ru-RU" dirty="0" err="1">
                <a:effectLst/>
              </a:rPr>
              <a:t>Ермітаж</a:t>
            </a:r>
            <a:r>
              <a:rPr lang="ru-RU" dirty="0">
                <a:effectLst/>
              </a:rPr>
              <a:t>),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b="1" dirty="0" smtClean="0">
                <a:effectLst/>
              </a:rPr>
              <a:t>"</a:t>
            </a:r>
            <a:r>
              <a:rPr lang="ru-RU" b="1" dirty="0">
                <a:effectLst/>
              </a:rPr>
              <a:t>Сон </a:t>
            </a:r>
            <a:r>
              <a:rPr lang="ru-RU" b="1" dirty="0" err="1">
                <a:effectLst/>
              </a:rPr>
              <a:t>лицаря</a:t>
            </a:r>
            <a:r>
              <a:rPr lang="ru-RU" b="1" dirty="0">
                <a:effectLst/>
              </a:rPr>
              <a:t>" </a:t>
            </a:r>
            <a:r>
              <a:rPr lang="ru-RU" dirty="0">
                <a:effectLst/>
              </a:rPr>
              <a:t>(1504, </a:t>
            </a:r>
            <a:r>
              <a:rPr lang="ru-RU" dirty="0" err="1">
                <a:effectLst/>
              </a:rPr>
              <a:t>Національна</a:t>
            </a:r>
            <a:r>
              <a:rPr lang="ru-RU" dirty="0">
                <a:effectLst/>
              </a:rPr>
              <a:t> галерея, Лондон),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b="1" dirty="0" smtClean="0">
                <a:effectLst/>
              </a:rPr>
              <a:t>"</a:t>
            </a:r>
            <a:r>
              <a:rPr lang="ru-RU" b="1" dirty="0">
                <a:effectLst/>
              </a:rPr>
              <a:t>Три </a:t>
            </a:r>
            <a:r>
              <a:rPr lang="ru-RU" b="1" dirty="0" err="1">
                <a:effectLst/>
              </a:rPr>
              <a:t>грації</a:t>
            </a:r>
            <a:r>
              <a:rPr lang="ru-RU" b="1" dirty="0">
                <a:effectLst/>
              </a:rPr>
              <a:t> </a:t>
            </a:r>
            <a:r>
              <a:rPr lang="ru-RU" dirty="0">
                <a:effectLst/>
              </a:rPr>
              <a:t>"(Музей </a:t>
            </a:r>
            <a:r>
              <a:rPr lang="ru-RU" dirty="0" err="1">
                <a:effectLst/>
              </a:rPr>
              <a:t>Конде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шантільї</a:t>
            </a:r>
            <a:r>
              <a:rPr lang="ru-RU" dirty="0" smtClean="0">
                <a:effectLst/>
              </a:rPr>
              <a:t>),</a:t>
            </a:r>
          </a:p>
          <a:p>
            <a:pPr marL="18288" indent="0" algn="ctr">
              <a:buNone/>
            </a:pPr>
            <a:r>
              <a:rPr lang="ru-RU" b="1" dirty="0" smtClean="0">
                <a:effectLst/>
              </a:rPr>
              <a:t>" </a:t>
            </a:r>
            <a:r>
              <a:rPr lang="ru-RU" b="1" dirty="0" err="1">
                <a:effectLst/>
              </a:rPr>
              <a:t>Святий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Георгій</a:t>
            </a:r>
            <a:r>
              <a:rPr lang="ru-RU" b="1" dirty="0">
                <a:effectLst/>
              </a:rPr>
              <a:t> "(</a:t>
            </a:r>
            <a:r>
              <a:rPr lang="ru-RU" dirty="0">
                <a:effectLst/>
              </a:rPr>
              <a:t>1504, </a:t>
            </a:r>
            <a:r>
              <a:rPr lang="ru-RU" dirty="0" err="1">
                <a:effectLst/>
              </a:rPr>
              <a:t>Національна</a:t>
            </a:r>
            <a:r>
              <a:rPr lang="ru-RU" dirty="0">
                <a:effectLst/>
              </a:rPr>
              <a:t> галерея, Вашингтон),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і </a:t>
            </a:r>
            <a:r>
              <a:rPr lang="ru-RU" dirty="0">
                <a:effectLst/>
              </a:rPr>
              <a:t>у </a:t>
            </a:r>
            <a:r>
              <a:rPr lang="ru-RU" dirty="0" err="1">
                <a:effectLst/>
              </a:rPr>
              <a:t>значній</a:t>
            </a:r>
            <a:r>
              <a:rPr lang="ru-RU" dirty="0">
                <a:effectLst/>
              </a:rPr>
              <a:t> за форматом </a:t>
            </a:r>
            <a:r>
              <a:rPr lang="ru-RU" b="1" dirty="0">
                <a:effectLst/>
              </a:rPr>
              <a:t>"</a:t>
            </a:r>
            <a:r>
              <a:rPr lang="ru-RU" b="1" dirty="0" err="1">
                <a:effectLst/>
              </a:rPr>
              <a:t>Заручини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Марії</a:t>
            </a:r>
            <a:r>
              <a:rPr lang="ru-RU" b="1" dirty="0">
                <a:effectLst/>
              </a:rPr>
              <a:t> "(</a:t>
            </a:r>
            <a:r>
              <a:rPr lang="ru-RU" dirty="0">
                <a:effectLst/>
              </a:rPr>
              <a:t>1504, </a:t>
            </a:r>
            <a:r>
              <a:rPr lang="ru-RU" dirty="0" err="1">
                <a:effectLst/>
              </a:rPr>
              <a:t>Брера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Мілан</a:t>
            </a:r>
            <a:r>
              <a:rPr lang="ru-RU" dirty="0">
                <a:effectLst/>
              </a:rPr>
              <a:t>).</a:t>
            </a:r>
            <a:endParaRPr lang="ru-RU" dirty="0"/>
          </a:p>
        </p:txBody>
      </p:sp>
      <p:pic>
        <p:nvPicPr>
          <p:cNvPr id="3074" name="Picture 2" descr="C:\Users\liza\Desktop\raphael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577752" cy="26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iza\Desktop\Raffaello_Il_sogno_del_cavalie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6110"/>
            <a:ext cx="2629098" cy="262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iza\Desktop\rubase_3_732502637_573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50813"/>
            <a:ext cx="1803648" cy="26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8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4561" y="83062"/>
            <a:ext cx="5709320" cy="674826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Ранні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твори 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( </a:t>
            </a:r>
            <a:r>
              <a:rPr lang="ru-RU" dirty="0">
                <a:effectLst/>
              </a:rPr>
              <a:t>"Мадонна </a:t>
            </a:r>
            <a:r>
              <a:rPr lang="ru-RU" dirty="0" err="1">
                <a:effectLst/>
              </a:rPr>
              <a:t>Конестабіле</a:t>
            </a:r>
            <a:r>
              <a:rPr lang="ru-RU" dirty="0">
                <a:effectLst/>
              </a:rPr>
              <a:t>",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1502-03) </a:t>
            </a:r>
            <a:r>
              <a:rPr lang="ru-RU" dirty="0" err="1">
                <a:effectLst/>
              </a:rPr>
              <a:t>пройняті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витонченістю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м'яким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ліризмом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Земне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гармонію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духовних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фізичних</a:t>
            </a:r>
            <a:r>
              <a:rPr lang="ru-RU" dirty="0">
                <a:effectLst/>
              </a:rPr>
              <a:t> сил прославив у </a:t>
            </a:r>
            <a:r>
              <a:rPr lang="ru-RU" dirty="0" err="1">
                <a:effectLst/>
              </a:rPr>
              <a:t>розписах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станц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кімнат</a:t>
            </a:r>
            <a:r>
              <a:rPr lang="ru-RU" dirty="0">
                <a:effectLst/>
              </a:rPr>
              <a:t>) Ватикану (1509-17), досягнувши </a:t>
            </a:r>
            <a:r>
              <a:rPr lang="ru-RU" dirty="0" err="1">
                <a:effectLst/>
              </a:rPr>
              <a:t>бездоганного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відчуття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міри</a:t>
            </a:r>
            <a:r>
              <a:rPr lang="ru-RU" dirty="0">
                <a:effectLst/>
              </a:rPr>
              <a:t>, ритму, </a:t>
            </a:r>
            <a:r>
              <a:rPr lang="ru-RU" dirty="0" err="1">
                <a:effectLst/>
              </a:rPr>
              <a:t>пропорцій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милозвучності</a:t>
            </a:r>
            <a:r>
              <a:rPr lang="ru-RU" dirty="0">
                <a:effectLst/>
              </a:rPr>
              <a:t> колориту, </a:t>
            </a:r>
            <a:r>
              <a:rPr lang="ru-RU" dirty="0" err="1">
                <a:effectLst/>
              </a:rPr>
              <a:t>єдності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величних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фонів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Численні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зображення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Богоматері</a:t>
            </a:r>
            <a:r>
              <a:rPr lang="ru-RU" dirty="0">
                <a:effectLst/>
              </a:rPr>
              <a:t> ( "</a:t>
            </a:r>
            <a:r>
              <a:rPr lang="ru-RU" dirty="0" err="1">
                <a:effectLst/>
              </a:rPr>
              <a:t>Сікстинська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мадонна",  1513</a:t>
            </a:r>
            <a:r>
              <a:rPr lang="ru-RU" dirty="0">
                <a:effectLst/>
              </a:rPr>
              <a:t>), </a:t>
            </a:r>
            <a:r>
              <a:rPr lang="ru-RU" dirty="0" err="1">
                <a:effectLst/>
              </a:rPr>
              <a:t>художні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ансамблі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розписах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вілли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Фарнезіна</a:t>
            </a:r>
            <a:r>
              <a:rPr lang="ru-RU" dirty="0">
                <a:effectLst/>
              </a:rPr>
              <a:t> (1514-18) і </a:t>
            </a:r>
            <a:r>
              <a:rPr lang="ru-RU" dirty="0" err="1">
                <a:effectLst/>
              </a:rPr>
              <a:t>лоджіях</a:t>
            </a:r>
            <a:r>
              <a:rPr lang="ru-RU" dirty="0">
                <a:effectLst/>
              </a:rPr>
              <a:t> Ватикану (1519, з </a:t>
            </a:r>
            <a:r>
              <a:rPr lang="ru-RU" dirty="0" err="1">
                <a:effectLst/>
              </a:rPr>
              <a:t>учнями</a:t>
            </a:r>
            <a:r>
              <a:rPr lang="ru-RU" dirty="0">
                <a:effectLst/>
              </a:rPr>
              <a:t>).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У </a:t>
            </a:r>
            <a:r>
              <a:rPr lang="ru-RU" dirty="0">
                <a:effectLst/>
              </a:rPr>
              <a:t>портретах створено </a:t>
            </a:r>
            <a:r>
              <a:rPr lang="ru-RU" dirty="0" err="1">
                <a:effectLst/>
              </a:rPr>
              <a:t>ідеальний</a:t>
            </a:r>
            <a:r>
              <a:rPr lang="ru-RU" dirty="0">
                <a:effectLst/>
              </a:rPr>
              <a:t> образ </a:t>
            </a:r>
            <a:r>
              <a:rPr lang="ru-RU" dirty="0" err="1">
                <a:effectLst/>
              </a:rPr>
              <a:t>людини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Відродження</a:t>
            </a:r>
            <a:r>
              <a:rPr lang="ru-RU" dirty="0">
                <a:effectLst/>
              </a:rPr>
              <a:t> ( "Б. </a:t>
            </a:r>
            <a:r>
              <a:rPr lang="ru-RU" dirty="0" err="1">
                <a:effectLst/>
              </a:rPr>
              <a:t>Кастільйоне</a:t>
            </a:r>
            <a:r>
              <a:rPr lang="ru-RU" dirty="0">
                <a:effectLst/>
              </a:rPr>
              <a:t> ", 1514-15). </a:t>
            </a:r>
            <a:r>
              <a:rPr lang="ru-RU" dirty="0" err="1">
                <a:effectLst/>
              </a:rPr>
              <a:t>Проектував</a:t>
            </a:r>
            <a:r>
              <a:rPr lang="ru-RU" dirty="0">
                <a:effectLst/>
              </a:rPr>
              <a:t> собор Св. Петра, </a:t>
            </a:r>
            <a:r>
              <a:rPr lang="ru-RU" dirty="0" err="1">
                <a:effectLst/>
              </a:rPr>
              <a:t>будував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капелу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Кіджі</a:t>
            </a:r>
            <a:r>
              <a:rPr lang="ru-RU" dirty="0">
                <a:effectLst/>
              </a:rPr>
              <a:t> церкви Санта-</a:t>
            </a:r>
            <a:r>
              <a:rPr lang="ru-RU" dirty="0" err="1">
                <a:effectLst/>
              </a:rPr>
              <a:t>Марія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Пополо</a:t>
            </a:r>
            <a:r>
              <a:rPr lang="ru-RU" dirty="0">
                <a:effectLst/>
              </a:rPr>
              <a:t> (1512-20) в </a:t>
            </a:r>
            <a:r>
              <a:rPr lang="ru-RU" dirty="0" err="1">
                <a:effectLst/>
              </a:rPr>
              <a:t>Римі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098" name="Picture 2" descr="C:\Users\liza\Desktop\raphael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" y="1124744"/>
            <a:ext cx="3536355" cy="447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35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692696"/>
            <a:ext cx="5472608" cy="5904656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Переїзд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зіграв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величезну</a:t>
            </a:r>
            <a:r>
              <a:rPr lang="ru-RU" dirty="0">
                <a:effectLst/>
              </a:rPr>
              <a:t> роль у </a:t>
            </a:r>
            <a:r>
              <a:rPr lang="ru-RU" dirty="0" err="1">
                <a:effectLst/>
              </a:rPr>
              <a:t>творчому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становленні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Першорядне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значення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 мало </a:t>
            </a:r>
            <a:r>
              <a:rPr lang="ru-RU" dirty="0" err="1">
                <a:effectLst/>
              </a:rPr>
              <a:t>знайомство</a:t>
            </a:r>
            <a:r>
              <a:rPr lang="ru-RU" dirty="0">
                <a:effectLst/>
              </a:rPr>
              <a:t> з методом Леонардо да </a:t>
            </a:r>
            <a:r>
              <a:rPr lang="ru-RU" dirty="0" err="1">
                <a:effectLst/>
              </a:rPr>
              <a:t>Вінчі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Слідом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за Леонардо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починає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працювати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натури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вивчає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анатомію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механіку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рухів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складні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пози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ракурси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шукає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компактні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ритмічно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збалансовані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композиційні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формули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В </a:t>
            </a:r>
            <a:r>
              <a:rPr lang="ru-RU" dirty="0" err="1">
                <a:effectLst/>
              </a:rPr>
              <a:t>останніх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флорентійських</a:t>
            </a:r>
            <a:r>
              <a:rPr lang="ru-RU" dirty="0">
                <a:effectLst/>
              </a:rPr>
              <a:t> роботах </a:t>
            </a:r>
            <a:r>
              <a:rPr lang="ru-RU" dirty="0" err="1">
                <a:effectLst/>
              </a:rPr>
              <a:t>Рафаеля</a:t>
            </a:r>
            <a:r>
              <a:rPr lang="ru-RU" dirty="0">
                <a:effectLst/>
              </a:rPr>
              <a:t>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( </a:t>
            </a:r>
            <a:r>
              <a:rPr lang="ru-RU" dirty="0">
                <a:effectLst/>
              </a:rPr>
              <a:t>"</a:t>
            </a:r>
            <a:r>
              <a:rPr lang="ru-RU" dirty="0" err="1">
                <a:effectLst/>
              </a:rPr>
              <a:t>Положення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труну</a:t>
            </a:r>
            <a:r>
              <a:rPr lang="ru-RU" dirty="0">
                <a:effectLst/>
              </a:rPr>
              <a:t> ", 1507, галерея </a:t>
            </a:r>
            <a:r>
              <a:rPr lang="ru-RU" dirty="0" err="1">
                <a:effectLst/>
              </a:rPr>
              <a:t>Боргезе</a:t>
            </a:r>
            <a:r>
              <a:rPr lang="ru-RU" dirty="0">
                <a:effectLst/>
              </a:rPr>
              <a:t>, Рим;" Св. Катерина </a:t>
            </a:r>
            <a:r>
              <a:rPr lang="ru-RU" dirty="0" err="1">
                <a:effectLst/>
              </a:rPr>
              <a:t>Олександрійська</a:t>
            </a:r>
            <a:r>
              <a:rPr lang="ru-RU" dirty="0">
                <a:effectLst/>
              </a:rPr>
              <a:t> ", </a:t>
            </a:r>
            <a:r>
              <a:rPr lang="ru-RU" dirty="0" smtClean="0">
                <a:effectLst/>
              </a:rPr>
              <a:t>1507-08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Національна</a:t>
            </a:r>
            <a:r>
              <a:rPr lang="ru-RU" dirty="0">
                <a:effectLst/>
              </a:rPr>
              <a:t> галерея, Лондон)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з'являється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інтерес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складних</a:t>
            </a:r>
            <a:r>
              <a:rPr lang="ru-RU" dirty="0">
                <a:effectLst/>
              </a:rPr>
              <a:t> формул драматично-</a:t>
            </a:r>
            <a:r>
              <a:rPr lang="ru-RU" dirty="0" err="1">
                <a:effectLst/>
              </a:rPr>
              <a:t>схвильованого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руху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розробленим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Мікеланджело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24744"/>
            <a:ext cx="7853496" cy="208384"/>
          </a:xfrm>
        </p:spPr>
        <p:txBody>
          <a:bodyPr/>
          <a:lstStyle/>
          <a:p>
            <a:r>
              <a:rPr lang="ru-RU" sz="2800" dirty="0" err="1">
                <a:effectLst/>
              </a:rPr>
              <a:t>Флорентійський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період</a:t>
            </a:r>
            <a:r>
              <a:rPr lang="ru-RU" sz="2800" dirty="0">
                <a:effectLst/>
              </a:rPr>
              <a:t> (1504-08)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 descr="C:\Users\liza\Desktop\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20927"/>
            <a:ext cx="353687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37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4636" y="129912"/>
            <a:ext cx="6600977" cy="4119633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dirty="0">
                <a:effectLst/>
              </a:rPr>
              <a:t>Головна тема </a:t>
            </a:r>
            <a:r>
              <a:rPr lang="ru-RU" dirty="0" err="1">
                <a:effectLst/>
              </a:rPr>
              <a:t>живопису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флорентійського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періоду</a:t>
            </a:r>
            <a:r>
              <a:rPr lang="ru-RU" dirty="0">
                <a:effectLst/>
              </a:rPr>
              <a:t> - Мадонна з </a:t>
            </a:r>
            <a:r>
              <a:rPr lang="ru-RU" dirty="0" err="1">
                <a:effectLst/>
              </a:rPr>
              <a:t>немовлям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присвячено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менше</a:t>
            </a:r>
            <a:r>
              <a:rPr lang="ru-RU" dirty="0">
                <a:effectLst/>
              </a:rPr>
              <a:t> 10 </a:t>
            </a:r>
            <a:r>
              <a:rPr lang="ru-RU" dirty="0" err="1">
                <a:effectLst/>
              </a:rPr>
              <a:t>робіт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Серед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них </a:t>
            </a:r>
            <a:r>
              <a:rPr lang="ru-RU" dirty="0" err="1">
                <a:effectLst/>
              </a:rPr>
              <a:t>виділяються</a:t>
            </a:r>
            <a:r>
              <a:rPr lang="ru-RU" dirty="0">
                <a:effectLst/>
              </a:rPr>
              <a:t> три </a:t>
            </a:r>
            <a:r>
              <a:rPr lang="ru-RU" dirty="0" err="1">
                <a:effectLst/>
              </a:rPr>
              <a:t>близьких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композиційному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рішенню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картини</a:t>
            </a:r>
            <a:r>
              <a:rPr lang="ru-RU" dirty="0" smtClean="0">
                <a:effectLst/>
              </a:rPr>
              <a:t>: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"Мадонна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Щегленко</a:t>
            </a:r>
            <a:r>
              <a:rPr lang="ru-RU" dirty="0">
                <a:effectLst/>
              </a:rPr>
              <a:t>" </a:t>
            </a:r>
            <a:r>
              <a:rPr lang="ru-RU" dirty="0" smtClean="0">
                <a:effectLst/>
              </a:rPr>
              <a:t>( </a:t>
            </a:r>
            <a:r>
              <a:rPr lang="ru-RU" dirty="0">
                <a:effectLst/>
              </a:rPr>
              <a:t>1506-07, Уффици),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"</a:t>
            </a:r>
            <a:r>
              <a:rPr lang="ru-RU" dirty="0">
                <a:effectLst/>
              </a:rPr>
              <a:t>Мадонна в </a:t>
            </a:r>
            <a:r>
              <a:rPr lang="ru-RU" dirty="0" err="1">
                <a:effectLst/>
              </a:rPr>
              <a:t>зелені</a:t>
            </a:r>
            <a:r>
              <a:rPr lang="ru-RU" dirty="0">
                <a:effectLst/>
              </a:rPr>
              <a:t> "(1506, Музей </a:t>
            </a:r>
            <a:r>
              <a:rPr lang="ru-RU" dirty="0" err="1">
                <a:effectLst/>
              </a:rPr>
              <a:t>історії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мистецтв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Відень</a:t>
            </a:r>
            <a:r>
              <a:rPr lang="ru-RU" dirty="0" smtClean="0">
                <a:effectLst/>
              </a:rPr>
              <a:t>),</a:t>
            </a: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" </a:t>
            </a:r>
            <a:r>
              <a:rPr lang="ru-RU" dirty="0">
                <a:effectLst/>
              </a:rPr>
              <a:t>Прекрасна </a:t>
            </a:r>
            <a:r>
              <a:rPr lang="ru-RU" dirty="0" err="1">
                <a:effectLst/>
              </a:rPr>
              <a:t>садівниця</a:t>
            </a:r>
            <a:r>
              <a:rPr lang="ru-RU" dirty="0">
                <a:effectLst/>
              </a:rPr>
              <a:t> "(1507, Лувр).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Варіюючи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у них один і той же мотив, </a:t>
            </a:r>
            <a:r>
              <a:rPr lang="ru-RU" dirty="0" err="1">
                <a:effectLst/>
              </a:rPr>
              <a:t>зображуючи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тлі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ідилічного</a:t>
            </a:r>
            <a:r>
              <a:rPr lang="ru-RU" dirty="0">
                <a:effectLst/>
              </a:rPr>
              <a:t> пейзажу </a:t>
            </a:r>
            <a:r>
              <a:rPr lang="ru-RU" dirty="0" err="1">
                <a:effectLst/>
              </a:rPr>
              <a:t>юну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матір</a:t>
            </a:r>
            <a:r>
              <a:rPr lang="ru-RU" dirty="0">
                <a:effectLst/>
              </a:rPr>
              <a:t> і тих,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грають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її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ніг</a:t>
            </a:r>
            <a:r>
              <a:rPr lang="ru-RU" dirty="0">
                <a:effectLst/>
              </a:rPr>
              <a:t> маленьких </a:t>
            </a:r>
            <a:r>
              <a:rPr lang="ru-RU" dirty="0" err="1">
                <a:effectLst/>
              </a:rPr>
              <a:t>дітей</a:t>
            </a:r>
            <a:r>
              <a:rPr lang="ru-RU" dirty="0">
                <a:effectLst/>
              </a:rPr>
              <a:t> Христа та </a:t>
            </a:r>
            <a:r>
              <a:rPr lang="ru-RU" dirty="0" err="1">
                <a:effectLst/>
              </a:rPr>
              <a:t>Івана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Хрестителя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об'єднує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стійким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гармонійно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врівноваженим</a:t>
            </a:r>
            <a:r>
              <a:rPr lang="ru-RU" dirty="0">
                <a:effectLst/>
              </a:rPr>
              <a:t> ритмом </a:t>
            </a:r>
            <a:r>
              <a:rPr lang="ru-RU" dirty="0" err="1">
                <a:effectLst/>
              </a:rPr>
              <a:t>Композиційний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піраміди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улюбленою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майстрами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Відродження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6146" name="Picture 2" descr="C:\Users\liza\Desktop\124672_photoshopia.ru_334_Rafael__Santi._Madonna_so_scheglom__1505-1506___77h107___Florenciya__Uffici_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1845909" cy="25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iza\Desktop\Belvedere_mado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92563"/>
            <a:ext cx="19231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iza\Desktop\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44988"/>
            <a:ext cx="1885488" cy="293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6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556792"/>
            <a:ext cx="6384032" cy="380161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Переїхавши</a:t>
            </a:r>
            <a:r>
              <a:rPr lang="ru-RU" dirty="0">
                <a:effectLst/>
              </a:rPr>
              <a:t> в Рим, 26-річний </a:t>
            </a:r>
            <a:r>
              <a:rPr lang="ru-RU" dirty="0" err="1">
                <a:effectLst/>
              </a:rPr>
              <a:t>майстер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отримує</a:t>
            </a:r>
            <a:r>
              <a:rPr lang="ru-RU" dirty="0">
                <a:effectLst/>
              </a:rPr>
              <a:t> посаду </a:t>
            </a:r>
            <a:r>
              <a:rPr lang="ru-RU" dirty="0" smtClean="0">
                <a:effectLst/>
              </a:rPr>
              <a:t>«художника </a:t>
            </a:r>
            <a:r>
              <a:rPr lang="ru-RU" dirty="0" err="1" smtClean="0">
                <a:effectLst/>
              </a:rPr>
              <a:t>апостольського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Престолу» та </a:t>
            </a:r>
            <a:r>
              <a:rPr lang="ru-RU" dirty="0" err="1">
                <a:effectLst/>
              </a:rPr>
              <a:t>доручення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розписати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парадні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Ватиканського</a:t>
            </a:r>
            <a:r>
              <a:rPr lang="ru-RU" dirty="0">
                <a:effectLst/>
              </a:rPr>
              <a:t> палацу, з 1514 </a:t>
            </a:r>
            <a:r>
              <a:rPr lang="ru-RU" dirty="0" err="1">
                <a:effectLst/>
              </a:rPr>
              <a:t>керує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будівництвом</a:t>
            </a:r>
            <a:r>
              <a:rPr lang="ru-RU" dirty="0">
                <a:effectLst/>
              </a:rPr>
              <a:t> собору св. Петра, </a:t>
            </a:r>
            <a:r>
              <a:rPr lang="ru-RU" dirty="0" err="1">
                <a:effectLst/>
              </a:rPr>
              <a:t>працює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області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церковної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палацової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архітектури</a:t>
            </a:r>
            <a:r>
              <a:rPr lang="ru-RU" dirty="0">
                <a:effectLst/>
              </a:rPr>
              <a:t>, в 1515 </a:t>
            </a:r>
            <a:r>
              <a:rPr lang="ru-RU" dirty="0" err="1">
                <a:effectLst/>
              </a:rPr>
              <a:t>призначається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Комісаром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старожитностей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відповідає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вивчення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охорону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пам'яток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археологічні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розкопки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74" y="16580"/>
            <a:ext cx="7543800" cy="914400"/>
          </a:xfrm>
        </p:spPr>
        <p:txBody>
          <a:bodyPr/>
          <a:lstStyle/>
          <a:p>
            <a:r>
              <a:rPr lang="ru-RU" sz="2800" dirty="0" err="1">
                <a:effectLst/>
              </a:rPr>
              <a:t>Римський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період</a:t>
            </a:r>
            <a:r>
              <a:rPr lang="ru-RU" sz="2800" dirty="0">
                <a:effectLst/>
              </a:rPr>
              <a:t> (1509-20)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95944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548680"/>
            <a:ext cx="6465912" cy="2376264"/>
          </a:xfrm>
        </p:spPr>
        <p:txBody>
          <a:bodyPr>
            <a:normAutofit fontScale="77500" lnSpcReduction="20000"/>
          </a:bodyPr>
          <a:lstStyle/>
          <a:p>
            <a:pPr marL="18288" indent="0" algn="ctr">
              <a:buNone/>
            </a:pPr>
            <a:r>
              <a:rPr lang="ru-RU" dirty="0" err="1">
                <a:effectLst/>
              </a:rPr>
              <a:t>Центральне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місце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творчості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періоду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займають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розписи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парадних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покоїв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Ватиканського</a:t>
            </a:r>
            <a:r>
              <a:rPr lang="ru-RU" dirty="0">
                <a:effectLst/>
              </a:rPr>
              <a:t> палацу.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Розписи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Станції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делла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Сеньятура</a:t>
            </a:r>
            <a:r>
              <a:rPr lang="ru-RU" dirty="0">
                <a:effectLst/>
              </a:rPr>
              <a:t> (1509-11) - </a:t>
            </a:r>
            <a:r>
              <a:rPr lang="ru-RU" dirty="0" err="1">
                <a:effectLst/>
              </a:rPr>
              <a:t>одне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найдосконаліших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творінь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Рафаеля</a:t>
            </a:r>
            <a:r>
              <a:rPr lang="ru-RU" dirty="0">
                <a:effectLst/>
              </a:rPr>
              <a:t>.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err="1" smtClean="0">
                <a:effectLst/>
              </a:rPr>
              <a:t>Величні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багатофігурні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композиції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стінах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об'єднують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40 до 60 </a:t>
            </a:r>
            <a:r>
              <a:rPr lang="ru-RU" dirty="0" err="1">
                <a:effectLst/>
              </a:rPr>
              <a:t>персонажів</a:t>
            </a:r>
            <a:r>
              <a:rPr lang="ru-RU" dirty="0">
                <a:effectLst/>
              </a:rPr>
              <a:t>) </a:t>
            </a:r>
            <a:endParaRPr lang="ru-RU" dirty="0" smtClean="0">
              <a:effectLst/>
            </a:endParaRPr>
          </a:p>
          <a:p>
            <a:pPr marL="18288" indent="0" algn="ctr">
              <a:buNone/>
            </a:pPr>
            <a:r>
              <a:rPr lang="ru-RU" dirty="0" smtClean="0">
                <a:effectLst/>
              </a:rPr>
              <a:t>"</a:t>
            </a:r>
            <a:r>
              <a:rPr lang="ru-RU" dirty="0">
                <a:effectLst/>
              </a:rPr>
              <a:t>Диспут" ( "</a:t>
            </a:r>
            <a:r>
              <a:rPr lang="ru-RU" dirty="0" err="1">
                <a:effectLst/>
              </a:rPr>
              <a:t>Суперечка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причасті</a:t>
            </a:r>
            <a:r>
              <a:rPr lang="ru-RU" dirty="0">
                <a:effectLst/>
              </a:rPr>
              <a:t> ")," </a:t>
            </a:r>
            <a:r>
              <a:rPr lang="ru-RU" dirty="0" err="1">
                <a:effectLst/>
              </a:rPr>
              <a:t>Афінська</a:t>
            </a:r>
            <a:r>
              <a:rPr lang="ru-RU" dirty="0">
                <a:effectLst/>
              </a:rPr>
              <a:t> школа "," Парнас ", "</a:t>
            </a:r>
            <a:r>
              <a:rPr lang="ru-RU" dirty="0" err="1">
                <a:effectLst/>
              </a:rPr>
              <a:t>Заснування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канонічного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цивільного</a:t>
            </a:r>
            <a:r>
              <a:rPr lang="ru-RU" dirty="0">
                <a:effectLst/>
              </a:rPr>
              <a:t> права" та </a:t>
            </a:r>
            <a:r>
              <a:rPr lang="ru-RU" dirty="0" err="1">
                <a:effectLst/>
              </a:rPr>
              <a:t>відповідні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чотири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алегоричні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жіночі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фігури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зведеннях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уособлюють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богослов'я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філософію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поезію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юриспруденцію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60" y="4539"/>
            <a:ext cx="7615808" cy="659487"/>
          </a:xfrm>
        </p:spPr>
        <p:txBody>
          <a:bodyPr/>
          <a:lstStyle/>
          <a:p>
            <a:r>
              <a:rPr lang="ru-RU" sz="2000" dirty="0" err="1">
                <a:effectLst/>
              </a:rPr>
              <a:t>Розписи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Ватиканського</a:t>
            </a:r>
            <a:r>
              <a:rPr lang="ru-RU" sz="2000" dirty="0">
                <a:effectLst/>
              </a:rPr>
              <a:t> палацу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7170" name="Picture 2" descr="C:\Users\liza\Desktop\1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76" y="2973408"/>
            <a:ext cx="5982431" cy="38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9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</TotalTime>
  <Words>964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Рафаель Санді</vt:lpstr>
      <vt:lpstr>Презентация PowerPoint</vt:lpstr>
      <vt:lpstr>Презентация PowerPoint</vt:lpstr>
      <vt:lpstr>Презентация PowerPoint</vt:lpstr>
      <vt:lpstr>Презентация PowerPoint</vt:lpstr>
      <vt:lpstr>Флорентійський період (1504-08) </vt:lpstr>
      <vt:lpstr>Презентация PowerPoint</vt:lpstr>
      <vt:lpstr>Римський період (1509-20) </vt:lpstr>
      <vt:lpstr>Розписи Ватиканського палацу </vt:lpstr>
      <vt:lpstr>Презентация PowerPoint</vt:lpstr>
      <vt:lpstr>Презентация PowerPoint</vt:lpstr>
      <vt:lpstr>Римські Мадонни </vt:lpstr>
      <vt:lpstr>Архітектурні твори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Рафаель Санді</dc:title>
  <dc:creator>Lizk</dc:creator>
  <cp:lastModifiedBy>Lizk</cp:lastModifiedBy>
  <cp:revision>7</cp:revision>
  <dcterms:created xsi:type="dcterms:W3CDTF">2014-11-26T19:36:22Z</dcterms:created>
  <dcterms:modified xsi:type="dcterms:W3CDTF">2014-11-26T20:42:06Z</dcterms:modified>
</cp:coreProperties>
</file>