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8" r:id="rId4"/>
    <p:sldId id="279" r:id="rId5"/>
    <p:sldId id="280" r:id="rId6"/>
    <p:sldId id="282" r:id="rId7"/>
    <p:sldId id="257" r:id="rId8"/>
    <p:sldId id="265" r:id="rId9"/>
    <p:sldId id="266" r:id="rId10"/>
    <p:sldId id="268" r:id="rId11"/>
    <p:sldId id="269" r:id="rId12"/>
    <p:sldId id="272" r:id="rId13"/>
    <p:sldId id="271" r:id="rId14"/>
    <p:sldId id="264" r:id="rId15"/>
    <p:sldId id="267" r:id="rId16"/>
    <p:sldId id="273" r:id="rId17"/>
    <p:sldId id="277" r:id="rId18"/>
    <p:sldId id="258" r:id="rId19"/>
    <p:sldId id="259" r:id="rId20"/>
    <p:sldId id="261" r:id="rId21"/>
    <p:sldId id="284" r:id="rId22"/>
    <p:sldId id="262" r:id="rId23"/>
    <p:sldId id="270" r:id="rId24"/>
    <p:sldId id="274" r:id="rId25"/>
    <p:sldId id="275" r:id="rId26"/>
    <p:sldId id="276" r:id="rId27"/>
    <p:sldId id="26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16" autoAdjust="0"/>
    <p:restoredTop sz="94660"/>
  </p:normalViewPr>
  <p:slideViewPr>
    <p:cSldViewPr>
      <p:cViewPr varScale="1">
        <p:scale>
          <a:sx n="64" d="100"/>
          <a:sy n="64" d="100"/>
        </p:scale>
        <p:origin x="-15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F018E-052A-4F98-B4D0-A318A6766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48E5F-ACE3-4C6A-B0AD-C12C7A763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FDCC-4157-4425-9AB9-E4DB5323B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38737-D555-4C5A-80E9-2A8026A74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BD71A-A76D-48D3-9D5C-81260F7D5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EC23E-0BE6-43A5-B9EC-EDB5E0D47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4CD9F-6EC0-41E6-A1B6-FCF6AE121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ACD9F-52AB-46C6-9198-EF8D8CA7B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E9981-BFCE-4919-860D-01B7BB65C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8091D-CDEF-4F1A-BCDB-E6AA03D5D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4E5CA-C385-4808-B6EA-DBD192879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C341C2C-5F44-4090-83D0-D1B87D050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9E%D1%80%D0%B0%D0%BD%D1%81%D1%8C%D0%BA%D0%B8%D0%B9_%D1%83%D0%BD%D1%96%D0%B2%D0%B5%D1%80%D1%81%D0%B8%D1%82%D0%B5%D1%82&amp;action=edit&amp;redlink=1" TargetMode="External"/><Relationship Id="rId3" Type="http://schemas.openxmlformats.org/officeDocument/2006/relationships/hyperlink" Target="http://uk.wikipedia.org/wiki/7_%D0%BB%D0%B8%D1%81%D1%82%D0%BE%D0%BF%D0%B0%D0%B4%D0%B0" TargetMode="External"/><Relationship Id="rId7" Type="http://schemas.openxmlformats.org/officeDocument/2006/relationships/hyperlink" Target="http://uk.wikipedia.org/wiki/193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1932" TargetMode="External"/><Relationship Id="rId5" Type="http://schemas.openxmlformats.org/officeDocument/2006/relationships/hyperlink" Target="http://uk.wikipedia.org/wiki/%D0%90%D0%BB%D0%B6%D0%B8%D1%80" TargetMode="External"/><Relationship Id="rId4" Type="http://schemas.openxmlformats.org/officeDocument/2006/relationships/hyperlink" Target="http://uk.wikipedia.org/wiki/191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k.wikipedia.org/wiki/1934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ree-lancers.net/users/gipatia/projects/20765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60" TargetMode="External"/><Relationship Id="rId3" Type="http://schemas.openxmlformats.org/officeDocument/2006/relationships/hyperlink" Target="http://uk.wikipedia.org/wiki/%D0%A4%D1%80%D0%B0%D0%BD%D1%86%D1%83%D0%B7%D1%8C%D0%BA%D0%B0_%D0%BC%D0%BE%D0%B2%D0%B0" TargetMode="External"/><Relationship Id="rId7" Type="http://schemas.openxmlformats.org/officeDocument/2006/relationships/hyperlink" Target="http://uk.wikipedia.org/wiki/4_%D1%81%D1%96%D1%87%D0%BD%D1%8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/index.php?title=%D0%9C%D0%BE%D0%BD%D0%B4%D0%BE%D0%B2%D0%B0&amp;action=edit&amp;redlink=1" TargetMode="External"/><Relationship Id="rId5" Type="http://schemas.openxmlformats.org/officeDocument/2006/relationships/hyperlink" Target="http://uk.wikipedia.org/wiki/1913" TargetMode="External"/><Relationship Id="rId10" Type="http://schemas.openxmlformats.org/officeDocument/2006/relationships/hyperlink" Target="http://uk.wikipedia.org/wiki/%D0%95%D0%BA%D0%B7%D0%B8%D1%81%D1%82%D0%B5%D0%BD%D1%86%D1%96%D0%B0%D0%BB%D1%96%D0%B7%D0%BC" TargetMode="External"/><Relationship Id="rId4" Type="http://schemas.openxmlformats.org/officeDocument/2006/relationships/hyperlink" Target="http://uk.wikipedia.org/wiki/7_%D0%BB%D0%B8%D1%81%D1%82%D0%BE%D0%BF%D0%B0%D0%B4%D0%B0" TargetMode="External"/><Relationship Id="rId9" Type="http://schemas.openxmlformats.org/officeDocument/2006/relationships/hyperlink" Target="http://uk.wikipedia.org/wiki/%D0%92%D1%96%D0%BB%D1%8C%D0%B1%D0%BB%D0%B5%D0%B2%D0%B5%D0%B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1643050"/>
            <a:ext cx="716862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Альбер Камю</a:t>
            </a:r>
            <a:endParaRPr lang="ru-RU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71500"/>
            <a:ext cx="34210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4357688" y="214313"/>
            <a:ext cx="4572000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Альбер Камю народився </a:t>
            </a:r>
            <a:r>
              <a:rPr lang="ru-RU">
                <a:hlinkClick r:id="rId3" tooltip="7 листопада"/>
              </a:rPr>
              <a:t>7 листопада</a:t>
            </a:r>
            <a:r>
              <a:rPr lang="ru-RU"/>
              <a:t> </a:t>
            </a:r>
            <a:r>
              <a:rPr lang="ru-RU">
                <a:hlinkClick r:id="rId4" tooltip="1913"/>
              </a:rPr>
              <a:t>1913</a:t>
            </a:r>
            <a:r>
              <a:rPr lang="ru-RU"/>
              <a:t> року в містечку Мондові в </a:t>
            </a:r>
            <a:r>
              <a:rPr lang="ru-RU">
                <a:hlinkClick r:id="rId5" tooltip="Алжир"/>
              </a:rPr>
              <a:t>Алжирі</a:t>
            </a:r>
            <a:r>
              <a:rPr lang="ru-RU"/>
              <a:t>, який на той час був французькою колонією, у сім'ї найманого сільськогосподарського робітника, що через рік після народження сина помер від поранення на полі бою Першої світової війни. Мати, іспанка за походженням, працювала прибиральницею в багатих сім'ях. Дитина зростала у злиднях. Освіту пощастило здобути тільки завдяки допомозі одного з учителів ліцею, який виклопотав для хлопця стипендію. У </a:t>
            </a:r>
            <a:r>
              <a:rPr lang="ru-RU">
                <a:hlinkClick r:id="rId6" tooltip="1932"/>
              </a:rPr>
              <a:t>1932</a:t>
            </a:r>
            <a:r>
              <a:rPr lang="ru-RU"/>
              <a:t>—</a:t>
            </a:r>
            <a:r>
              <a:rPr lang="ru-RU">
                <a:hlinkClick r:id="rId7" tooltip="1936"/>
              </a:rPr>
              <a:t>1936</a:t>
            </a:r>
            <a:r>
              <a:rPr lang="ru-RU"/>
              <a:t> рр. під час навчання в </a:t>
            </a:r>
            <a:r>
              <a:rPr lang="ru-RU">
                <a:hlinkClick r:id="rId8" tooltip="Оранський університет (ще не написана)"/>
              </a:rPr>
              <a:t>Оранському університеті</a:t>
            </a:r>
            <a:r>
              <a:rPr lang="ru-RU"/>
              <a:t> (Алжир), Альберу доводилося тяжко працювати, що призвело до виснаження організму й він захворів на сухоти. Проте це не завадило йому бути життєрадісним, енергійним, жадібним до знань і розваг, чутливим і до краси середземноморської природи, і до глибин духовної культури.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4000500" y="428625"/>
            <a:ext cx="471487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А. Камю брав активну участь і в громадському житті. У </a:t>
            </a:r>
            <a:r>
              <a:rPr lang="ru-RU" sz="2400" b="1">
                <a:hlinkClick r:id="rId2" tooltip="1934"/>
              </a:rPr>
              <a:t>1934</a:t>
            </a:r>
            <a:r>
              <a:rPr lang="ru-RU" sz="2400" b="1"/>
              <a:t> році вступив до комуністичної партії, яку покинув через три роки, проводив антинацистську пропагандистську роботу, організував самодіяльний театр, співпрацював з незалежною лівою пресою. У цей час почалася його письменницька діяльність. Тоді, зокрема, були написані перший варіант роману «Сторонній» та нотатки до есе «Міф про Сізіфа».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785813"/>
            <a:ext cx="337185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14313"/>
            <a:ext cx="469106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5803900" y="5429250"/>
            <a:ext cx="3340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Камю</a:t>
            </a:r>
            <a:r>
              <a:rPr lang="ru-RU" sz="3200"/>
              <a:t> в Парижі.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14313"/>
            <a:ext cx="4573588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5500688" y="2571750"/>
            <a:ext cx="364331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1957 р. Камю був нагороджений Нобелівською премією «за величезний внесок у літературу, у якій висвітлив значення людської совісті»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77787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357313" y="6215063"/>
            <a:ext cx="4792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Камю, "Чума". Размова  др. Ріє і Тарру.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4786313" cy="62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5072063" y="1143000"/>
            <a:ext cx="407193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Людина відчуває себе самотньою, коли вона оточена боягузами. </a:t>
            </a:r>
            <a:br>
              <a:rPr lang="ru-RU" sz="2000" b="1"/>
            </a:br>
            <a:r>
              <a:rPr lang="ru-RU" sz="2000" b="1"/>
              <a:t/>
            </a:r>
            <a:br>
              <a:rPr lang="ru-RU" sz="2000" b="1"/>
            </a:br>
            <a:r>
              <a:rPr lang="ru-RU" sz="2000" b="1"/>
              <a:t>*** </a:t>
            </a:r>
            <a:br>
              <a:rPr lang="ru-RU" sz="2000" b="1"/>
            </a:br>
            <a:r>
              <a:rPr lang="ru-RU" sz="2000" b="1"/>
              <a:t/>
            </a:r>
            <a:br>
              <a:rPr lang="ru-RU" sz="2000" b="1"/>
            </a:br>
            <a:r>
              <a:rPr lang="ru-RU" sz="2000" b="1"/>
              <a:t>Жод</a:t>
            </a:r>
            <a:r>
              <a:rPr lang="uk-UA" sz="2000" b="1"/>
              <a:t>ен </a:t>
            </a:r>
            <a:r>
              <a:rPr lang="ru-RU" sz="2000" b="1"/>
              <a:t> геніальний твір ніколи не грунтувалося на ненависті </a:t>
            </a:r>
            <a:br>
              <a:rPr lang="ru-RU" sz="2000" b="1"/>
            </a:br>
            <a:r>
              <a:rPr lang="ru-RU" sz="2000" b="1"/>
              <a:t/>
            </a:r>
            <a:br>
              <a:rPr lang="ru-RU" sz="2000" b="1"/>
            </a:br>
            <a:r>
              <a:rPr lang="ru-RU" sz="2000" b="1"/>
              <a:t>*** </a:t>
            </a:r>
            <a:br>
              <a:rPr lang="ru-RU" sz="2000" b="1"/>
            </a:br>
            <a:r>
              <a:rPr lang="ru-RU" sz="2000" b="1"/>
              <a:t/>
            </a:r>
            <a:br>
              <a:rPr lang="ru-RU" sz="2000" b="1"/>
            </a:br>
            <a:r>
              <a:rPr lang="ru-RU" sz="2000" b="1"/>
              <a:t>Старіти - значить переходити від почуттів до співчуття. </a:t>
            </a:r>
            <a:br>
              <a:rPr lang="ru-RU" sz="2000" b="1"/>
            </a:br>
            <a:r>
              <a:rPr lang="ru-RU" sz="2000" b="1"/>
              <a:t/>
            </a:r>
            <a:br>
              <a:rPr lang="ru-RU" sz="2000" b="1"/>
            </a:br>
            <a:r>
              <a:rPr lang="ru-RU" sz="2000" b="1"/>
              <a:t>*** </a:t>
            </a:r>
            <a:br>
              <a:rPr lang="ru-RU" sz="2000" b="1"/>
            </a:br>
            <a:r>
              <a:rPr lang="ru-RU" sz="2000" b="1"/>
              <a:t/>
            </a:r>
            <a:br>
              <a:rPr lang="ru-RU" sz="2000" b="1"/>
            </a:br>
            <a:r>
              <a:rPr lang="ru-RU" sz="2000" b="1"/>
              <a:t>Філософія - сучасна форма безсоромності</a:t>
            </a:r>
            <a:r>
              <a:rPr lang="ru-RU"/>
              <a:t>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642938" y="5429250"/>
            <a:ext cx="8501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Президент Франции Николя Саркози выступил с предложением перезахоронить прах выдающегося французского писателя Альбера Камю в Пантеоне. Президент также отметил, что церемонию следует приурочить к 50-летию со дня смерти писателя 4 января 2010 года.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500063"/>
            <a:ext cx="68167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000" smtClean="0"/>
              <a:t>зв’язок з екзистенціалістськими ідеями та концепціями;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анатомічний аналіз абсурдних взаємин між особистістю й світом, створення моделей “абсурдного світу” й “абсурдної людини”;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розкриття трагічного становища людини в “світі без Бога”;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змалювання мужньої людини як своєрідного морального еталона сучасності;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зображення “межової ситуації”, що вияскравлює абсурдність життя й ставить людину перед моральним вибором;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тяжіння до притчевості, філософська насиченість сюжетів і образів, “класицистичні” за своєю ясністю композиція та стиль;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Звернення до міфологічних сюжетів і образів, наявність “міфотворчих” тенденцій.  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547813" y="476250"/>
            <a:ext cx="57245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9EFF"/>
                    </a:gs>
                    <a:gs pos="20000">
                      <a:srgbClr val="85C2FF"/>
                    </a:gs>
                    <a:gs pos="35001">
                      <a:srgbClr val="C4D6EB"/>
                    </a:gs>
                    <a:gs pos="50000">
                      <a:srgbClr val="FFEBFA"/>
                    </a:gs>
                    <a:gs pos="64999">
                      <a:srgbClr val="C4D6EB"/>
                    </a:gs>
                    <a:gs pos="80000">
                      <a:srgbClr val="85C2FF"/>
                    </a:gs>
                    <a:gs pos="100000">
                      <a:srgbClr val="5E9EFF"/>
                    </a:gs>
                  </a:gsLst>
                  <a:lin ang="5400000" scaled="1"/>
                </a:gradFill>
                <a:latin typeface="Arial"/>
                <a:cs typeface="Arial"/>
              </a:rPr>
              <a:t>Художній світ Камю: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000" smtClean="0"/>
              <a:t>1913 р. – народився в Алжирі. Навчався в комунальній школі, Алжирському ліцеї, Алжирському університеті.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1935 р. – організував Театр праці.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1937 р. – перша збірка есе “Виворіт і обличчя”.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1938 р. – перший роман “Щаслива смерть”.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1940 р. – переїхав до Парижа, вчителював у Орані. Завершив повість “Сторонній”.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1941 р. – написав есе “Міф про Сізіфа”, драму “Калігула”.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1943 р. – оселився в Парижі.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1947 р. – роман “Чума”.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1948-50 р. – п'єси “Стан облоги”, “”Праведні”.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1951 р. – есе “Бунтівна людина”.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1956 р. – повість “Падіння”.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1957 р. – збірка “Вигнання й царство”, есе “Своєчасні роздуми”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1960 р. – загинув в автомобільній катастрофі.  </a:t>
            </a:r>
            <a:endParaRPr lang="ru-RU" sz="2000" smtClean="0"/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50768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E7F2"/>
                    </a:gs>
                    <a:gs pos="9000">
                      <a:srgbClr val="FBD49C"/>
                    </a:gs>
                    <a:gs pos="19501">
                      <a:srgbClr val="FBA97D"/>
                    </a:gs>
                    <a:gs pos="32001">
                      <a:srgbClr val="FAC77D"/>
                    </a:gs>
                    <a:gs pos="41000">
                      <a:srgbClr val="FEE7F2"/>
                    </a:gs>
                    <a:gs pos="50000">
                      <a:srgbClr val="FBEAC7"/>
                    </a:gs>
                    <a:gs pos="59000">
                      <a:srgbClr val="FEE7F2"/>
                    </a:gs>
                    <a:gs pos="67999">
                      <a:srgbClr val="FAC77D"/>
                    </a:gs>
                    <a:gs pos="80499">
                      <a:srgbClr val="FBA97D"/>
                    </a:gs>
                    <a:gs pos="91000">
                      <a:srgbClr val="FBD49C"/>
                    </a:gs>
                    <a:gs pos="100000">
                      <a:srgbClr val="FEE7F2"/>
                    </a:gs>
                  </a:gsLst>
                  <a:lin ang="5400000" scaled="1"/>
                </a:gradFill>
                <a:latin typeface="Arial"/>
                <a:cs typeface="Arial"/>
              </a:rPr>
              <a:t>Творча спадщина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258888" y="836613"/>
            <a:ext cx="1654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“Чума”, 1947</a:t>
            </a:r>
          </a:p>
          <a:p>
            <a:r>
              <a:rPr lang="uk-UA"/>
              <a:t>роман-притча</a:t>
            </a:r>
            <a:endParaRPr lang="ru-RU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292725" y="692150"/>
            <a:ext cx="228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Боротьба людської </a:t>
            </a:r>
          </a:p>
          <a:p>
            <a:r>
              <a:rPr lang="uk-UA"/>
              <a:t>спільноти проти</a:t>
            </a:r>
          </a:p>
          <a:p>
            <a:r>
              <a:rPr lang="uk-UA"/>
              <a:t>конкретного зла</a:t>
            </a:r>
            <a:endParaRPr lang="ru-RU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023938" y="2081213"/>
            <a:ext cx="2413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чума – світове зло</a:t>
            </a:r>
          </a:p>
          <a:p>
            <a:r>
              <a:rPr lang="uk-UA"/>
              <a:t>( повсякчас присутнє</a:t>
            </a:r>
          </a:p>
          <a:p>
            <a:r>
              <a:rPr lang="uk-UA"/>
              <a:t>в нашому житті )</a:t>
            </a:r>
            <a:endParaRPr lang="ru-RU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487988" y="2224088"/>
            <a:ext cx="157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людина - зло</a:t>
            </a:r>
            <a:endParaRPr lang="ru-RU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900113" y="3213100"/>
            <a:ext cx="29178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uk-UA"/>
              <a:t>хвороби;</a:t>
            </a:r>
          </a:p>
          <a:p>
            <a:pPr marL="342900" indent="-342900">
              <a:buFontTx/>
              <a:buAutoNum type="arabicParenR"/>
            </a:pPr>
            <a:r>
              <a:rPr lang="uk-UA"/>
              <a:t>війна;</a:t>
            </a:r>
          </a:p>
          <a:p>
            <a:pPr marL="342900" indent="-342900">
              <a:buFontTx/>
              <a:buAutoNum type="arabicParenR"/>
            </a:pPr>
            <a:r>
              <a:rPr lang="uk-UA"/>
              <a:t>смертні судові вироки;</a:t>
            </a:r>
          </a:p>
          <a:p>
            <a:pPr marL="342900" indent="-342900">
              <a:buFontTx/>
              <a:buAutoNum type="arabicParenR"/>
            </a:pPr>
            <a:r>
              <a:rPr lang="uk-UA"/>
              <a:t>Фанатизм церкви та </a:t>
            </a:r>
          </a:p>
          <a:p>
            <a:pPr marL="342900" indent="-342900"/>
            <a:r>
              <a:rPr lang="uk-UA"/>
              <a:t>     політичних партій;</a:t>
            </a:r>
          </a:p>
          <a:p>
            <a:pPr marL="342900" indent="-342900">
              <a:buFontTx/>
              <a:buAutoNum type="arabicParenR" startAt="5"/>
            </a:pPr>
            <a:r>
              <a:rPr lang="uk-UA"/>
              <a:t>загибель невинної </a:t>
            </a:r>
          </a:p>
          <a:p>
            <a:pPr marL="342900" indent="-342900"/>
            <a:r>
              <a:rPr lang="uk-UA"/>
              <a:t>     дитини в лікарні</a:t>
            </a:r>
          </a:p>
          <a:p>
            <a:pPr marL="342900" indent="-342900"/>
            <a:endParaRPr lang="uk-UA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364163" y="3284538"/>
            <a:ext cx="32829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uk-UA"/>
              <a:t>Людина має зробити </a:t>
            </a:r>
          </a:p>
          <a:p>
            <a:pPr marL="342900" indent="-342900"/>
            <a:r>
              <a:rPr lang="uk-UA"/>
              <a:t>     вільний вибір, щоб стати </a:t>
            </a:r>
          </a:p>
          <a:p>
            <a:pPr marL="342900" indent="-342900"/>
            <a:r>
              <a:rPr lang="uk-UA"/>
              <a:t>     Людиною == бунт.</a:t>
            </a:r>
          </a:p>
          <a:p>
            <a:pPr marL="342900" indent="-342900">
              <a:buFontTx/>
              <a:buAutoNum type="arabicPeriod" startAt="2"/>
            </a:pPr>
            <a:r>
              <a:rPr lang="uk-UA"/>
              <a:t>Людина може “вклякнути </a:t>
            </a:r>
          </a:p>
          <a:p>
            <a:pPr marL="342900" indent="-342900"/>
            <a:r>
              <a:rPr lang="uk-UA"/>
              <a:t>     навколішки” == змиритися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4" grpId="0"/>
      <p:bldP spid="12295" grpId="0"/>
      <p:bldP spid="12296" grpId="0"/>
      <p:bldP spid="122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5711825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200775" y="5929313"/>
            <a:ext cx="2943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/>
              <a:t>А</a:t>
            </a:r>
            <a:r>
              <a:rPr lang="ru-RU"/>
              <a:t>. </a:t>
            </a:r>
            <a:r>
              <a:rPr lang="ru-RU" b="1"/>
              <a:t>Камю</a:t>
            </a:r>
            <a:r>
              <a:rPr lang="ru-RU"/>
              <a:t> "Миф о Сизифе.</a:t>
            </a:r>
            <a:endParaRPr lang="en-US"/>
          </a:p>
          <a:p>
            <a:pPr eaLnBrk="0" hangingPunct="0"/>
            <a:r>
              <a:rPr lang="ru-RU"/>
              <a:t> Эссе об абсурде.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Обложка книги: Падение (пер. с фр. Великовского С., Галь Н., Гинзбург Ю. и др.), Издательство: СПб: Азбука-классика, Год: 04/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3429000"/>
            <a:ext cx="1738312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Обложка книги: Миф о Сизифе: Философский трактат; Падение: Повесть (пер. с фр. Великовского С., Немчиновой Н.), Издательство: СПб: Азбука-классика, Год: `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04813"/>
            <a:ext cx="1854200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Оболжка книги: Посторонний, Издательства: АСТ, Фолио, 1999 г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404813"/>
            <a:ext cx="17907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Обложка книги: Первый человек: Роман (пер. с фр., предисл. Кузнецовой И.), Издательство: СПб: Азбука-классика, Год: `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644900"/>
            <a:ext cx="18351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Обложка книги: Калигула: Сборник (пер. с фр.), Издательство: М: АСТ /Харьков: Фолио, Год: `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3429000"/>
            <a:ext cx="17240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Альбер Камю (фото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765175"/>
            <a:ext cx="2592388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42938"/>
            <a:ext cx="37687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642938"/>
            <a:ext cx="3643312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1714500" y="5857875"/>
            <a:ext cx="5929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hlinkClick r:id="rId4"/>
              </a:rPr>
              <a:t>Из иллюстраций к повести А.Камю "Посторонний"</a:t>
            </a:r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CNTRCPEN.WMF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 l="49263" t="58353" r="5578" b="2220"/>
          <a:stretch>
            <a:fillRect/>
          </a:stretch>
        </p:blipFill>
        <p:spPr>
          <a:xfrm>
            <a:off x="6000728" y="357166"/>
            <a:ext cx="3143272" cy="1785950"/>
          </a:xfrm>
          <a:prstGeom prst="snip2DiagRect">
            <a:avLst>
              <a:gd name="adj1" fmla="val 50000"/>
              <a:gd name="adj2" fmla="val 2093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71625"/>
            <a:ext cx="6715125" cy="4500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3600" smtClean="0">
                <a:solidFill>
                  <a:schemeClr val="bg2"/>
                </a:solidFill>
              </a:rPr>
              <a:t>  </a:t>
            </a:r>
            <a:r>
              <a:rPr lang="uk-UA" sz="3600" b="1" smtClean="0">
                <a:solidFill>
                  <a:schemeClr val="bg2"/>
                </a:solidFill>
                <a:latin typeface="Monotype Corsiva" pitchFamily="66" charset="0"/>
              </a:rPr>
              <a:t>Перші нариси до роману "Чума" були зроблені Камю на початку 1941 року, коли він вчителював в Орані. І хоча роман було завершено 1943 року, робота над ним ще тривала, роман вийшов лише 1947 року. Вже самі дати вказують на справжню тему роману і його прихований смисл. </a:t>
            </a: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57188"/>
            <a:ext cx="7715250" cy="1143000"/>
          </a:xfrm>
        </p:spPr>
        <p:txBody>
          <a:bodyPr/>
          <a:lstStyle/>
          <a:p>
            <a:pPr eaLnBrk="1" hangingPunct="1"/>
            <a:r>
              <a:rPr lang="uk-UA" b="1" i="1" smtClean="0">
                <a:solidFill>
                  <a:schemeClr val="bg2"/>
                </a:solidFill>
                <a:latin typeface="Monotype Corsiva" pitchFamily="66" charset="0"/>
              </a:rPr>
              <a:t>З історії створення роману "Чума".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32.jpg"/>
          <p:cNvPicPr>
            <a:picLocks noChangeAspect="1"/>
          </p:cNvPicPr>
          <p:nvPr/>
        </p:nvPicPr>
        <p:blipFill>
          <a:blip r:embed="rId2"/>
          <a:srcRect l="1563" t="7291" r="2343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huma_1fb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14422"/>
            <a:ext cx="2357454" cy="3214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25" y="1428750"/>
            <a:ext cx="6429375" cy="30718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2800" smtClean="0">
                <a:solidFill>
                  <a:schemeClr val="bg2"/>
                </a:solidFill>
              </a:rPr>
              <a:t>    </a:t>
            </a:r>
            <a:r>
              <a:rPr lang="uk-UA" sz="2400" b="1" smtClean="0">
                <a:solidFill>
                  <a:schemeClr val="bg2"/>
                </a:solidFill>
                <a:cs typeface="Arial" charset="0"/>
              </a:rPr>
              <a:t>Хроніка вказує на дату 194... рік. Відтак на думку спадає словосполучення - "коричнева чума", тобто фашизм. Так вимальовується картина політичної чуми. Боротьба європейського Опору проти   фашизму - такий смисл має на увазі автор у назві роману "Чума". </a:t>
            </a:r>
            <a:r>
              <a:rPr lang="uk-UA" sz="2800" smtClean="0"/>
              <a:t/>
            </a:r>
            <a:br>
              <a:rPr lang="uk-UA" sz="2800" smtClean="0"/>
            </a:br>
            <a:endParaRPr lang="uk-UA" sz="2800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813" y="0"/>
            <a:ext cx="6072187" cy="1082675"/>
          </a:xfrm>
        </p:spPr>
        <p:txBody>
          <a:bodyPr/>
          <a:lstStyle/>
          <a:p>
            <a:pPr eaLnBrk="1" hangingPunct="1"/>
            <a:r>
              <a:rPr lang="uk-UA" sz="4000" b="1" smtClean="0">
                <a:solidFill>
                  <a:schemeClr val="bg2"/>
                </a:solidFill>
                <a:latin typeface="Monotype Corsiva" pitchFamily="66" charset="0"/>
                <a:cs typeface="Arial" charset="0"/>
              </a:rPr>
              <a:t>Смисл назви роману "Чума".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5" descr="35-1024.JPG"/>
          <p:cNvPicPr>
            <a:picLocks noChangeAspect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989013"/>
          </a:xfrm>
        </p:spPr>
        <p:txBody>
          <a:bodyPr/>
          <a:lstStyle/>
          <a:p>
            <a:pPr eaLnBrk="1" hangingPunct="1"/>
            <a:r>
              <a:rPr lang="uk-UA" sz="4000" smtClean="0"/>
              <a:t> </a:t>
            </a:r>
            <a:r>
              <a:rPr lang="uk-UA" sz="4000" smtClean="0">
                <a:solidFill>
                  <a:srgbClr val="FFFFCC"/>
                </a:solidFill>
              </a:rPr>
              <a:t>"Чума" - роман екзистенціалізму</a:t>
            </a:r>
            <a:r>
              <a:rPr lang="uk-UA" sz="4000" smtClean="0"/>
              <a:t>. </a:t>
            </a:r>
          </a:p>
        </p:txBody>
      </p:sp>
      <p:pic>
        <p:nvPicPr>
          <p:cNvPr id="7" name="Рисунок 6" descr="20410403.gif"/>
          <p:cNvPicPr>
            <a:picLocks noChangeAspect="1"/>
          </p:cNvPicPr>
          <p:nvPr/>
        </p:nvPicPr>
        <p:blipFill>
          <a:blip r:embed="rId3">
            <a:lum/>
          </a:blip>
          <a:srcRect l="3226" t="5451" r="4839"/>
          <a:stretch>
            <a:fillRect/>
          </a:stretch>
        </p:blipFill>
        <p:spPr>
          <a:xfrm>
            <a:off x="6429388" y="4163197"/>
            <a:ext cx="2500330" cy="2694803"/>
          </a:xfrm>
          <a:prstGeom prst="roundRect">
            <a:avLst>
              <a:gd name="adj" fmla="val 161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63"/>
            <a:ext cx="8643938" cy="48577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uk-UA" smtClean="0"/>
              <a:t>      </a:t>
            </a:r>
            <a:r>
              <a:rPr lang="uk-UA" sz="2800" smtClean="0">
                <a:solidFill>
                  <a:srgbClr val="FFFFCC"/>
                </a:solidFill>
              </a:rPr>
              <a:t>Людина - центр буття, це і є ідея екзистенціалізму. Роман "Чума" поставив людину у центр не тільки подій, викладених у формі хроніки, але й роздумів роману-алегорії. Камю створив роман-притчу, роман-пересторогу і попередження проти втрати моралі як  запоруки самого існування людства.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1800" b="1" i="1" smtClean="0"/>
              <a:t>Експозиція твору.</a:t>
            </a:r>
            <a:r>
              <a:rPr lang="uk-UA" sz="1800" smtClean="0"/>
              <a:t> Початок твору. “Чума” – це хроніка тяжкого року в Орані. Пройшовши крізь міські ворота слідом за очевидцем того, як одного дня тут раптом вилізли з підвалі тисячі пацюків і спалахнула епідемія чуми, читач потрапляє в сумні квартали, випалені сонцем. Автор використав жанр хроніки, що викликає в читача довіру щодо подій, які відбуваються.</a:t>
            </a:r>
          </a:p>
          <a:p>
            <a:pPr eaLnBrk="1" hangingPunct="1">
              <a:lnSpc>
                <a:spcPct val="80000"/>
              </a:lnSpc>
            </a:pPr>
            <a:r>
              <a:rPr lang="uk-UA" sz="1800" b="1" i="1" smtClean="0"/>
              <a:t>Зав'язка.</a:t>
            </a:r>
            <a:r>
              <a:rPr lang="uk-UA" sz="1800" smtClean="0"/>
              <a:t> Вузловий епізод, де зав'язуються  нитки роздумів літописця про істини, відкриті страшною хворобою – це суперечка доктора Ріє з колегами і чиновниками, які не бажають глянути правді в обличчя і визнати, що вони мають справу з чумою.</a:t>
            </a:r>
          </a:p>
          <a:p>
            <a:pPr eaLnBrk="1" hangingPunct="1">
              <a:lnSpc>
                <a:spcPct val="80000"/>
              </a:lnSpc>
            </a:pPr>
            <a:r>
              <a:rPr lang="uk-UA" sz="1800" b="1" i="1" smtClean="0"/>
              <a:t>Розвиток дії.</a:t>
            </a:r>
            <a:r>
              <a:rPr lang="uk-UA" sz="1800" smtClean="0"/>
              <a:t> Створення санітарних дружин, спроби Рамбера втекти з Орана, досягнення чумою своєї вищої точки.</a:t>
            </a:r>
          </a:p>
          <a:p>
            <a:pPr eaLnBrk="1" hangingPunct="1">
              <a:lnSpc>
                <a:spcPct val="80000"/>
              </a:lnSpc>
            </a:pPr>
            <a:r>
              <a:rPr lang="uk-UA" sz="1800" b="1" i="1" smtClean="0"/>
              <a:t>Кульмінація.</a:t>
            </a:r>
            <a:r>
              <a:rPr lang="uk-UA" sz="1800" smtClean="0"/>
              <a:t> Винахід вакцини і врятування перших хворих.</a:t>
            </a:r>
          </a:p>
          <a:p>
            <a:pPr eaLnBrk="1" hangingPunct="1">
              <a:lnSpc>
                <a:spcPct val="80000"/>
              </a:lnSpc>
            </a:pPr>
            <a:r>
              <a:rPr lang="uk-UA" sz="1800" b="1" i="1" smtClean="0"/>
              <a:t>Розв'язка.</a:t>
            </a:r>
            <a:r>
              <a:rPr lang="uk-UA" sz="1800" smtClean="0"/>
              <a:t> Зняття санітарних кордонів, прихід до Орана першого потягу, смерть дружини Ріє і він же біля помираючого Тарру.</a:t>
            </a:r>
          </a:p>
          <a:p>
            <a:pPr eaLnBrk="1" hangingPunct="1">
              <a:lnSpc>
                <a:spcPct val="80000"/>
              </a:lnSpc>
            </a:pPr>
            <a:r>
              <a:rPr lang="uk-UA" sz="1800" b="1" i="1" smtClean="0"/>
              <a:t>Фінал </a:t>
            </a:r>
            <a:r>
              <a:rPr lang="uk-UA" sz="1800" smtClean="0"/>
              <a:t>роману відкритий. Мабуть, через те, що знищити чуму неможливо, оскільки за певних умов вона знов повернеться. </a:t>
            </a:r>
            <a:endParaRPr lang="ru-RU" sz="1800" smtClean="0"/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547813" y="476250"/>
            <a:ext cx="63531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3999">
                      <a:srgbClr val="83A7C3"/>
                    </a:gs>
                    <a:gs pos="6500">
                      <a:srgbClr val="768FB9"/>
                    </a:gs>
                    <a:gs pos="10501">
                      <a:srgbClr val="83A7C3"/>
                    </a:gs>
                    <a:gs pos="25999">
                      <a:srgbClr val="FFFFFF"/>
                    </a:gs>
                    <a:gs pos="28000">
                      <a:srgbClr val="9C6563"/>
                    </a:gs>
                    <a:gs pos="28999">
                      <a:srgbClr val="80302D"/>
                    </a:gs>
                    <a:gs pos="35501">
                      <a:srgbClr val="C0524E"/>
                    </a:gs>
                    <a:gs pos="47000">
                      <a:srgbClr val="EBDAD4"/>
                    </a:gs>
                    <a:gs pos="50000">
                      <a:srgbClr val="55261C"/>
                    </a:gs>
                    <a:gs pos="53000">
                      <a:srgbClr val="EBDAD4"/>
                    </a:gs>
                    <a:gs pos="64500">
                      <a:srgbClr val="C0524E"/>
                    </a:gs>
                    <a:gs pos="71001">
                      <a:srgbClr val="80302D"/>
                    </a:gs>
                    <a:gs pos="72000">
                      <a:srgbClr val="9C6563"/>
                    </a:gs>
                    <a:gs pos="74001">
                      <a:srgbClr val="FFFFFF"/>
                    </a:gs>
                    <a:gs pos="89500">
                      <a:srgbClr val="83A7C3"/>
                    </a:gs>
                    <a:gs pos="93500">
                      <a:srgbClr val="768FB9"/>
                    </a:gs>
                    <a:gs pos="96001">
                      <a:srgbClr val="83A7C3"/>
                    </a:gs>
                    <a:gs pos="100000">
                      <a:srgbClr val="DCEBF5"/>
                    </a:gs>
                  </a:gsLst>
                  <a:lin ang="5400000" scaled="1"/>
                </a:gradFill>
                <a:latin typeface="Arial"/>
                <a:cs typeface="Arial"/>
              </a:rPr>
              <a:t>Композиційні моменти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/>
          <p:cNvSpPr>
            <a:spLocks noChangeArrowheads="1"/>
          </p:cNvSpPr>
          <p:nvPr/>
        </p:nvSpPr>
        <p:spPr bwMode="auto">
          <a:xfrm>
            <a:off x="3203575" y="1989138"/>
            <a:ext cx="2952750" cy="3095625"/>
          </a:xfrm>
          <a:prstGeom prst="bevel">
            <a:avLst>
              <a:gd name="adj" fmla="val 12500"/>
            </a:avLst>
          </a:prstGeom>
          <a:solidFill>
            <a:srgbClr val="FFCC99">
              <a:alpha val="9882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195" name="AutoShape 5"/>
          <p:cNvSpPr>
            <a:spLocks noChangeArrowheads="1"/>
          </p:cNvSpPr>
          <p:nvPr/>
        </p:nvSpPr>
        <p:spPr bwMode="auto">
          <a:xfrm>
            <a:off x="6732588" y="3141663"/>
            <a:ext cx="1295400" cy="1285875"/>
          </a:xfrm>
          <a:prstGeom prst="curvedLeftArrow">
            <a:avLst>
              <a:gd name="adj1" fmla="val 20000"/>
              <a:gd name="adj2" fmla="val 40000"/>
              <a:gd name="adj3" fmla="val 3358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AutoShape 6"/>
          <p:cNvSpPr>
            <a:spLocks noChangeArrowheads="1"/>
          </p:cNvSpPr>
          <p:nvPr/>
        </p:nvSpPr>
        <p:spPr bwMode="auto">
          <a:xfrm>
            <a:off x="3779838" y="333375"/>
            <a:ext cx="1430337" cy="1092200"/>
          </a:xfrm>
          <a:prstGeom prst="curvedDownArrow">
            <a:avLst>
              <a:gd name="adj1" fmla="val 26192"/>
              <a:gd name="adj2" fmla="val 52384"/>
              <a:gd name="adj3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AutoShape 7"/>
          <p:cNvSpPr>
            <a:spLocks noChangeArrowheads="1"/>
          </p:cNvSpPr>
          <p:nvPr/>
        </p:nvSpPr>
        <p:spPr bwMode="auto">
          <a:xfrm>
            <a:off x="1547813" y="2997200"/>
            <a:ext cx="1238250" cy="1287463"/>
          </a:xfrm>
          <a:prstGeom prst="curvedRightArrow">
            <a:avLst>
              <a:gd name="adj1" fmla="val 20795"/>
              <a:gd name="adj2" fmla="val 41590"/>
              <a:gd name="adj3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AutoShape 8"/>
          <p:cNvSpPr>
            <a:spLocks noChangeArrowheads="1"/>
          </p:cNvSpPr>
          <p:nvPr/>
        </p:nvSpPr>
        <p:spPr bwMode="auto">
          <a:xfrm>
            <a:off x="3851275" y="5661025"/>
            <a:ext cx="1646238" cy="863600"/>
          </a:xfrm>
          <a:prstGeom prst="curvedUpArrow">
            <a:avLst>
              <a:gd name="adj1" fmla="val 38125"/>
              <a:gd name="adj2" fmla="val 76250"/>
              <a:gd name="adj3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555875" y="1412875"/>
            <a:ext cx="4589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/>
              <a:t>лауреат Нобелівської премії (1957)</a:t>
            </a:r>
            <a:endParaRPr lang="ru-RU" sz="2000" b="1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403350" y="2420938"/>
            <a:ext cx="153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/>
              <a:t>філософ</a:t>
            </a:r>
            <a:endParaRPr lang="ru-RU" sz="2400" b="1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516688" y="2565400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/>
              <a:t>письменник</a:t>
            </a:r>
            <a:endParaRPr lang="ru-RU" sz="2400" b="1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6443663" y="4368800"/>
            <a:ext cx="17002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 b="1"/>
              <a:t>представник</a:t>
            </a:r>
          </a:p>
          <a:p>
            <a:r>
              <a:rPr lang="uk-UA" sz="1400" b="1"/>
              <a:t>екзистенціалізму</a:t>
            </a:r>
            <a:endParaRPr lang="ru-RU" sz="1400" b="1"/>
          </a:p>
        </p:txBody>
      </p:sp>
      <p:sp>
        <p:nvSpPr>
          <p:cNvPr id="8203" name="AutoShape 13"/>
          <p:cNvSpPr>
            <a:spLocks noChangeArrowheads="1"/>
          </p:cNvSpPr>
          <p:nvPr/>
        </p:nvSpPr>
        <p:spPr bwMode="auto">
          <a:xfrm>
            <a:off x="5724525" y="5661025"/>
            <a:ext cx="1646238" cy="863600"/>
          </a:xfrm>
          <a:prstGeom prst="curvedUpArrow">
            <a:avLst>
              <a:gd name="adj1" fmla="val 38125"/>
              <a:gd name="adj2" fmla="val 76250"/>
              <a:gd name="adj3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AutoShape 14"/>
          <p:cNvSpPr>
            <a:spLocks noChangeArrowheads="1"/>
          </p:cNvSpPr>
          <p:nvPr/>
        </p:nvSpPr>
        <p:spPr bwMode="auto">
          <a:xfrm>
            <a:off x="1835150" y="5661025"/>
            <a:ext cx="1646238" cy="863600"/>
          </a:xfrm>
          <a:prstGeom prst="curvedUpArrow">
            <a:avLst>
              <a:gd name="adj1" fmla="val 38125"/>
              <a:gd name="adj2" fmla="val 76250"/>
              <a:gd name="adj3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763713" y="5229225"/>
            <a:ext cx="149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/>
              <a:t>драматург</a:t>
            </a:r>
            <a:endParaRPr lang="ru-RU" sz="2000" b="1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995738" y="5203825"/>
            <a:ext cx="125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/>
              <a:t>режисер</a:t>
            </a:r>
            <a:endParaRPr lang="ru-RU" sz="2000" b="1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6156325" y="5203825"/>
            <a:ext cx="887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/>
              <a:t>актор</a:t>
            </a:r>
            <a:endParaRPr lang="ru-RU" sz="2000" b="1"/>
          </a:p>
        </p:txBody>
      </p:sp>
      <p:pic>
        <p:nvPicPr>
          <p:cNvPr id="3093" name="Picture 21" descr="Альбер Камю (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2349500"/>
            <a:ext cx="2065338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3082" grpId="0"/>
      <p:bldP spid="3083" grpId="0"/>
      <p:bldP spid="3084" grpId="0"/>
      <p:bldP spid="3087" grpId="0"/>
      <p:bldP spid="3088" grpId="0"/>
      <p:bldP spid="30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14313"/>
            <a:ext cx="4214812" cy="642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4929188" y="1000125"/>
            <a:ext cx="3786187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Я був десь на півдорозі між злиднями і сонцем. Злидні не дозволяли мені повірити, нібито все гаразд в історії та під сонцем; сонце навчало мене, що історія — це ще не все. Змінити життя — так, але тільки не світ, який я обожнював</a:t>
            </a:r>
            <a:r>
              <a:rPr lang="ru-RU"/>
              <a:t>. </a:t>
            </a:r>
          </a:p>
          <a:p>
            <a:pPr algn="r"/>
            <a:r>
              <a:rPr lang="uk-UA" sz="3600" b="1"/>
              <a:t>Альбер Камю</a:t>
            </a:r>
            <a:endParaRPr lang="ru-RU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4418012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5000625" y="1500188"/>
            <a:ext cx="38576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/>
              <a:t>Альбе́р Камю́ (</a:t>
            </a:r>
            <a:r>
              <a:rPr lang="vi-VN" sz="2400" b="1">
                <a:hlinkClick r:id="rId3" tooltip="Французька мова"/>
              </a:rPr>
              <a:t>фр.</a:t>
            </a:r>
            <a:r>
              <a:rPr lang="vi-VN" sz="2400" b="1"/>
              <a:t> </a:t>
            </a:r>
            <a:r>
              <a:rPr lang="en-US" sz="2400" b="1" i="1"/>
              <a:t>Albert Camus</a:t>
            </a:r>
            <a:r>
              <a:rPr lang="en-US" sz="2400" b="1"/>
              <a:t>; *</a:t>
            </a:r>
            <a:r>
              <a:rPr lang="en-US" sz="2400" b="1">
                <a:hlinkClick r:id="rId4" tooltip="7 листопада"/>
              </a:rPr>
              <a:t>7 </a:t>
            </a:r>
            <a:r>
              <a:rPr lang="vi-VN" sz="2400" b="1">
                <a:hlinkClick r:id="rId4" tooltip="7 листопада"/>
              </a:rPr>
              <a:t>листопада</a:t>
            </a:r>
            <a:r>
              <a:rPr lang="vi-VN" sz="2400" b="1"/>
              <a:t> </a:t>
            </a:r>
            <a:r>
              <a:rPr lang="vi-VN" sz="2400" b="1">
                <a:hlinkClick r:id="rId5" tooltip="1913"/>
              </a:rPr>
              <a:t>1913</a:t>
            </a:r>
            <a:r>
              <a:rPr lang="vi-VN" sz="2400" b="1"/>
              <a:t>, </a:t>
            </a:r>
            <a:r>
              <a:rPr lang="vi-VN" sz="2400" b="1">
                <a:hlinkClick r:id="rId6" tooltip="Мондова (ще не написана)"/>
              </a:rPr>
              <a:t>Мондова</a:t>
            </a:r>
            <a:r>
              <a:rPr lang="vi-VN" sz="2400" b="1"/>
              <a:t> — †</a:t>
            </a:r>
            <a:r>
              <a:rPr lang="vi-VN" sz="2400" b="1">
                <a:hlinkClick r:id="rId7" tooltip="4 січня"/>
              </a:rPr>
              <a:t>4 січня</a:t>
            </a:r>
            <a:r>
              <a:rPr lang="vi-VN" sz="2400" b="1"/>
              <a:t> </a:t>
            </a:r>
            <a:r>
              <a:rPr lang="vi-VN" sz="2400" b="1">
                <a:hlinkClick r:id="rId8" tooltip="1960"/>
              </a:rPr>
              <a:t>1960</a:t>
            </a:r>
            <a:r>
              <a:rPr lang="vi-VN" sz="2400" b="1"/>
              <a:t>, </a:t>
            </a:r>
            <a:r>
              <a:rPr lang="vi-VN" sz="2400" b="1">
                <a:hlinkClick r:id="rId9" tooltip="Вільблевен"/>
              </a:rPr>
              <a:t>Вільблевен</a:t>
            </a:r>
            <a:r>
              <a:rPr lang="vi-VN" sz="2400" b="1"/>
              <a:t>) — визначний французький романіст, філософ, публіцист, один з лідерів філософсько-мистецького напрямку </a:t>
            </a:r>
            <a:r>
              <a:rPr lang="vi-VN" sz="2400" b="1">
                <a:hlinkClick r:id="rId10" tooltip="Екзистенціалізм"/>
              </a:rPr>
              <a:t>екзистенціалізму</a:t>
            </a:r>
            <a:r>
              <a:rPr lang="vi-VN" sz="2400" b="1"/>
              <a:t>.</a:t>
            </a:r>
            <a:endParaRPr lang="ru-RU" sz="24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913</Words>
  <Application>Microsoft Office PowerPoint</Application>
  <PresentationFormat>Экран (4:3)</PresentationFormat>
  <Paragraphs>78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Monotype Corsiva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З історії створення роману "Чума". </vt:lpstr>
      <vt:lpstr>Смисл назви роману "Чума".</vt:lpstr>
      <vt:lpstr> "Чума" - роман екзистенціалізму. 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“Хочеш бути філософом – пиши романи” А.Камю</dc:title>
  <dc:creator>ЗИНОВИЙ</dc:creator>
  <cp:lastModifiedBy>111</cp:lastModifiedBy>
  <cp:revision>33</cp:revision>
  <dcterms:created xsi:type="dcterms:W3CDTF">2007-09-29T15:26:55Z</dcterms:created>
  <dcterms:modified xsi:type="dcterms:W3CDTF">2011-02-19T17:07:36Z</dcterms:modified>
</cp:coreProperties>
</file>