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7" r:id="rId2"/>
    <p:sldId id="258" r:id="rId3"/>
    <p:sldId id="262" r:id="rId4"/>
    <p:sldId id="259" r:id="rId5"/>
    <p:sldId id="263" r:id="rId6"/>
    <p:sldId id="260" r:id="rId7"/>
    <p:sldId id="261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1DE98-8F04-4607-95BC-0A550B28F33E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3329-3AFD-4175-9A66-95DAFEC61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2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66ACE1-13C2-4ED7-A490-D8AF96034B2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23F17F-8BA0-4F0B-B947-1108B4D0E453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7200" b="1" i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Майстер</a:t>
            </a:r>
            <a:r>
              <a:rPr lang="ru-RU" sz="72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та Маргарита</a:t>
            </a:r>
            <a:endParaRPr lang="ru-RU" sz="72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80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Образи</a:t>
            </a:r>
            <a:endParaRPr lang="ru-RU" sz="80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20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115" y="197171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52525"/>
                </a:solidFill>
                <a:latin typeface="Arial"/>
              </a:rPr>
              <a:t>Про себе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Майстер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говорить : «</a:t>
            </a:r>
            <a:r>
              <a:rPr lang="ru-RU" i="1" dirty="0" smtClean="0">
                <a:solidFill>
                  <a:srgbClr val="252525"/>
                </a:solidFill>
                <a:latin typeface="Arial"/>
              </a:rPr>
              <a:t>У меня больше нет фамилии»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. В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романі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це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прізвисько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пишеться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через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рядкову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маленьку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літеру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.</a:t>
            </a:r>
          </a:p>
          <a:p>
            <a:pPr algn="just"/>
            <a:r>
              <a:rPr lang="ru-RU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Майстер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в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російській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та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світовій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літературі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став символом художника,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творця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в широкому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сенсі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слова,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який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своїми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творами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увійшов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в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конфлікт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з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офіційною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культурою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свого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часу. У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випадку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булгаковського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героя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майстер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увійшов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в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конфлікт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з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соціалістичним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реалізмом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98300"/>
            <a:ext cx="7122368" cy="4546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63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1764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52525"/>
                </a:solidFill>
                <a:latin typeface="Arial"/>
              </a:rPr>
              <a:t> При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втечі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з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Москви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у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польоті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сатани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з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почтом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перетворюється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все -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змінюється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Маргарита,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змінюється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сам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Воланд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стає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красивий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Бегемот, з гаер в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лицаря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перетворюється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Коров'єв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постає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у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своєму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справжньому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образі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Азазелло.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Змінюються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всі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-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крім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Майстра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Майстер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змінюється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лише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в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одязі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очі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обличчя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душа у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нього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не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змінюються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. У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нагороду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яку складно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назвати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такою,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Майстер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отримує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не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світло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а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спокій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і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його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віддано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в руки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відьми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Маргарити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. В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останній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появі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Майстра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в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романі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ми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бачимо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людину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яка обросла бородою та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залякано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озирається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яку за руку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веде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Маргарита.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Таку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нагороду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можна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назвати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покаранням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тому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що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майстру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дано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Ніщо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він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покинутий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в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небуття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5" y="3175838"/>
            <a:ext cx="4286250" cy="3219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23" y="476672"/>
            <a:ext cx="449015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43" y="188640"/>
            <a:ext cx="9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22222"/>
                </a:solidFill>
                <a:latin typeface="Arial"/>
              </a:rPr>
              <a:t>Образ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/>
              </a:rPr>
              <a:t>Майстра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має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автобіографічні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риси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самого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/>
              </a:rPr>
              <a:t>Булгакова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Йому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38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років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—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вік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Булгакова в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рік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початку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написання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роману і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знайомства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з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майбутньою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дружиною. В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клініці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Стравінського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Майстер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розповідає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Бездомному,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що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раніше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був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професійним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істориком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працював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у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музеї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мав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сім’ю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(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що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збігається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з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минулим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автора роману</a:t>
            </a:r>
            <a:r>
              <a:rPr lang="ru-RU" sz="2000" dirty="0" smtClean="0">
                <a:solidFill>
                  <a:srgbClr val="222222"/>
                </a:solidFill>
                <a:latin typeface="Arial"/>
              </a:rPr>
              <a:t>).</a:t>
            </a:r>
          </a:p>
          <a:p>
            <a:pPr algn="just"/>
            <a:r>
              <a:rPr lang="ru-RU" sz="2000" dirty="0">
                <a:solidFill>
                  <a:srgbClr val="252525"/>
                </a:solidFill>
                <a:latin typeface="Arial"/>
              </a:rPr>
              <a:t>Михайло Булгаков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також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спалив першу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редакцію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свого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smtClean="0">
                <a:solidFill>
                  <a:srgbClr val="252525"/>
                </a:solidFill>
                <a:latin typeface="Arial"/>
              </a:rPr>
              <a:t>роману.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8"/>
          <a:stretch/>
        </p:blipFill>
        <p:spPr>
          <a:xfrm>
            <a:off x="1038106" y="2276872"/>
            <a:ext cx="7148473" cy="4319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7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3539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Образ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Маргарити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61" y="307237"/>
            <a:ext cx="4145405" cy="621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8949" y="810277"/>
            <a:ext cx="4176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Маргарита </a:t>
            </a:r>
            <a:r>
              <a:rPr lang="ru-RU" sz="2400" dirty="0" err="1"/>
              <a:t>Миколаївна</a:t>
            </a:r>
            <a:r>
              <a:rPr lang="ru-RU" sz="2400" dirty="0"/>
              <a:t> </a:t>
            </a:r>
            <a:r>
              <a:rPr lang="ru-RU" sz="2400" dirty="0" smtClean="0"/>
              <a:t>–</a:t>
            </a:r>
            <a:r>
              <a:rPr lang="ru-RU" sz="2400" dirty="0" err="1" smtClean="0"/>
              <a:t>коханка</a:t>
            </a:r>
            <a:r>
              <a:rPr lang="ru-RU" sz="2400" dirty="0" smtClean="0"/>
              <a:t> </a:t>
            </a:r>
            <a:r>
              <a:rPr lang="ru-RU" sz="2400" dirty="0" err="1"/>
              <a:t>Майстра</a:t>
            </a:r>
            <a:r>
              <a:rPr lang="ru-RU" sz="2400" dirty="0"/>
              <a:t>. Молода </a:t>
            </a:r>
            <a:r>
              <a:rPr lang="ru-RU" sz="2400" dirty="0" err="1"/>
              <a:t>жінка</a:t>
            </a:r>
            <a:r>
              <a:rPr lang="ru-RU" sz="2400" dirty="0"/>
              <a:t> </a:t>
            </a:r>
            <a:r>
              <a:rPr lang="ru-RU" sz="2400" dirty="0" err="1"/>
              <a:t>тридцяти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, </a:t>
            </a:r>
            <a:r>
              <a:rPr lang="ru-RU" sz="2400" dirty="0" err="1"/>
              <a:t>заміжня</a:t>
            </a:r>
            <a:r>
              <a:rPr lang="ru-RU" sz="2400" dirty="0"/>
              <a:t> за « великим </a:t>
            </a:r>
            <a:r>
              <a:rPr lang="ru-RU" sz="2400" dirty="0" err="1"/>
              <a:t>фахівцем</a:t>
            </a:r>
            <a:r>
              <a:rPr lang="ru-RU" sz="2400" dirty="0"/>
              <a:t> » , </a:t>
            </a:r>
            <a:r>
              <a:rPr lang="ru-RU" sz="2400" dirty="0" err="1"/>
              <a:t>чоловік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любить і добре до </a:t>
            </a:r>
            <a:r>
              <a:rPr lang="ru-RU" sz="2400" dirty="0" err="1"/>
              <a:t>неї</a:t>
            </a:r>
            <a:r>
              <a:rPr lang="ru-RU" sz="2400" dirty="0"/>
              <a:t> ставиться ,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забезпечений</a:t>
            </a:r>
            <a:r>
              <a:rPr lang="ru-RU" sz="2400" dirty="0"/>
              <a:t> , Маргарита </a:t>
            </a:r>
            <a:r>
              <a:rPr lang="ru-RU" sz="2400" dirty="0" err="1"/>
              <a:t>живе</a:t>
            </a:r>
            <a:r>
              <a:rPr lang="ru-RU" sz="2400" dirty="0"/>
              <a:t> у великому особняку і не </a:t>
            </a:r>
            <a:r>
              <a:rPr lang="ru-RU" sz="2400" dirty="0" err="1" smtClean="0"/>
              <a:t>потребує</a:t>
            </a:r>
            <a:r>
              <a:rPr lang="ru-RU" sz="2400" dirty="0" smtClean="0"/>
              <a:t> </a:t>
            </a:r>
            <a:r>
              <a:rPr lang="ru-RU" sz="2400" dirty="0" err="1" smtClean="0"/>
              <a:t>грошей.Чоловіка</a:t>
            </a:r>
            <a:r>
              <a:rPr lang="ru-RU" sz="2400" dirty="0" smtClean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вона не любить, і </a:t>
            </a:r>
            <a:r>
              <a:rPr lang="ru-RU" sz="2400" dirty="0" err="1"/>
              <a:t>дітей</a:t>
            </a:r>
            <a:r>
              <a:rPr lang="ru-RU" sz="2400" dirty="0"/>
              <a:t> у них </a:t>
            </a:r>
            <a:r>
              <a:rPr lang="ru-RU" sz="2400" dirty="0" err="1"/>
              <a:t>немає</a:t>
            </a:r>
            <a:r>
              <a:rPr lang="ru-RU" sz="2400" dirty="0"/>
              <a:t>. У </a:t>
            </a:r>
            <a:r>
              <a:rPr lang="ru-RU" sz="2400" dirty="0" err="1"/>
              <a:t>квартирі</a:t>
            </a:r>
            <a:r>
              <a:rPr lang="ru-RU" sz="2400" dirty="0"/>
              <a:t>, в </a:t>
            </a:r>
            <a:r>
              <a:rPr lang="ru-RU" sz="2400" dirty="0" err="1"/>
              <a:t>якій</a:t>
            </a:r>
            <a:r>
              <a:rPr lang="ru-RU" sz="2400" dirty="0"/>
              <a:t> вони </a:t>
            </a:r>
            <a:r>
              <a:rPr lang="ru-RU" sz="2400" dirty="0" err="1"/>
              <a:t>живуть</a:t>
            </a:r>
            <a:r>
              <a:rPr lang="ru-RU" sz="2400" dirty="0"/>
              <a:t> </a:t>
            </a:r>
            <a:r>
              <a:rPr lang="ru-RU" sz="2400" dirty="0" err="1"/>
              <a:t>повно</a:t>
            </a:r>
            <a:r>
              <a:rPr lang="ru-RU" sz="2400" dirty="0"/>
              <a:t> прислуги. Але </a:t>
            </a:r>
            <a:r>
              <a:rPr lang="ru-RU" sz="2400" dirty="0" err="1"/>
              <a:t>щастя</a:t>
            </a:r>
            <a:r>
              <a:rPr lang="ru-RU" sz="2400" dirty="0"/>
              <a:t> в </a:t>
            </a:r>
            <a:r>
              <a:rPr lang="ru-RU" sz="2400" dirty="0" err="1"/>
              <a:t>подружньому</a:t>
            </a:r>
            <a:r>
              <a:rPr lang="ru-RU" sz="2400" dirty="0"/>
              <a:t> </a:t>
            </a:r>
            <a:r>
              <a:rPr lang="ru-RU" sz="2400" dirty="0" err="1"/>
              <a:t>житті</a:t>
            </a:r>
            <a:r>
              <a:rPr lang="ru-RU" sz="2400" dirty="0"/>
              <a:t> </a:t>
            </a:r>
            <a:r>
              <a:rPr lang="ru-RU" sz="2400" dirty="0" err="1" smtClean="0"/>
              <a:t>немає</a:t>
            </a:r>
            <a:r>
              <a:rPr lang="ru-RU" sz="2400" dirty="0" smtClean="0"/>
              <a:t> 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79616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5" y="476672"/>
            <a:ext cx="40388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i="1" dirty="0">
                <a:solidFill>
                  <a:srgbClr val="000000"/>
                </a:solidFill>
              </a:rPr>
              <a:t>«Она была красива и умна. К  этому надо добавить еще одно — с уверенностью можно сказать, что многие женщины все, что угодно, отдали  бы за то, чтобы променять свою жизнь на жизнь Маргариты Николаевны»</a:t>
            </a:r>
            <a:endParaRPr lang="ru-RU" sz="2800" i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3350"/>
            <a:ext cx="4762500" cy="6438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41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262" y="4581128"/>
            <a:ext cx="806489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Ось як </a:t>
            </a:r>
            <a:r>
              <a:rPr lang="ru-RU" dirty="0" err="1"/>
              <a:t>відгукується</a:t>
            </a:r>
            <a:r>
              <a:rPr lang="ru-RU" dirty="0"/>
              <a:t> </a:t>
            </a:r>
            <a:r>
              <a:rPr lang="ru-RU" dirty="0" err="1"/>
              <a:t>майтер</a:t>
            </a:r>
            <a:r>
              <a:rPr lang="ru-RU" dirty="0"/>
              <a:t> про першу </a:t>
            </a:r>
            <a:r>
              <a:rPr lang="ru-RU" dirty="0" err="1"/>
              <a:t>зустріч</a:t>
            </a:r>
            <a:r>
              <a:rPr lang="ru-RU" dirty="0"/>
              <a:t> з Маргаритою:</a:t>
            </a:r>
          </a:p>
          <a:p>
            <a:endParaRPr lang="ru-RU" sz="2400" i="1" dirty="0"/>
          </a:p>
          <a:p>
            <a:r>
              <a:rPr lang="ru-RU" sz="2000" i="1" dirty="0"/>
              <a:t>«По Тверской шли тысячи людей, но я вам ручаюсь, что увидела она меня одного и поглядела не то что тревожно, а даже как будто болезненно. И меня поразила не столько ее красота, сколько необыкновенное, никем не виданное одиночество в глазах!»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3" y="104272"/>
            <a:ext cx="7750154" cy="4325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795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29309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Маргарита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грає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романі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дуже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важливу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роль. Через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її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образ автор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хотів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показати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ідеальну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кохану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генія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Саме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вона назвала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письменника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Майстром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», прочитавши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його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роман.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Поки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Майстер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працював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над романом про 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Понтія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Пилата, Маргарита жила ним,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його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творчістю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подтримувала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його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усьому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.  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Їх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нещастя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почалися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після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того як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Майстер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опублікував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уривок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свого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роману. 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цим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пішла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критика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Латунського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, яку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письменник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не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переніс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Незабаром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він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потрапив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до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психіатричної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клініки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, а Маргарита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довго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картала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себе,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не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змогла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допомогти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коханому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скрутну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хвилину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9" y="0"/>
            <a:ext cx="4243595" cy="2902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78" y="836712"/>
            <a:ext cx="47625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13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0131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«Да, да, да, такая же самая ошибка! – говорила Маргарита зимою, сидя у печки и глядя в огонь, – зачем я тогда ночью ушла от него? Зачем? Ведь это же безумие!»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6" y="0"/>
            <a:ext cx="7416824" cy="4944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23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241" y="4581128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Після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того, як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Маргарита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через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декілька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місяців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бачить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Майстра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уві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сні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, вона,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передчуваючи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деякі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зміни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йде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в Александровский сад, де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зустрічає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Азазелло,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посланого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"з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дорученням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".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Він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повідомив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Маргариті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знає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, де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шукати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Майстра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, але 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це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вона повинна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погодитися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на роль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королеви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на великому балу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Воланда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. Маргарита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приймає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запрошення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гості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«до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одного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дуже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знатного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іноземця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»,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призначену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годину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натирається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кремом Азазелло,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після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чого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молодіє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набуває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здатності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літати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і бути невидимою 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стає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відьмою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4997"/>
            <a:ext cx="670093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2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7" y="260648"/>
            <a:ext cx="745291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2857500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82" y="3140968"/>
            <a:ext cx="6005513" cy="3351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72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73359"/>
            <a:ext cx="3810000" cy="5686425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  <a:scene3d>
            <a:camera prst="perspectiveLef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179512" y="1029722"/>
            <a:ext cx="460851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0000"/>
                </a:solidFill>
              </a:rPr>
              <a:t>Майстер</a:t>
            </a:r>
            <a:r>
              <a:rPr lang="ru-RU" sz="2800" dirty="0">
                <a:solidFill>
                  <a:srgbClr val="000000"/>
                </a:solidFill>
              </a:rPr>
              <a:t> - </a:t>
            </a:r>
            <a:r>
              <a:rPr lang="ru-RU" sz="2800" dirty="0" err="1">
                <a:solidFill>
                  <a:srgbClr val="000000"/>
                </a:solidFill>
              </a:rPr>
              <a:t>літературний</a:t>
            </a:r>
            <a:r>
              <a:rPr lang="ru-RU" sz="2800" dirty="0">
                <a:solidFill>
                  <a:srgbClr val="000000"/>
                </a:solidFill>
              </a:rPr>
              <a:t> персонаж роману </a:t>
            </a:r>
            <a:r>
              <a:rPr lang="ru-RU" sz="2800" dirty="0" err="1">
                <a:solidFill>
                  <a:srgbClr val="000000"/>
                </a:solidFill>
              </a:rPr>
              <a:t>Михайла</a:t>
            </a:r>
            <a:r>
              <a:rPr lang="ru-RU" sz="2800" dirty="0">
                <a:solidFill>
                  <a:srgbClr val="000000"/>
                </a:solidFill>
              </a:rPr>
              <a:t> Булгакова «</a:t>
            </a:r>
            <a:r>
              <a:rPr lang="ru-RU" sz="2800" dirty="0" err="1">
                <a:solidFill>
                  <a:srgbClr val="000000"/>
                </a:solidFill>
              </a:rPr>
              <a:t>Майстер</a:t>
            </a:r>
            <a:r>
              <a:rPr lang="ru-RU" sz="2800" dirty="0">
                <a:solidFill>
                  <a:srgbClr val="000000"/>
                </a:solidFill>
              </a:rPr>
              <a:t> і Маргарита»</a:t>
            </a:r>
          </a:p>
          <a:p>
            <a:r>
              <a:rPr lang="ru-RU" sz="2800" dirty="0" err="1" smtClean="0">
                <a:solidFill>
                  <a:srgbClr val="000000"/>
                </a:solidFill>
              </a:rPr>
              <a:t>Він</a:t>
            </a:r>
            <a:r>
              <a:rPr lang="ru-RU" sz="2800" dirty="0" smtClean="0">
                <a:solidFill>
                  <a:srgbClr val="000000"/>
                </a:solidFill>
              </a:rPr>
              <a:t>  </a:t>
            </a:r>
            <a:r>
              <a:rPr lang="ru-RU" sz="2800" dirty="0" err="1" smtClean="0">
                <a:solidFill>
                  <a:srgbClr val="000000"/>
                </a:solidFill>
              </a:rPr>
              <a:t>з'являється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тільки</a:t>
            </a:r>
            <a:r>
              <a:rPr lang="ru-RU" sz="2800" dirty="0">
                <a:solidFill>
                  <a:srgbClr val="000000"/>
                </a:solidFill>
              </a:rPr>
              <a:t> в 13-й </a:t>
            </a:r>
            <a:r>
              <a:rPr lang="ru-RU" sz="2800" dirty="0" err="1">
                <a:solidFill>
                  <a:srgbClr val="000000"/>
                </a:solidFill>
              </a:rPr>
              <a:t>главі</a:t>
            </a:r>
            <a:r>
              <a:rPr lang="ru-RU" sz="2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ru-RU" sz="2800" dirty="0" err="1" smtClean="0">
                <a:solidFill>
                  <a:srgbClr val="000000"/>
                </a:solidFill>
              </a:rPr>
              <a:t>Майстер</a:t>
            </a:r>
            <a:r>
              <a:rPr lang="ru-RU" sz="2800" dirty="0" smtClean="0">
                <a:solidFill>
                  <a:srgbClr val="000000"/>
                </a:solidFill>
              </a:rPr>
              <a:t> мало </a:t>
            </a:r>
            <a:r>
              <a:rPr lang="ru-RU" sz="2800" dirty="0">
                <a:solidFill>
                  <a:srgbClr val="000000"/>
                </a:solidFill>
              </a:rPr>
              <a:t>схожий на </a:t>
            </a:r>
            <a:r>
              <a:rPr lang="ru-RU" sz="2800" dirty="0" err="1">
                <a:solidFill>
                  <a:srgbClr val="000000"/>
                </a:solidFill>
              </a:rPr>
              <a:t>людину</a:t>
            </a:r>
            <a:r>
              <a:rPr lang="ru-RU" sz="2800" dirty="0">
                <a:solidFill>
                  <a:srgbClr val="000000"/>
                </a:solidFill>
              </a:rPr>
              <a:t> 20-х - 30-х </a:t>
            </a:r>
            <a:r>
              <a:rPr lang="ru-RU" sz="2800" dirty="0" err="1">
                <a:solidFill>
                  <a:srgbClr val="000000"/>
                </a:solidFill>
              </a:rPr>
              <a:t>років</a:t>
            </a:r>
            <a:r>
              <a:rPr lang="ru-RU" sz="2800" i="1" dirty="0">
                <a:solidFill>
                  <a:srgbClr val="000000"/>
                </a:solidFill>
              </a:rPr>
              <a:t>, </a:t>
            </a:r>
            <a:r>
              <a:rPr lang="ru-RU" sz="2800" i="1" dirty="0" smtClean="0">
                <a:solidFill>
                  <a:srgbClr val="000000"/>
                </a:solidFill>
              </a:rPr>
              <a:t>«</a:t>
            </a:r>
            <a:r>
              <a:rPr lang="ru-RU" sz="2800" i="1" dirty="0" err="1" smtClean="0">
                <a:solidFill>
                  <a:srgbClr val="000000"/>
                </a:solidFill>
              </a:rPr>
              <a:t>його</a:t>
            </a:r>
            <a:r>
              <a:rPr lang="ru-RU" sz="2800" i="1" dirty="0" smtClean="0">
                <a:solidFill>
                  <a:srgbClr val="000000"/>
                </a:solidFill>
              </a:rPr>
              <a:t> </a:t>
            </a:r>
            <a:r>
              <a:rPr lang="ru-RU" sz="2800" i="1" dirty="0" err="1">
                <a:solidFill>
                  <a:srgbClr val="000000"/>
                </a:solidFill>
              </a:rPr>
              <a:t>можна</a:t>
            </a:r>
            <a:r>
              <a:rPr lang="ru-RU" sz="2800" i="1" dirty="0">
                <a:solidFill>
                  <a:srgbClr val="000000"/>
                </a:solidFill>
              </a:rPr>
              <a:t> легко </a:t>
            </a:r>
            <a:r>
              <a:rPr lang="ru-RU" sz="2800" i="1" dirty="0" err="1">
                <a:solidFill>
                  <a:srgbClr val="000000"/>
                </a:solidFill>
              </a:rPr>
              <a:t>перемістити</a:t>
            </a:r>
            <a:r>
              <a:rPr lang="ru-RU" sz="2800" i="1" dirty="0">
                <a:solidFill>
                  <a:srgbClr val="000000"/>
                </a:solidFill>
              </a:rPr>
              <a:t> в будь-</a:t>
            </a:r>
            <a:r>
              <a:rPr lang="ru-RU" sz="2800" i="1" dirty="0" err="1">
                <a:solidFill>
                  <a:srgbClr val="000000"/>
                </a:solidFill>
              </a:rPr>
              <a:t>який</a:t>
            </a:r>
            <a:r>
              <a:rPr lang="ru-RU" sz="2800" i="1" dirty="0">
                <a:solidFill>
                  <a:srgbClr val="000000"/>
                </a:solidFill>
              </a:rPr>
              <a:t> </a:t>
            </a:r>
            <a:r>
              <a:rPr lang="ru-RU" sz="2800" i="1" dirty="0" err="1">
                <a:solidFill>
                  <a:srgbClr val="000000"/>
                </a:solidFill>
              </a:rPr>
              <a:t>вік</a:t>
            </a:r>
            <a:r>
              <a:rPr lang="ru-RU" sz="2800" i="1" dirty="0">
                <a:solidFill>
                  <a:srgbClr val="000000"/>
                </a:solidFill>
              </a:rPr>
              <a:t> і в будь-</a:t>
            </a:r>
            <a:r>
              <a:rPr lang="ru-RU" sz="2800" i="1" dirty="0" err="1">
                <a:solidFill>
                  <a:srgbClr val="000000"/>
                </a:solidFill>
              </a:rPr>
              <a:t>який</a:t>
            </a:r>
            <a:r>
              <a:rPr lang="ru-RU" sz="2800" i="1" dirty="0">
                <a:solidFill>
                  <a:srgbClr val="000000"/>
                </a:solidFill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</a:rPr>
              <a:t>час».</a:t>
            </a:r>
          </a:p>
          <a:p>
            <a:endParaRPr lang="ru-RU" i="1" dirty="0" smtClean="0">
              <a:solidFill>
                <a:srgbClr val="000000"/>
              </a:solidFill>
            </a:endParaRPr>
          </a:p>
          <a:p>
            <a:endParaRPr lang="ru-RU" i="1" dirty="0" smtClean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79432"/>
            <a:ext cx="295232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Gabriola" pitchFamily="82" charset="0"/>
                <a:ea typeface="Calibri"/>
                <a:cs typeface="Times New Roman"/>
              </a:rPr>
              <a:t>Образ </a:t>
            </a:r>
            <a:r>
              <a:rPr lang="ru-RU" sz="2800" b="1" dirty="0" err="1">
                <a:latin typeface="Gabriola" pitchFamily="82" charset="0"/>
                <a:ea typeface="Calibri"/>
                <a:cs typeface="Times New Roman"/>
              </a:rPr>
              <a:t>Майстра</a:t>
            </a:r>
            <a:endParaRPr lang="ru-RU" sz="2800" dirty="0">
              <a:effectLst/>
              <a:latin typeface="Gabriola" pitchFamily="82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765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982913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333333"/>
                </a:solidFill>
                <a:latin typeface="Arial"/>
              </a:rPr>
              <a:t>Летівши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над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Москвою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dirty="0" err="1" smtClean="0">
                <a:solidFill>
                  <a:srgbClr val="333333"/>
                </a:solidFill>
                <a:latin typeface="Arial"/>
              </a:rPr>
              <a:t>Марагарита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виявляється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перед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будинком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, де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живуть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критики,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що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труїли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Майстра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, і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влаштовує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їх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квартирах погром;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її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зупиняє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лише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побоювання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злякати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дитину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що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прокинулася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Відлетівши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Москви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Маргарита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бере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участь в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шабаші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березі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ріки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після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чого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повертається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в Москву на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леткому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автомобілі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6652"/>
            <a:ext cx="5700464" cy="4275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00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654" y="4797152"/>
            <a:ext cx="6462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відчаю</a:t>
            </a:r>
            <a:r>
              <a:rPr lang="ru-RU" dirty="0"/>
              <a:t> Маргарита готова на все — на </a:t>
            </a:r>
            <a:r>
              <a:rPr lang="ru-RU" dirty="0" err="1"/>
              <a:t>зустріч</a:t>
            </a:r>
            <a:r>
              <a:rPr lang="ru-RU" dirty="0"/>
              <a:t> з </a:t>
            </a:r>
            <a:r>
              <a:rPr lang="ru-RU" dirty="0" err="1"/>
              <a:t>іноземцем</a:t>
            </a:r>
            <a:r>
              <a:rPr lang="ru-RU" dirty="0"/>
              <a:t>, на союз з нечистою силою, на те, </a:t>
            </a:r>
            <a:r>
              <a:rPr lang="ru-RU" dirty="0" err="1"/>
              <a:t>щоб</a:t>
            </a:r>
            <a:r>
              <a:rPr lang="ru-RU" dirty="0"/>
              <a:t> бути </a:t>
            </a:r>
            <a:r>
              <a:rPr lang="ru-RU" dirty="0" err="1"/>
              <a:t>господинею</a:t>
            </a:r>
            <a:r>
              <a:rPr lang="ru-RU" dirty="0"/>
              <a:t> на балу у </a:t>
            </a:r>
            <a:r>
              <a:rPr lang="ru-RU" dirty="0" err="1"/>
              <a:t>сатани</a:t>
            </a:r>
            <a:r>
              <a:rPr lang="ru-RU" dirty="0"/>
              <a:t> —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бути з </a:t>
            </a:r>
            <a:r>
              <a:rPr lang="ru-RU" dirty="0" err="1"/>
              <a:t>коханим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i="1" dirty="0"/>
              <a:t>«Ах, право, дьяволу бы заложила душу, чтобы только узнать, жив он или нет!»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7620000" cy="422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7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5013176"/>
            <a:ext cx="5273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/>
              </a:rPr>
              <a:t>Маргарита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знайшла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своє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заслужене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вимучене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щастя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спокій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поруч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з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коханим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Майстром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своєю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любов’ю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вірою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врятувала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його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пройшла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через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неймовірні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випробування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без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тіні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сумніву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докору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68760"/>
            <a:ext cx="5260950" cy="2963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" y="288713"/>
            <a:ext cx="3913584" cy="4148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606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67" y="184983"/>
            <a:ext cx="4214961" cy="6305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2518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222222"/>
                </a:solidFill>
                <a:latin typeface="Arial"/>
              </a:rPr>
              <a:t>Багато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Arial"/>
              </a:rPr>
              <a:t>критиків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Arial"/>
              </a:rPr>
              <a:t>вважають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, </a:t>
            </a:r>
            <a:r>
              <a:rPr lang="ru-RU" dirty="0" err="1" smtClean="0">
                <a:solidFill>
                  <a:srgbClr val="222222"/>
                </a:solidFill>
                <a:latin typeface="Arial"/>
              </a:rPr>
              <a:t>що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 прототипом </a:t>
            </a:r>
            <a:r>
              <a:rPr lang="ru-RU" dirty="0" err="1" smtClean="0">
                <a:solidFill>
                  <a:srgbClr val="222222"/>
                </a:solidFill>
                <a:latin typeface="Arial"/>
              </a:rPr>
              <a:t>Маргарити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 у </a:t>
            </a:r>
            <a:r>
              <a:rPr lang="ru-RU" dirty="0" err="1" smtClean="0">
                <a:solidFill>
                  <a:srgbClr val="222222"/>
                </a:solidFill>
                <a:latin typeface="Arial"/>
              </a:rPr>
              <a:t>романі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«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Майстер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 і Маргарита» </a:t>
            </a:r>
            <a:r>
              <a:rPr lang="ru-RU" dirty="0" err="1" smtClean="0">
                <a:solidFill>
                  <a:srgbClr val="222222"/>
                </a:solidFill>
                <a:latin typeface="Arial"/>
              </a:rPr>
              <a:t>була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Arial"/>
              </a:rPr>
              <a:t>остання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 дружина автора — Є. С. Булгакова.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91" y="332656"/>
            <a:ext cx="3166454" cy="43380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661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04664"/>
            <a:ext cx="4680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«С балкона осторожно заглядывал в комнату бритый, темноволосый, с острым носом, встревоженными глазами и со свешивающимся на лоб клоком волос человек лет примерно тридцати восьми».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5780">
            <a:off x="323528" y="548680"/>
            <a:ext cx="3672408" cy="5459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274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8" y="2055624"/>
            <a:ext cx="7978172" cy="4487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Майстер</a:t>
            </a:r>
            <a:r>
              <a:rPr lang="ru-RU" sz="2400" dirty="0"/>
              <a:t> - москвич, за </a:t>
            </a:r>
            <a:r>
              <a:rPr lang="ru-RU" sz="2400" dirty="0" err="1"/>
              <a:t>професією</a:t>
            </a:r>
            <a:r>
              <a:rPr lang="ru-RU" sz="2400" dirty="0"/>
              <a:t> </a:t>
            </a:r>
            <a:r>
              <a:rPr lang="ru-RU" sz="2400" dirty="0" err="1"/>
              <a:t>колишній</a:t>
            </a:r>
            <a:r>
              <a:rPr lang="ru-RU" sz="2400" dirty="0"/>
              <a:t> </a:t>
            </a:r>
            <a:r>
              <a:rPr lang="ru-RU" sz="2400" dirty="0" err="1"/>
              <a:t>історик</a:t>
            </a:r>
            <a:r>
              <a:rPr lang="ru-RU" sz="2400" dirty="0"/>
              <a:t>, </a:t>
            </a:r>
            <a:r>
              <a:rPr lang="ru-RU" sz="2400" dirty="0" err="1"/>
              <a:t>людина</a:t>
            </a:r>
            <a:r>
              <a:rPr lang="ru-RU" sz="2400" dirty="0"/>
              <a:t> </a:t>
            </a:r>
            <a:r>
              <a:rPr lang="ru-RU" sz="2400" dirty="0" err="1"/>
              <a:t>високоосвічена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знає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іноземних</a:t>
            </a:r>
            <a:r>
              <a:rPr lang="ru-RU" sz="2400" dirty="0"/>
              <a:t> </a:t>
            </a:r>
            <a:r>
              <a:rPr lang="ru-RU" sz="2400" dirty="0" err="1"/>
              <a:t>мов</a:t>
            </a:r>
            <a:r>
              <a:rPr lang="ru-RU" sz="2400" dirty="0"/>
              <a:t>. </a:t>
            </a:r>
            <a:r>
              <a:rPr lang="ru-RU" sz="2400" dirty="0" err="1"/>
              <a:t>Вигравши</a:t>
            </a:r>
            <a:r>
              <a:rPr lang="ru-RU" sz="2400" dirty="0"/>
              <a:t> в лотерею </a:t>
            </a:r>
            <a:r>
              <a:rPr lang="ru-RU" sz="2400" dirty="0" err="1"/>
              <a:t>велику</a:t>
            </a:r>
            <a:r>
              <a:rPr lang="ru-RU" sz="2400" dirty="0"/>
              <a:t> суму грошей,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зміг</a:t>
            </a:r>
            <a:r>
              <a:rPr lang="ru-RU" sz="2400" dirty="0"/>
              <a:t> </a:t>
            </a:r>
            <a:r>
              <a:rPr lang="ru-RU" sz="2400" dirty="0" err="1"/>
              <a:t>присвятити</a:t>
            </a:r>
            <a:r>
              <a:rPr lang="ru-RU" sz="2400" dirty="0"/>
              <a:t> весь </a:t>
            </a:r>
            <a:r>
              <a:rPr lang="ru-RU" sz="2400" dirty="0" err="1"/>
              <a:t>свій</a:t>
            </a:r>
            <a:r>
              <a:rPr lang="ru-RU" sz="2400" dirty="0"/>
              <a:t> час </a:t>
            </a:r>
            <a:r>
              <a:rPr lang="ru-RU" sz="2400" dirty="0" err="1"/>
              <a:t>написанню</a:t>
            </a:r>
            <a:r>
              <a:rPr lang="ru-RU" sz="2400" dirty="0"/>
              <a:t> роману про </a:t>
            </a:r>
            <a:r>
              <a:rPr lang="ru-RU" sz="2400" dirty="0" err="1"/>
              <a:t>Понтія</a:t>
            </a:r>
            <a:r>
              <a:rPr lang="ru-RU" sz="2400" dirty="0"/>
              <a:t> Пилата та </a:t>
            </a:r>
            <a:r>
              <a:rPr lang="ru-RU" sz="2400" dirty="0" err="1"/>
              <a:t>історії</a:t>
            </a:r>
            <a:r>
              <a:rPr lang="ru-RU" sz="2400" dirty="0"/>
              <a:t> </a:t>
            </a:r>
            <a:r>
              <a:rPr lang="ru-RU" sz="2400" dirty="0" err="1"/>
              <a:t>останніх</a:t>
            </a:r>
            <a:r>
              <a:rPr lang="ru-RU" sz="2400" dirty="0"/>
              <a:t> </a:t>
            </a:r>
            <a:r>
              <a:rPr lang="ru-RU" sz="2400" dirty="0" err="1"/>
              <a:t>днів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Ієшуа</a:t>
            </a:r>
            <a:r>
              <a:rPr lang="ru-RU" sz="2400" dirty="0"/>
              <a:t> Га-</a:t>
            </a:r>
            <a:r>
              <a:rPr lang="ru-RU" sz="2400" dirty="0" err="1"/>
              <a:t>Ноцрі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026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239" y="184572"/>
            <a:ext cx="86892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err="1"/>
              <a:t>цей</a:t>
            </a:r>
            <a:r>
              <a:rPr lang="ru-RU" sz="2400" dirty="0"/>
              <a:t> же час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знайомиться</a:t>
            </a:r>
            <a:r>
              <a:rPr lang="ru-RU" sz="2400" dirty="0"/>
              <a:t> з Маргаритою:</a:t>
            </a:r>
          </a:p>
          <a:p>
            <a:r>
              <a:rPr lang="ru-RU" sz="2400" i="1" dirty="0" smtClean="0"/>
              <a:t>«</a:t>
            </a:r>
            <a:r>
              <a:rPr lang="ru-RU" sz="2400" i="1" dirty="0"/>
              <a:t>Любовь выскочила перед нами, как из-под земли выскакивает убийца в переулке, и поразила нас сразу обоих! Так поражает молния, так поражает финский нож!»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6" y="1769365"/>
            <a:ext cx="7875725" cy="477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86" y="5085184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prstClr val="black"/>
                </a:solidFill>
              </a:rPr>
              <a:t>Однак</a:t>
            </a:r>
            <a:r>
              <a:rPr lang="ru-RU" sz="2400" dirty="0">
                <a:solidFill>
                  <a:prstClr val="black"/>
                </a:solidFill>
              </a:rPr>
              <a:t> перша ж </a:t>
            </a:r>
            <a:r>
              <a:rPr lang="ru-RU" sz="2400" dirty="0" err="1">
                <a:solidFill>
                  <a:prstClr val="black"/>
                </a:solidFill>
              </a:rPr>
              <a:t>спроба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опублікувати</a:t>
            </a:r>
            <a:r>
              <a:rPr lang="ru-RU" sz="2400" dirty="0">
                <a:solidFill>
                  <a:prstClr val="black"/>
                </a:solidFill>
              </a:rPr>
              <a:t> роман, </a:t>
            </a:r>
            <a:r>
              <a:rPr lang="ru-RU" sz="2400" dirty="0" err="1">
                <a:solidFill>
                  <a:prstClr val="black"/>
                </a:solidFill>
              </a:rPr>
              <a:t>викликала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хвилю</a:t>
            </a:r>
            <a:r>
              <a:rPr lang="ru-RU" sz="2400" dirty="0">
                <a:solidFill>
                  <a:prstClr val="black"/>
                </a:solidFill>
              </a:rPr>
              <a:t> критики з боку </a:t>
            </a:r>
            <a:r>
              <a:rPr lang="ru-RU" sz="2400" dirty="0" err="1">
                <a:solidFill>
                  <a:prstClr val="black"/>
                </a:solidFill>
              </a:rPr>
              <a:t>професійних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літераторів</a:t>
            </a:r>
            <a:endParaRPr lang="ru-RU" sz="2400" dirty="0" smtClean="0"/>
          </a:p>
          <a:p>
            <a:pPr algn="just"/>
            <a:r>
              <a:rPr lang="ru-RU" sz="2400" dirty="0" smtClean="0"/>
              <a:t>Через </a:t>
            </a:r>
            <a:r>
              <a:rPr lang="ru-RU" sz="2400" dirty="0" err="1"/>
              <a:t>нескінченне</a:t>
            </a:r>
            <a:r>
              <a:rPr lang="ru-RU" sz="2400" dirty="0"/>
              <a:t> </a:t>
            </a:r>
            <a:r>
              <a:rPr lang="ru-RU" sz="2400" dirty="0" err="1"/>
              <a:t>цькування</a:t>
            </a:r>
            <a:r>
              <a:rPr lang="ru-RU" sz="2400" dirty="0"/>
              <a:t> </a:t>
            </a:r>
            <a:r>
              <a:rPr lang="ru-RU" sz="2400" dirty="0" err="1"/>
              <a:t>Майстер</a:t>
            </a:r>
            <a:r>
              <a:rPr lang="ru-RU" sz="2400" dirty="0"/>
              <a:t> </a:t>
            </a:r>
            <a:r>
              <a:rPr lang="ru-RU" sz="2400" dirty="0" err="1"/>
              <a:t>поступово</a:t>
            </a:r>
            <a:r>
              <a:rPr lang="ru-RU" sz="2400" dirty="0"/>
              <a:t> </a:t>
            </a:r>
            <a:r>
              <a:rPr lang="ru-RU" sz="2400" dirty="0" err="1"/>
              <a:t>з'їхав</a:t>
            </a:r>
            <a:r>
              <a:rPr lang="ru-RU" sz="2400" dirty="0"/>
              <a:t> з </a:t>
            </a:r>
            <a:r>
              <a:rPr lang="ru-RU" sz="2400" dirty="0" err="1"/>
              <a:t>глузду</a:t>
            </a:r>
            <a:r>
              <a:rPr lang="ru-RU" sz="2400" dirty="0"/>
              <a:t> і в один з </a:t>
            </a:r>
            <a:r>
              <a:rPr lang="ru-RU" sz="2400" dirty="0" err="1"/>
              <a:t>моментів</a:t>
            </a:r>
            <a:r>
              <a:rPr lang="ru-RU" sz="2400" dirty="0"/>
              <a:t> </a:t>
            </a:r>
            <a:r>
              <a:rPr lang="ru-RU" sz="2400" dirty="0" err="1"/>
              <a:t>відчаю</a:t>
            </a:r>
            <a:r>
              <a:rPr lang="ru-RU" sz="2400" dirty="0"/>
              <a:t> спалив </a:t>
            </a:r>
            <a:r>
              <a:rPr lang="ru-RU" sz="2400" dirty="0" err="1"/>
              <a:t>свій</a:t>
            </a:r>
            <a:r>
              <a:rPr lang="ru-RU" sz="2400" dirty="0"/>
              <a:t> роман.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762" y="433564"/>
            <a:ext cx="6534606" cy="460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10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4" y="116631"/>
            <a:ext cx="7536044" cy="4281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0132" y="4653136"/>
            <a:ext cx="86943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222222"/>
                </a:solidFill>
                <a:latin typeface="Arial"/>
              </a:rPr>
              <a:t>Неможливість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опублікування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роману через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цькування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критиків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приводить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Майстра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до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нервового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зриву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і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депресії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. За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помилковим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доносом «друга»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Алоїзія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Могарича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який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мріє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зайняти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кімнату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Майстра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він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потрапляє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до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в’язниці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на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кілька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тижнів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виходить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звідти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повністю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зломленим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і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розчавленим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, сам приходить в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клініку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Стравінського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вважаючи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себе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невиліковним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душевнохворим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8522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293096"/>
            <a:ext cx="59782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/>
              </a:rPr>
              <a:t>У </a:t>
            </a:r>
            <a:r>
              <a:rPr lang="ru-RU" sz="2400" dirty="0" err="1">
                <a:latin typeface="Arial"/>
              </a:rPr>
              <a:t>клініці</a:t>
            </a:r>
            <a:r>
              <a:rPr lang="ru-RU" sz="2400" dirty="0">
                <a:latin typeface="Arial"/>
              </a:rPr>
              <a:t> </a:t>
            </a:r>
            <a:r>
              <a:rPr lang="ru-RU" sz="2400" dirty="0" err="1">
                <a:latin typeface="Arial"/>
              </a:rPr>
              <a:t>він</a:t>
            </a:r>
            <a:r>
              <a:rPr lang="ru-RU" sz="2400" dirty="0">
                <a:latin typeface="Arial"/>
              </a:rPr>
              <a:t> </a:t>
            </a:r>
            <a:r>
              <a:rPr lang="ru-RU" sz="2400" dirty="0" err="1">
                <a:latin typeface="Arial"/>
              </a:rPr>
              <a:t>знайомиться</a:t>
            </a:r>
            <a:r>
              <a:rPr lang="ru-RU" sz="2400" dirty="0">
                <a:latin typeface="Arial"/>
              </a:rPr>
              <a:t> з </a:t>
            </a:r>
            <a:r>
              <a:rPr lang="ru-RU" sz="2400" dirty="0" err="1">
                <a:latin typeface="Arial"/>
              </a:rPr>
              <a:t>поетом</a:t>
            </a:r>
            <a:r>
              <a:rPr lang="ru-RU" sz="2400" dirty="0">
                <a:latin typeface="Arial"/>
              </a:rPr>
              <a:t> </a:t>
            </a:r>
            <a:r>
              <a:rPr lang="ru-RU" sz="2400" dirty="0" err="1">
                <a:latin typeface="Arial"/>
              </a:rPr>
              <a:t>Іваном</a:t>
            </a:r>
            <a:r>
              <a:rPr lang="ru-RU" sz="2400" dirty="0">
                <a:latin typeface="Arial"/>
              </a:rPr>
              <a:t> </a:t>
            </a:r>
            <a:r>
              <a:rPr lang="ru-RU" sz="2400" dirty="0" err="1">
                <a:latin typeface="Arial"/>
              </a:rPr>
              <a:t>Бездомним</a:t>
            </a:r>
            <a:r>
              <a:rPr lang="ru-RU" sz="2400" dirty="0">
                <a:latin typeface="Arial"/>
              </a:rPr>
              <a:t>, </a:t>
            </a:r>
            <a:r>
              <a:rPr lang="ru-RU" sz="2400" dirty="0" err="1">
                <a:latin typeface="Arial"/>
              </a:rPr>
              <a:t>якого</a:t>
            </a:r>
            <a:r>
              <a:rPr lang="ru-RU" sz="2400" dirty="0">
                <a:latin typeface="Arial"/>
              </a:rPr>
              <a:t> </a:t>
            </a:r>
            <a:r>
              <a:rPr lang="ru-RU" sz="2400" dirty="0" err="1">
                <a:latin typeface="Arial"/>
              </a:rPr>
              <a:t>згодом</a:t>
            </a:r>
            <a:r>
              <a:rPr lang="ru-RU" sz="2400" dirty="0">
                <a:latin typeface="Arial"/>
              </a:rPr>
              <a:t> </a:t>
            </a:r>
            <a:r>
              <a:rPr lang="ru-RU" sz="2400" dirty="0" err="1">
                <a:latin typeface="Arial"/>
              </a:rPr>
              <a:t>називає</a:t>
            </a:r>
            <a:r>
              <a:rPr lang="ru-RU" sz="2400" dirty="0">
                <a:latin typeface="Arial"/>
              </a:rPr>
              <a:t> </a:t>
            </a:r>
            <a:r>
              <a:rPr lang="ru-RU" sz="2400" dirty="0" err="1">
                <a:latin typeface="Arial"/>
              </a:rPr>
              <a:t>своїм</a:t>
            </a:r>
            <a:r>
              <a:rPr lang="ru-RU" sz="2400" dirty="0">
                <a:latin typeface="Arial"/>
              </a:rPr>
              <a:t> «</a:t>
            </a:r>
            <a:r>
              <a:rPr lang="ru-RU" sz="2400" dirty="0" err="1">
                <a:latin typeface="Arial"/>
              </a:rPr>
              <a:t>учнем</a:t>
            </a:r>
            <a:r>
              <a:rPr lang="ru-RU" sz="2400" dirty="0">
                <a:latin typeface="Arial"/>
              </a:rPr>
              <a:t>» і </a:t>
            </a:r>
            <a:r>
              <a:rPr lang="ru-RU" sz="2400" dirty="0" err="1">
                <a:latin typeface="Arial"/>
              </a:rPr>
              <a:t>доручає</a:t>
            </a:r>
            <a:r>
              <a:rPr lang="ru-RU" sz="2400" dirty="0">
                <a:latin typeface="Arial"/>
              </a:rPr>
              <a:t> </a:t>
            </a:r>
            <a:r>
              <a:rPr lang="ru-RU" sz="2400" dirty="0" err="1">
                <a:latin typeface="Arial"/>
              </a:rPr>
              <a:t>йому</a:t>
            </a:r>
            <a:r>
              <a:rPr lang="ru-RU" sz="2400" dirty="0">
                <a:latin typeface="Arial"/>
              </a:rPr>
              <a:t> </a:t>
            </a:r>
            <a:r>
              <a:rPr lang="ru-RU" sz="2400" dirty="0" err="1">
                <a:latin typeface="Arial"/>
              </a:rPr>
              <a:t>закінчити</a:t>
            </a:r>
            <a:r>
              <a:rPr lang="ru-RU" sz="2400" dirty="0">
                <a:latin typeface="Arial"/>
              </a:rPr>
              <a:t> роман про </a:t>
            </a:r>
            <a:r>
              <a:rPr lang="ru-RU" sz="2400" dirty="0" err="1">
                <a:latin typeface="Arial"/>
              </a:rPr>
              <a:t>Понтія</a:t>
            </a:r>
            <a:r>
              <a:rPr lang="ru-RU" sz="2400" dirty="0">
                <a:latin typeface="Arial"/>
              </a:rPr>
              <a:t> </a:t>
            </a:r>
            <a:r>
              <a:rPr lang="ru-RU" sz="2400" dirty="0" err="1">
                <a:latin typeface="Arial"/>
              </a:rPr>
              <a:t>Пілата</a:t>
            </a:r>
            <a:r>
              <a:rPr lang="ru-RU" sz="2400" dirty="0">
                <a:latin typeface="Arial"/>
              </a:rPr>
              <a:t>, і </a:t>
            </a:r>
            <a:r>
              <a:rPr lang="ru-RU" sz="2400" dirty="0" err="1">
                <a:latin typeface="Arial"/>
              </a:rPr>
              <a:t>якому</a:t>
            </a:r>
            <a:r>
              <a:rPr lang="ru-RU" sz="2400" dirty="0">
                <a:latin typeface="Arial"/>
              </a:rPr>
              <a:t> буде </a:t>
            </a:r>
            <a:r>
              <a:rPr lang="ru-RU" sz="2400" dirty="0" err="1">
                <a:latin typeface="Arial"/>
              </a:rPr>
              <a:t>зявлятися</a:t>
            </a:r>
            <a:r>
              <a:rPr lang="ru-RU" sz="2400" dirty="0">
                <a:latin typeface="Arial"/>
              </a:rPr>
              <a:t>  у </a:t>
            </a:r>
            <a:r>
              <a:rPr lang="ru-RU" sz="2400" dirty="0" err="1">
                <a:latin typeface="Arial"/>
              </a:rPr>
              <a:t>сні</a:t>
            </a:r>
            <a:r>
              <a:rPr lang="ru-RU" sz="2400" dirty="0">
                <a:latin typeface="Arial"/>
              </a:rPr>
              <a:t> в </a:t>
            </a:r>
            <a:r>
              <a:rPr lang="ru-RU" sz="2400" dirty="0" err="1">
                <a:latin typeface="Arial"/>
              </a:rPr>
              <a:t>ніч</a:t>
            </a:r>
            <a:r>
              <a:rPr lang="ru-RU" sz="2400" dirty="0">
                <a:latin typeface="Arial"/>
              </a:rPr>
              <a:t> </a:t>
            </a:r>
            <a:r>
              <a:rPr lang="ru-RU" sz="2400" dirty="0" err="1">
                <a:latin typeface="Arial"/>
              </a:rPr>
              <a:t>весняного</a:t>
            </a:r>
            <a:r>
              <a:rPr lang="ru-RU" sz="2400" dirty="0">
                <a:latin typeface="Arial"/>
              </a:rPr>
              <a:t> </a:t>
            </a:r>
            <a:r>
              <a:rPr lang="ru-RU" sz="2400" dirty="0" err="1">
                <a:latin typeface="Arial"/>
              </a:rPr>
              <a:t>повного</a:t>
            </a:r>
            <a:r>
              <a:rPr lang="ru-RU" sz="2400" dirty="0">
                <a:latin typeface="Arial"/>
              </a:rPr>
              <a:t> </a:t>
            </a:r>
            <a:r>
              <a:rPr lang="ru-RU" sz="2400" dirty="0" err="1">
                <a:latin typeface="Arial"/>
              </a:rPr>
              <a:t>місяця</a:t>
            </a:r>
            <a:r>
              <a:rPr lang="ru-RU" sz="2400" dirty="0">
                <a:latin typeface="Arial"/>
              </a:rPr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57224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240" y="1772816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156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6217"/>
            <a:ext cx="8554140" cy="4824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779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150</TotalTime>
  <Words>751</Words>
  <Application>Microsoft Office PowerPoint</Application>
  <PresentationFormat>Экран (4:3)</PresentationFormat>
  <Paragraphs>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Твердый переплет</vt:lpstr>
      <vt:lpstr>Майстер та Маргарита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2014-11-20T15:15:14Z</dcterms:created>
  <dcterms:modified xsi:type="dcterms:W3CDTF">2014-11-20T20:02:55Z</dcterms:modified>
</cp:coreProperties>
</file>