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67" r:id="rId10"/>
    <p:sldId id="272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4294" autoAdjust="0"/>
  </p:normalViewPr>
  <p:slideViewPr>
    <p:cSldViewPr>
      <p:cViewPr varScale="1">
        <p:scale>
          <a:sx n="87" d="100"/>
          <a:sy n="87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DB470-1098-4995-BDB7-50514C87CB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FF2349E-396D-4003-B478-0ADEC30A2333}" type="pres">
      <dgm:prSet presAssocID="{A51DB470-1098-4995-BDB7-50514C87CB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A0B69DD-F6CD-4750-B4A1-B1CE7C077B8B}" type="presOf" srcId="{A51DB470-1098-4995-BDB7-50514C87CB8D}" destId="{7FF2349E-396D-4003-B478-0ADEC30A233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BA8D-5261-4AE1-8CD7-F01631FD2F71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09FA0-4352-4168-8F81-34D89DCAE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ED22C8-C7D7-4AC9-A1C2-834322BE7609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8950" y="5569273"/>
            <a:ext cx="2802017" cy="1207818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Підготувала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Учениця 10-Б класу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Іщенко Інна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6632"/>
            <a:ext cx="61206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/>
                </a:solidFill>
              </a:rPr>
              <a:t>Лев Толстой</a:t>
            </a:r>
            <a:endParaRPr lang="ru-RU" sz="48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99" y="1052736"/>
            <a:ext cx="39814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8" y="3117293"/>
            <a:ext cx="174942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7" y="424973"/>
            <a:ext cx="17986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24" y="532130"/>
            <a:ext cx="12192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5" y="3118172"/>
            <a:ext cx="1633538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3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Висловлювання</a:t>
            </a:r>
            <a:r>
              <a:rPr lang="ru-RU" dirty="0"/>
              <a:t>, </a:t>
            </a:r>
            <a:r>
              <a:rPr lang="ru-RU" dirty="0" err="1"/>
              <a:t>цитати</a:t>
            </a:r>
            <a:r>
              <a:rPr lang="ru-RU" dirty="0"/>
              <a:t> і </a:t>
            </a:r>
            <a:r>
              <a:rPr lang="ru-RU" dirty="0" err="1"/>
              <a:t>афоризми</a:t>
            </a:r>
            <a:r>
              <a:rPr lang="ru-RU" dirty="0"/>
              <a:t> </a:t>
            </a:r>
            <a:r>
              <a:rPr lang="ru-RU" dirty="0" smtClean="0"/>
              <a:t>Льва Толстого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424936" cy="506116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Справжня</a:t>
            </a:r>
            <a:r>
              <a:rPr lang="ru-RU" dirty="0"/>
              <a:t> сила </a:t>
            </a:r>
            <a:r>
              <a:rPr lang="ru-RU" dirty="0" err="1"/>
              <a:t>людини</a:t>
            </a:r>
            <a:r>
              <a:rPr lang="ru-RU" dirty="0"/>
              <a:t> не в </a:t>
            </a:r>
            <a:r>
              <a:rPr lang="ru-RU" dirty="0" err="1"/>
              <a:t>поривах</a:t>
            </a:r>
            <a:r>
              <a:rPr lang="ru-RU" dirty="0"/>
              <a:t>, а в </a:t>
            </a:r>
            <a:r>
              <a:rPr lang="ru-RU" dirty="0" err="1"/>
              <a:t>непорушному</a:t>
            </a:r>
            <a:r>
              <a:rPr lang="ru-RU" dirty="0"/>
              <a:t> </a:t>
            </a:r>
            <a:r>
              <a:rPr lang="ru-RU" dirty="0" err="1"/>
              <a:t>спокої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«</a:t>
            </a:r>
            <a:r>
              <a:rPr lang="ru-RU" dirty="0" err="1"/>
              <a:t>Любити</a:t>
            </a:r>
            <a:r>
              <a:rPr lang="ru-RU" dirty="0"/>
              <a:t> —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того, кого </a:t>
            </a:r>
            <a:r>
              <a:rPr lang="ru-RU" dirty="0" err="1"/>
              <a:t>любиш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/>
              <a:t>«</a:t>
            </a:r>
            <a:r>
              <a:rPr lang="ru-RU" dirty="0" err="1"/>
              <a:t>Ідеал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дороговказ</a:t>
            </a:r>
            <a:r>
              <a:rPr lang="ru-RU" dirty="0"/>
              <a:t>. Без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твердого </a:t>
            </a:r>
            <a:r>
              <a:rPr lang="ru-RU" dirty="0" err="1"/>
              <a:t>напрямку</a:t>
            </a:r>
            <a:r>
              <a:rPr lang="ru-RU" dirty="0"/>
              <a:t>, а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—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/>
              <a:t>«</a:t>
            </a:r>
            <a:r>
              <a:rPr lang="ru-RU" dirty="0" err="1"/>
              <a:t>Помилково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знати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не </a:t>
            </a:r>
            <a:r>
              <a:rPr lang="ru-RU" dirty="0" err="1"/>
              <a:t>кiлькiсть</a:t>
            </a:r>
            <a:r>
              <a:rPr lang="ru-RU" dirty="0"/>
              <a:t>, а </a:t>
            </a:r>
            <a:r>
              <a:rPr lang="ru-RU" dirty="0" err="1"/>
              <a:t>якiсть</a:t>
            </a:r>
            <a:r>
              <a:rPr lang="ru-RU" dirty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Війна</a:t>
            </a:r>
            <a:r>
              <a:rPr lang="ru-RU" dirty="0"/>
              <a:t> є </a:t>
            </a:r>
            <a:r>
              <a:rPr lang="ru-RU" dirty="0" err="1"/>
              <a:t>вбивство</a:t>
            </a:r>
            <a:r>
              <a:rPr lang="ru-RU" dirty="0"/>
              <a:t>. І </a:t>
            </a:r>
            <a:r>
              <a:rPr lang="ru-RU" dirty="0" err="1"/>
              <a:t>скільки</a:t>
            </a:r>
            <a:r>
              <a:rPr lang="ru-RU" dirty="0"/>
              <a:t> б людей не </a:t>
            </a:r>
            <a:r>
              <a:rPr lang="ru-RU" dirty="0" err="1"/>
              <a:t>зібралося</a:t>
            </a:r>
            <a:r>
              <a:rPr lang="ru-RU" dirty="0"/>
              <a:t> разом,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вбивство</a:t>
            </a:r>
            <a:r>
              <a:rPr lang="ru-RU" dirty="0"/>
              <a:t>, і як </a:t>
            </a:r>
            <a:r>
              <a:rPr lang="ru-RU" dirty="0" err="1"/>
              <a:t>би</a:t>
            </a:r>
            <a:r>
              <a:rPr lang="ru-RU" dirty="0"/>
              <a:t> вони себе не </a:t>
            </a:r>
            <a:r>
              <a:rPr lang="ru-RU" dirty="0" err="1"/>
              <a:t>називали</a:t>
            </a:r>
            <a:r>
              <a:rPr lang="ru-RU" dirty="0"/>
              <a:t>, </a:t>
            </a:r>
            <a:r>
              <a:rPr lang="ru-RU" dirty="0" err="1"/>
              <a:t>вбивство</a:t>
            </a:r>
            <a:r>
              <a:rPr lang="ru-RU" dirty="0"/>
              <a:t> все одно </a:t>
            </a:r>
            <a:r>
              <a:rPr lang="ru-RU" dirty="0" err="1"/>
              <a:t>найгірший</a:t>
            </a:r>
            <a:r>
              <a:rPr lang="ru-RU" dirty="0"/>
              <a:t> </a:t>
            </a:r>
            <a:r>
              <a:rPr lang="ru-RU" dirty="0" err="1"/>
              <a:t>гріх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добрі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шкодять</a:t>
            </a:r>
            <a:r>
              <a:rPr lang="ru-RU" dirty="0"/>
              <a:t> нам в </a:t>
            </a:r>
            <a:r>
              <a:rPr lang="ru-RU" dirty="0" err="1"/>
              <a:t>житті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погані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/>
              <a:t>«</a:t>
            </a:r>
            <a:r>
              <a:rPr lang="ru-RU" dirty="0" err="1"/>
              <a:t>Всі</a:t>
            </a:r>
            <a:r>
              <a:rPr lang="ru-RU" dirty="0"/>
              <a:t> думки,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.»</a:t>
            </a:r>
            <a:endParaRPr lang="en-US" dirty="0" smtClean="0"/>
          </a:p>
          <a:p>
            <a:r>
              <a:rPr lang="ru-RU" dirty="0"/>
              <a:t>«</a:t>
            </a:r>
            <a:r>
              <a:rPr lang="ru-RU" dirty="0" err="1"/>
              <a:t>Зненавидіти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апатії</a:t>
            </a:r>
            <a:r>
              <a:rPr lang="ru-RU" dirty="0"/>
              <a:t> і </a:t>
            </a:r>
            <a:r>
              <a:rPr lang="ru-RU" dirty="0" err="1"/>
              <a:t>ліні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/>
              <a:t>«Час проходить, але </a:t>
            </a:r>
            <a:r>
              <a:rPr lang="ru-RU" dirty="0" err="1"/>
              <a:t>сказане</a:t>
            </a:r>
            <a:r>
              <a:rPr lang="ru-RU" dirty="0"/>
              <a:t> слово </a:t>
            </a:r>
            <a:r>
              <a:rPr lang="ru-RU" dirty="0" err="1" smtClean="0"/>
              <a:t>залишається</a:t>
            </a:r>
            <a:r>
              <a:rPr lang="ru-RU" dirty="0" smtClean="0"/>
              <a:t>»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7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71" y="639550"/>
            <a:ext cx="8208912" cy="128099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Список використаних джерел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141" y="1391936"/>
            <a:ext cx="8543056" cy="5683508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/>
              <a:t>http://tolstoy.lit-info.ru/</a:t>
            </a:r>
          </a:p>
          <a:p>
            <a:r>
              <a:rPr lang="en-US" sz="3200" dirty="0"/>
              <a:t>http://</a:t>
            </a:r>
            <a:r>
              <a:rPr lang="en-US" sz="3200" dirty="0" smtClean="0"/>
              <a:t>uk.wikipedia.org/</a:t>
            </a:r>
            <a:r>
              <a:rPr lang="ru-RU" sz="3200" dirty="0" err="1" smtClean="0"/>
              <a:t>Толстой_Лев_Миколайович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http</a:t>
            </a:r>
            <a:r>
              <a:rPr lang="en-US" sz="3200" dirty="0"/>
              <a:t>://</a:t>
            </a:r>
            <a:r>
              <a:rPr lang="en-US" sz="3200" dirty="0" smtClean="0"/>
              <a:t>beyond.ua/lev-tolstoy</a:t>
            </a:r>
            <a:endParaRPr lang="en-US" sz="3200" dirty="0"/>
          </a:p>
          <a:p>
            <a:r>
              <a:rPr lang="en-US" sz="3200" dirty="0" smtClean="0"/>
              <a:t>http</a:t>
            </a:r>
            <a:r>
              <a:rPr lang="en-US" sz="3200" dirty="0"/>
              <a:t>://</a:t>
            </a:r>
            <a:r>
              <a:rPr lang="en-US" sz="3200" dirty="0" smtClean="0"/>
              <a:t>live-blog.org/tags</a:t>
            </a:r>
          </a:p>
          <a:p>
            <a:r>
              <a:rPr lang="en-US" sz="3200" dirty="0"/>
              <a:t>http://aphorism-list.com/autors.php?page=tolstoy4&amp;tkautors=tolstoy4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" y="197233"/>
            <a:ext cx="11160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3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4959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  <a:latin typeface="+mn-lt"/>
              </a:rPr>
              <a:t>Дякую за увагу!!!</a:t>
            </a:r>
            <a:endParaRPr lang="ru-RU" sz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59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Дитинство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08849" y="1602025"/>
            <a:ext cx="4451920" cy="619268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Народився</a:t>
            </a:r>
            <a:r>
              <a:rPr lang="ru-RU" dirty="0">
                <a:solidFill>
                  <a:schemeClr val="bg1"/>
                </a:solidFill>
              </a:rPr>
              <a:t> 28 </a:t>
            </a:r>
            <a:r>
              <a:rPr lang="ru-RU" dirty="0" err="1">
                <a:solidFill>
                  <a:schemeClr val="bg1"/>
                </a:solidFill>
              </a:rPr>
              <a:t>серпня</a:t>
            </a:r>
            <a:r>
              <a:rPr lang="ru-RU" dirty="0">
                <a:solidFill>
                  <a:schemeClr val="bg1"/>
                </a:solidFill>
              </a:rPr>
              <a:t> 1828 року в </a:t>
            </a:r>
            <a:r>
              <a:rPr lang="ru-RU" dirty="0" err="1">
                <a:solidFill>
                  <a:schemeClr val="bg1"/>
                </a:solidFill>
              </a:rPr>
              <a:t>Крапивенському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Тульської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губернії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спадковому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Ясній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четвертою </a:t>
            </a:r>
            <a:r>
              <a:rPr lang="ru-RU" dirty="0" err="1">
                <a:solidFill>
                  <a:schemeClr val="bg1"/>
                </a:solidFill>
              </a:rPr>
              <a:t>дитиною</a:t>
            </a:r>
            <a:r>
              <a:rPr lang="ru-RU" dirty="0">
                <a:solidFill>
                  <a:schemeClr val="bg1"/>
                </a:solidFill>
              </a:rPr>
              <a:t>, і в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три старших брата: </a:t>
            </a:r>
            <a:r>
              <a:rPr lang="ru-RU" dirty="0" err="1">
                <a:solidFill>
                  <a:schemeClr val="bg1"/>
                </a:solidFill>
              </a:rPr>
              <a:t>Микола</a:t>
            </a:r>
            <a:r>
              <a:rPr lang="ru-RU" dirty="0">
                <a:solidFill>
                  <a:schemeClr val="bg1"/>
                </a:solidFill>
              </a:rPr>
              <a:t> (1823-1860), </a:t>
            </a:r>
            <a:r>
              <a:rPr lang="ru-RU" dirty="0" err="1">
                <a:solidFill>
                  <a:schemeClr val="bg1"/>
                </a:solidFill>
              </a:rPr>
              <a:t>Сергій</a:t>
            </a:r>
            <a:r>
              <a:rPr lang="ru-RU" dirty="0">
                <a:solidFill>
                  <a:schemeClr val="bg1"/>
                </a:solidFill>
              </a:rPr>
              <a:t> (1826-1904) і </a:t>
            </a:r>
            <a:r>
              <a:rPr lang="ru-RU" dirty="0" err="1">
                <a:solidFill>
                  <a:schemeClr val="bg1"/>
                </a:solidFill>
              </a:rPr>
              <a:t>Дмитро</a:t>
            </a:r>
            <a:r>
              <a:rPr lang="ru-RU" dirty="0">
                <a:solidFill>
                  <a:schemeClr val="bg1"/>
                </a:solidFill>
              </a:rPr>
              <a:t> (1827-1856). У 1830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народилася</a:t>
            </a:r>
            <a:r>
              <a:rPr lang="ru-RU" dirty="0">
                <a:solidFill>
                  <a:schemeClr val="bg1"/>
                </a:solidFill>
              </a:rPr>
              <a:t> сестра </a:t>
            </a:r>
            <a:r>
              <a:rPr lang="ru-RU" dirty="0" err="1">
                <a:solidFill>
                  <a:schemeClr val="bg1"/>
                </a:solidFill>
              </a:rPr>
              <a:t>Марія</a:t>
            </a:r>
            <a:r>
              <a:rPr lang="ru-RU" dirty="0">
                <a:solidFill>
                  <a:schemeClr val="bg1"/>
                </a:solidFill>
              </a:rPr>
              <a:t> (1830-1912).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мати</a:t>
            </a:r>
            <a:r>
              <a:rPr lang="ru-RU" dirty="0">
                <a:solidFill>
                  <a:schemeClr val="bg1"/>
                </a:solidFill>
              </a:rPr>
              <a:t> померла з </a:t>
            </a:r>
            <a:r>
              <a:rPr lang="ru-RU" dirty="0" err="1">
                <a:solidFill>
                  <a:schemeClr val="bg1"/>
                </a:solidFill>
              </a:rPr>
              <a:t>народженням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останньої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доньки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2-х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Вихованням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осиротілих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зайнялася</a:t>
            </a:r>
            <a:r>
              <a:rPr lang="ru-RU" dirty="0">
                <a:solidFill>
                  <a:schemeClr val="bg1"/>
                </a:solidFill>
              </a:rPr>
              <a:t> далека </a:t>
            </a:r>
            <a:r>
              <a:rPr lang="ru-RU" dirty="0" err="1">
                <a:solidFill>
                  <a:schemeClr val="bg1"/>
                </a:solidFill>
              </a:rPr>
              <a:t>родичка</a:t>
            </a:r>
            <a:r>
              <a:rPr lang="ru-RU" dirty="0">
                <a:solidFill>
                  <a:schemeClr val="bg1"/>
                </a:solidFill>
              </a:rPr>
              <a:t> Т. А. Ергольская.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189541" cy="4814402"/>
          </a:xfrm>
        </p:spPr>
      </p:pic>
    </p:spTree>
    <p:extLst>
      <p:ext uri="{BB962C8B-B14F-4D97-AF65-F5344CB8AC3E}">
        <p14:creationId xmlns:p14="http://schemas.microsoft.com/office/powerpoint/2010/main" val="36193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08720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Юність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516295" cy="4824536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211960" y="692696"/>
            <a:ext cx="4824536" cy="671734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1837 — </a:t>
            </a:r>
            <a:r>
              <a:rPr lang="ru-RU" dirty="0" err="1">
                <a:solidFill>
                  <a:schemeClr val="bg1"/>
                </a:solidFill>
              </a:rPr>
              <a:t>сім'я</a:t>
            </a:r>
            <a:r>
              <a:rPr lang="ru-RU" dirty="0">
                <a:solidFill>
                  <a:schemeClr val="bg1"/>
                </a:solidFill>
              </a:rPr>
              <a:t> Толстого </a:t>
            </a:r>
            <a:r>
              <a:rPr lang="ru-RU" dirty="0" err="1">
                <a:solidFill>
                  <a:schemeClr val="bg1"/>
                </a:solidFill>
              </a:rPr>
              <a:t>переїздить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Ясної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Поляни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Москви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Закінчилося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безтурботне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радісне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дитинство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Влітку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року </a:t>
            </a:r>
            <a:r>
              <a:rPr lang="ru-RU" dirty="0" err="1">
                <a:solidFill>
                  <a:schemeClr val="bg1"/>
                </a:solidFill>
              </a:rPr>
              <a:t>несподівано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вмирає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батько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опікункою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всиротілих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тітка</a:t>
            </a:r>
            <a:r>
              <a:rPr lang="ru-RU" dirty="0">
                <a:solidFill>
                  <a:schemeClr val="bg1"/>
                </a:solidFill>
              </a:rPr>
              <a:t>, сестра батька </a:t>
            </a:r>
            <a:r>
              <a:rPr lang="ru-RU" dirty="0" err="1">
                <a:solidFill>
                  <a:schemeClr val="bg1"/>
                </a:solidFill>
              </a:rPr>
              <a:t>Олександра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Іллівна</a:t>
            </a:r>
            <a:r>
              <a:rPr lang="ru-RU" dirty="0">
                <a:solidFill>
                  <a:schemeClr val="bg1"/>
                </a:solidFill>
              </a:rPr>
              <a:t> Остен-</a:t>
            </a:r>
            <a:r>
              <a:rPr lang="ru-RU" dirty="0" err="1">
                <a:solidFill>
                  <a:schemeClr val="bg1"/>
                </a:solidFill>
              </a:rPr>
              <a:t>Сакен</a:t>
            </a:r>
            <a:r>
              <a:rPr lang="ru-RU" dirty="0">
                <a:solidFill>
                  <a:schemeClr val="bg1"/>
                </a:solidFill>
              </a:rPr>
              <a:t>. Через 4 роки вона померла. Родина Толстого </a:t>
            </a:r>
            <a:r>
              <a:rPr lang="ru-RU" dirty="0" err="1">
                <a:solidFill>
                  <a:schemeClr val="bg1"/>
                </a:solidFill>
              </a:rPr>
              <a:t>переїхали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Казані</a:t>
            </a:r>
            <a:r>
              <a:rPr lang="ru-RU" dirty="0">
                <a:solidFill>
                  <a:schemeClr val="bg1"/>
                </a:solidFill>
              </a:rPr>
              <a:t>, де проживала </a:t>
            </a:r>
            <a:r>
              <a:rPr lang="ru-RU" dirty="0" err="1">
                <a:solidFill>
                  <a:schemeClr val="bg1"/>
                </a:solidFill>
              </a:rPr>
              <a:t>інша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тітка</a:t>
            </a:r>
            <a:r>
              <a:rPr lang="ru-RU" dirty="0">
                <a:solidFill>
                  <a:schemeClr val="bg1"/>
                </a:solidFill>
              </a:rPr>
              <a:t>, Пелагея </a:t>
            </a:r>
            <a:r>
              <a:rPr lang="ru-RU" dirty="0" err="1">
                <a:solidFill>
                  <a:schemeClr val="bg1"/>
                </a:solidFill>
              </a:rPr>
              <a:t>Іллівна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Юшковська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1844 року Толстой, будучи аристократом за </a:t>
            </a:r>
            <a:r>
              <a:rPr lang="ru-RU" dirty="0" err="1">
                <a:solidFill>
                  <a:schemeClr val="bg1"/>
                </a:solidFill>
              </a:rPr>
              <a:t>походженням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одразу</a:t>
            </a:r>
            <a:r>
              <a:rPr lang="ru-RU" dirty="0">
                <a:solidFill>
                  <a:schemeClr val="bg1"/>
                </a:solidFill>
              </a:rPr>
              <a:t> вступив на </a:t>
            </a:r>
            <a:r>
              <a:rPr lang="ru-RU" dirty="0" err="1">
                <a:solidFill>
                  <a:schemeClr val="bg1"/>
                </a:solidFill>
              </a:rPr>
              <a:t>філософський</a:t>
            </a:r>
            <a:r>
              <a:rPr lang="ru-RU" dirty="0">
                <a:solidFill>
                  <a:schemeClr val="bg1"/>
                </a:solidFill>
              </a:rPr>
              <a:t> факультет </a:t>
            </a:r>
            <a:r>
              <a:rPr lang="ru-RU" dirty="0" err="1">
                <a:solidFill>
                  <a:schemeClr val="bg1"/>
                </a:solidFill>
              </a:rPr>
              <a:t>Казанського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університету</a:t>
            </a:r>
            <a:r>
              <a:rPr lang="ru-RU" dirty="0">
                <a:solidFill>
                  <a:schemeClr val="bg1"/>
                </a:solidFill>
              </a:rPr>
              <a:t>. Не </a:t>
            </a:r>
            <a:r>
              <a:rPr lang="ru-RU" dirty="0" err="1">
                <a:solidFill>
                  <a:schemeClr val="bg1"/>
                </a:solidFill>
              </a:rPr>
              <a:t>отримавши</a:t>
            </a:r>
            <a:r>
              <a:rPr lang="ru-RU" dirty="0">
                <a:solidFill>
                  <a:schemeClr val="bg1"/>
                </a:solidFill>
              </a:rPr>
              <a:t> допуску до </a:t>
            </a:r>
            <a:r>
              <a:rPr lang="ru-RU" dirty="0" err="1">
                <a:solidFill>
                  <a:schemeClr val="bg1"/>
                </a:solidFill>
              </a:rPr>
              <a:t>здачі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екзамену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1845 року переходить на </a:t>
            </a:r>
            <a:r>
              <a:rPr lang="ru-RU" dirty="0" err="1">
                <a:solidFill>
                  <a:schemeClr val="bg1"/>
                </a:solidFill>
              </a:rPr>
              <a:t>юридичний</a:t>
            </a:r>
            <a:r>
              <a:rPr lang="ru-RU" dirty="0">
                <a:solidFill>
                  <a:schemeClr val="bg1"/>
                </a:solidFill>
              </a:rPr>
              <a:t> факультет. Але і тут </a:t>
            </a:r>
            <a:r>
              <a:rPr lang="ru-RU" dirty="0" err="1">
                <a:solidFill>
                  <a:schemeClr val="bg1"/>
                </a:solidFill>
              </a:rPr>
              <a:t>викладали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історію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лекції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здавалися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нудними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неприємними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12 </a:t>
            </a:r>
            <a:r>
              <a:rPr lang="ru-RU" dirty="0" err="1">
                <a:solidFill>
                  <a:schemeClr val="bg1"/>
                </a:solidFill>
              </a:rPr>
              <a:t>квітня</a:t>
            </a:r>
            <a:r>
              <a:rPr lang="ru-RU" dirty="0">
                <a:solidFill>
                  <a:schemeClr val="bg1"/>
                </a:solidFill>
              </a:rPr>
              <a:t> 1847 — </a:t>
            </a:r>
            <a:r>
              <a:rPr lang="ru-RU" dirty="0" err="1">
                <a:solidFill>
                  <a:schemeClr val="bg1"/>
                </a:solidFill>
              </a:rPr>
              <a:t>розчарований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університетською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освітою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подав </a:t>
            </a:r>
            <a:r>
              <a:rPr lang="ru-RU" dirty="0" err="1">
                <a:solidFill>
                  <a:schemeClr val="bg1"/>
                </a:solidFill>
              </a:rPr>
              <a:t>прохання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виключення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університету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вирушив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Ясну</a:t>
            </a:r>
            <a:r>
              <a:rPr lang="ru-RU" dirty="0">
                <a:solidFill>
                  <a:schemeClr val="bg1"/>
                </a:solidFill>
              </a:rPr>
              <a:t> Поляну, </a:t>
            </a:r>
            <a:r>
              <a:rPr lang="ru-RU" dirty="0" err="1">
                <a:solidFill>
                  <a:schemeClr val="bg1"/>
                </a:solidFill>
              </a:rPr>
              <a:t>сподіваючись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випробувати</a:t>
            </a:r>
            <a:r>
              <a:rPr lang="ru-RU" dirty="0">
                <a:solidFill>
                  <a:schemeClr val="bg1"/>
                </a:solidFill>
              </a:rPr>
              <a:t> себе на </a:t>
            </a:r>
            <a:r>
              <a:rPr lang="ru-RU" dirty="0" err="1">
                <a:solidFill>
                  <a:schemeClr val="bg1"/>
                </a:solidFill>
              </a:rPr>
              <a:t>новій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царині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впорядкувати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побут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кріпаків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Повернувшись </a:t>
            </a: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Ясної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Поляни</a:t>
            </a:r>
            <a:r>
              <a:rPr lang="ru-RU" dirty="0">
                <a:solidFill>
                  <a:schemeClr val="bg1"/>
                </a:solidFill>
              </a:rPr>
              <a:t>, Толстой проводить </a:t>
            </a:r>
            <a:r>
              <a:rPr lang="ru-RU" dirty="0" err="1">
                <a:solidFill>
                  <a:schemeClr val="bg1"/>
                </a:solidFill>
              </a:rPr>
              <a:t>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Петербурзі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Москві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детально </a:t>
            </a:r>
            <a:r>
              <a:rPr lang="ru-RU" dirty="0" err="1">
                <a:solidFill>
                  <a:schemeClr val="bg1"/>
                </a:solidFill>
              </a:rPr>
              <a:t>аналізує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щоденниках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вчинки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переживання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прагне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поведінки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досягти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успіхів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науках і сферах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кар'єрі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58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26295993"/>
              </p:ext>
            </p:extLst>
          </p:nvPr>
        </p:nvGraphicFramePr>
        <p:xfrm>
          <a:off x="323528" y="415925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Письменник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23928" y="1268760"/>
            <a:ext cx="468052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 листопада 1855 </a:t>
            </a:r>
            <a:r>
              <a:rPr lang="ru-RU" dirty="0" err="1" smtClean="0">
                <a:solidFill>
                  <a:schemeClr val="bg1"/>
                </a:solidFill>
              </a:rPr>
              <a:t>прибув</a:t>
            </a:r>
            <a:r>
              <a:rPr lang="ru-RU" dirty="0" smtClean="0">
                <a:solidFill>
                  <a:schemeClr val="bg1"/>
                </a:solidFill>
              </a:rPr>
              <a:t> до Петербургу. На </a:t>
            </a:r>
            <a:r>
              <a:rPr lang="ru-RU" dirty="0" err="1" smtClean="0">
                <a:solidFill>
                  <a:schemeClr val="bg1"/>
                </a:solidFill>
              </a:rPr>
              <a:t>співпрацю</a:t>
            </a:r>
            <a:r>
              <a:rPr lang="ru-RU" dirty="0" smtClean="0">
                <a:solidFill>
                  <a:schemeClr val="bg1"/>
                </a:solidFill>
              </a:rPr>
              <a:t> з Толстим </a:t>
            </a:r>
            <a:r>
              <a:rPr lang="ru-RU" dirty="0" err="1" smtClean="0">
                <a:solidFill>
                  <a:schemeClr val="bg1"/>
                </a:solidFill>
              </a:rPr>
              <a:t>сподівалися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письменники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журналісти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напрямів</a:t>
            </a:r>
            <a:r>
              <a:rPr lang="ru-RU" dirty="0" smtClean="0">
                <a:solidFill>
                  <a:schemeClr val="bg1"/>
                </a:solidFill>
              </a:rPr>
              <a:t>. Але </a:t>
            </a:r>
            <a:r>
              <a:rPr lang="ru-RU" dirty="0" err="1" smtClean="0">
                <a:solidFill>
                  <a:schemeClr val="bg1"/>
                </a:solidFill>
              </a:rPr>
              <a:t>літературне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середовище</a:t>
            </a:r>
            <a:r>
              <a:rPr lang="ru-RU" dirty="0" smtClean="0">
                <a:solidFill>
                  <a:schemeClr val="bg1"/>
                </a:solidFill>
              </a:rPr>
              <a:t>, дух </a:t>
            </a:r>
            <a:r>
              <a:rPr lang="ru-RU" dirty="0" err="1" smtClean="0">
                <a:solidFill>
                  <a:schemeClr val="bg1"/>
                </a:solidFill>
              </a:rPr>
              <a:t>літературних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гуртків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суперництва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відштовхнув</a:t>
            </a:r>
            <a:r>
              <a:rPr lang="ru-RU" dirty="0" smtClean="0">
                <a:solidFill>
                  <a:schemeClr val="bg1"/>
                </a:solidFill>
              </a:rPr>
              <a:t> Толстого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знайомих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травні</a:t>
            </a:r>
            <a:r>
              <a:rPr lang="ru-RU" dirty="0" smtClean="0">
                <a:solidFill>
                  <a:schemeClr val="bg1"/>
                </a:solidFill>
              </a:rPr>
              <a:t> 1856 </a:t>
            </a:r>
            <a:r>
              <a:rPr lang="ru-RU" dirty="0" err="1" smtClean="0">
                <a:solidFill>
                  <a:schemeClr val="bg1"/>
                </a:solidFill>
              </a:rPr>
              <a:t>залишив</a:t>
            </a:r>
            <a:r>
              <a:rPr lang="ru-RU" dirty="0" smtClean="0">
                <a:solidFill>
                  <a:schemeClr val="bg1"/>
                </a:solidFill>
              </a:rPr>
              <a:t> Петербург і </a:t>
            </a:r>
            <a:r>
              <a:rPr lang="ru-RU" dirty="0" err="1" smtClean="0">
                <a:solidFill>
                  <a:schemeClr val="bg1"/>
                </a:solidFill>
              </a:rPr>
              <a:t>поселився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Ясній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Поляні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1862 — </a:t>
            </a:r>
            <a:r>
              <a:rPr lang="ru-RU" dirty="0" err="1" smtClean="0">
                <a:solidFill>
                  <a:schemeClr val="bg1"/>
                </a:solidFill>
              </a:rPr>
              <a:t>одружився</a:t>
            </a:r>
            <a:r>
              <a:rPr lang="ru-RU" dirty="0" smtClean="0">
                <a:solidFill>
                  <a:schemeClr val="bg1"/>
                </a:solidFill>
              </a:rPr>
              <a:t> з дочкою </a:t>
            </a:r>
            <a:r>
              <a:rPr lang="ru-RU" dirty="0" err="1" smtClean="0">
                <a:solidFill>
                  <a:schemeClr val="bg1"/>
                </a:solidFill>
              </a:rPr>
              <a:t>московського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Софією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Андріївною</a:t>
            </a:r>
            <a:r>
              <a:rPr lang="ru-RU" dirty="0" smtClean="0">
                <a:solidFill>
                  <a:schemeClr val="bg1"/>
                </a:solidFill>
              </a:rPr>
              <a:t> Берс.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весілля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молоде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подружжя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виїжджає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Ясну</a:t>
            </a:r>
            <a:r>
              <a:rPr lang="ru-RU" dirty="0" smtClean="0">
                <a:solidFill>
                  <a:schemeClr val="bg1"/>
                </a:solidFill>
              </a:rPr>
              <a:t> Поляну. 25 </a:t>
            </a:r>
            <a:r>
              <a:rPr lang="ru-RU" dirty="0" err="1" smtClean="0">
                <a:solidFill>
                  <a:schemeClr val="bg1"/>
                </a:solidFill>
              </a:rPr>
              <a:t>вересня</a:t>
            </a:r>
            <a:r>
              <a:rPr lang="ru-RU" dirty="0" smtClean="0">
                <a:solidFill>
                  <a:schemeClr val="bg1"/>
                </a:solidFill>
              </a:rPr>
              <a:t> Толстой </a:t>
            </a:r>
            <a:r>
              <a:rPr lang="ru-RU" dirty="0" err="1" smtClean="0">
                <a:solidFill>
                  <a:schemeClr val="bg1"/>
                </a:solidFill>
              </a:rPr>
              <a:t>записує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щоденнику</a:t>
            </a:r>
            <a:r>
              <a:rPr lang="ru-RU" dirty="0" smtClean="0">
                <a:solidFill>
                  <a:schemeClr val="bg1"/>
                </a:solidFill>
              </a:rPr>
              <a:t>: «</a:t>
            </a:r>
            <a:r>
              <a:rPr lang="ru-RU" dirty="0" err="1" smtClean="0">
                <a:solidFill>
                  <a:schemeClr val="bg1"/>
                </a:solidFill>
              </a:rPr>
              <a:t>Неймовірне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щастя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</a:p>
          <a:p>
            <a:r>
              <a:rPr lang="ru-RU" dirty="0">
                <a:solidFill>
                  <a:schemeClr val="bg1"/>
                </a:solidFill>
              </a:rPr>
              <a:t>1863 — </a:t>
            </a:r>
            <a:r>
              <a:rPr lang="ru-RU" dirty="0" err="1">
                <a:solidFill>
                  <a:schemeClr val="bg1"/>
                </a:solidFill>
              </a:rPr>
              <a:t>опублікував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повість</a:t>
            </a:r>
            <a:r>
              <a:rPr lang="ru-RU" dirty="0">
                <a:solidFill>
                  <a:schemeClr val="bg1"/>
                </a:solidFill>
              </a:rPr>
              <a:t> «Козаки», </a:t>
            </a:r>
            <a:r>
              <a:rPr lang="ru-RU" dirty="0" err="1">
                <a:solidFill>
                  <a:schemeClr val="bg1"/>
                </a:solidFill>
              </a:rPr>
              <a:t>працювати</a:t>
            </a:r>
            <a:r>
              <a:rPr lang="ru-RU" dirty="0">
                <a:solidFill>
                  <a:schemeClr val="bg1"/>
                </a:solidFill>
              </a:rPr>
              <a:t> над </a:t>
            </a:r>
            <a:r>
              <a:rPr lang="ru-RU" dirty="0" err="1">
                <a:solidFill>
                  <a:schemeClr val="bg1"/>
                </a:solidFill>
              </a:rPr>
              <a:t>якою</a:t>
            </a:r>
            <a:r>
              <a:rPr lang="ru-RU" dirty="0">
                <a:solidFill>
                  <a:schemeClr val="bg1"/>
                </a:solidFill>
              </a:rPr>
              <a:t> почав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середині</a:t>
            </a:r>
            <a:r>
              <a:rPr lang="ru-RU" dirty="0">
                <a:solidFill>
                  <a:schemeClr val="bg1"/>
                </a:solidFill>
              </a:rPr>
              <a:t> 1850-х. </a:t>
            </a:r>
            <a:r>
              <a:rPr lang="ru-RU" dirty="0" err="1">
                <a:solidFill>
                  <a:schemeClr val="bg1"/>
                </a:solidFill>
              </a:rPr>
              <a:t>Повість</a:t>
            </a:r>
            <a:r>
              <a:rPr lang="ru-RU" dirty="0">
                <a:solidFill>
                  <a:schemeClr val="bg1"/>
                </a:solidFill>
              </a:rPr>
              <a:t>, як і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автобіографічна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1856–1863 — </a:t>
            </a:r>
            <a:r>
              <a:rPr lang="ru-RU" dirty="0" err="1">
                <a:solidFill>
                  <a:schemeClr val="bg1"/>
                </a:solidFill>
              </a:rPr>
              <a:t>працював</a:t>
            </a:r>
            <a:r>
              <a:rPr lang="ru-RU" dirty="0">
                <a:solidFill>
                  <a:schemeClr val="bg1"/>
                </a:solidFill>
              </a:rPr>
              <a:t> над романом про </a:t>
            </a:r>
            <a:r>
              <a:rPr lang="ru-RU" dirty="0" err="1">
                <a:solidFill>
                  <a:schemeClr val="bg1"/>
                </a:solidFill>
              </a:rPr>
              <a:t>декабристів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Коріння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подій</a:t>
            </a:r>
            <a:r>
              <a:rPr lang="ru-RU" dirty="0">
                <a:solidFill>
                  <a:schemeClr val="bg1"/>
                </a:solidFill>
              </a:rPr>
              <a:t> 14 </a:t>
            </a:r>
            <a:r>
              <a:rPr lang="ru-RU" dirty="0" err="1">
                <a:solidFill>
                  <a:schemeClr val="bg1"/>
                </a:solidFill>
              </a:rPr>
              <a:t>грудня</a:t>
            </a:r>
            <a:r>
              <a:rPr lang="ru-RU" dirty="0">
                <a:solidFill>
                  <a:schemeClr val="bg1"/>
                </a:solidFill>
              </a:rPr>
              <a:t> 1825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побачив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подіях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війни</a:t>
            </a:r>
            <a:r>
              <a:rPr lang="ru-RU" dirty="0">
                <a:solidFill>
                  <a:schemeClr val="bg1"/>
                </a:solidFill>
              </a:rPr>
              <a:t> 1812 року — часу духовного </a:t>
            </a:r>
            <a:r>
              <a:rPr lang="ru-RU" dirty="0" err="1">
                <a:solidFill>
                  <a:schemeClr val="bg1"/>
                </a:solidFill>
              </a:rPr>
              <a:t>пробудження</a:t>
            </a:r>
            <a:r>
              <a:rPr lang="ru-RU" dirty="0">
                <a:solidFill>
                  <a:schemeClr val="bg1"/>
                </a:solidFill>
              </a:rPr>
              <a:t> народу, </a:t>
            </a:r>
            <a:r>
              <a:rPr lang="ru-RU" dirty="0" err="1">
                <a:solidFill>
                  <a:schemeClr val="bg1"/>
                </a:solidFill>
              </a:rPr>
              <a:t>єднання</a:t>
            </a:r>
            <a:r>
              <a:rPr lang="ru-RU" dirty="0">
                <a:solidFill>
                  <a:schemeClr val="bg1"/>
                </a:solidFill>
              </a:rPr>
              <a:t> дворянства й </a:t>
            </a:r>
            <a:r>
              <a:rPr lang="ru-RU" dirty="0" err="1">
                <a:solidFill>
                  <a:schemeClr val="bg1"/>
                </a:solidFill>
              </a:rPr>
              <a:t>простих</a:t>
            </a:r>
            <a:r>
              <a:rPr lang="ru-RU" dirty="0">
                <a:solidFill>
                  <a:schemeClr val="bg1"/>
                </a:solidFill>
              </a:rPr>
              <a:t> людей в </a:t>
            </a:r>
            <a:r>
              <a:rPr lang="ru-RU" dirty="0" err="1">
                <a:solidFill>
                  <a:schemeClr val="bg1"/>
                </a:solidFill>
              </a:rPr>
              <a:t>боротьбі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іноземцями</a:t>
            </a:r>
            <a:r>
              <a:rPr lang="ru-RU" dirty="0">
                <a:solidFill>
                  <a:schemeClr val="bg1"/>
                </a:solidFill>
              </a:rPr>
              <a:t>. Так </a:t>
            </a:r>
            <a:r>
              <a:rPr lang="ru-RU" dirty="0" err="1">
                <a:solidFill>
                  <a:schemeClr val="bg1"/>
                </a:solidFill>
              </a:rPr>
              <a:t>виник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задум</a:t>
            </a:r>
            <a:r>
              <a:rPr lang="ru-RU" dirty="0">
                <a:solidFill>
                  <a:schemeClr val="bg1"/>
                </a:solidFill>
              </a:rPr>
              <a:t> романа «</a:t>
            </a:r>
            <a:r>
              <a:rPr lang="ru-RU" dirty="0" err="1">
                <a:solidFill>
                  <a:schemeClr val="bg1"/>
                </a:solidFill>
              </a:rPr>
              <a:t>Війна</a:t>
            </a:r>
            <a:r>
              <a:rPr lang="ru-RU" dirty="0">
                <a:solidFill>
                  <a:schemeClr val="bg1"/>
                </a:solidFill>
              </a:rPr>
              <a:t> і мир». Роман </a:t>
            </a:r>
            <a:r>
              <a:rPr lang="ru-RU" dirty="0" err="1">
                <a:solidFill>
                  <a:schemeClr val="bg1"/>
                </a:solidFill>
              </a:rPr>
              <a:t>писався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впродовж</a:t>
            </a:r>
            <a:r>
              <a:rPr lang="ru-RU" dirty="0">
                <a:solidFill>
                  <a:schemeClr val="bg1"/>
                </a:solidFill>
              </a:rPr>
              <a:t> 1863–1869 </a:t>
            </a:r>
            <a:r>
              <a:rPr lang="ru-RU" dirty="0" err="1">
                <a:solidFill>
                  <a:schemeClr val="bg1"/>
                </a:solidFill>
              </a:rPr>
              <a:t>рр</a:t>
            </a:r>
            <a:r>
              <a:rPr lang="ru-RU" dirty="0">
                <a:solidFill>
                  <a:schemeClr val="bg1"/>
                </a:solidFill>
              </a:rPr>
              <a:t>. (</a:t>
            </a:r>
            <a:r>
              <a:rPr lang="ru-RU" dirty="0" err="1">
                <a:solidFill>
                  <a:schemeClr val="bg1"/>
                </a:solidFill>
              </a:rPr>
              <a:t>виданий</a:t>
            </a:r>
            <a:r>
              <a:rPr lang="ru-RU" dirty="0">
                <a:solidFill>
                  <a:schemeClr val="bg1"/>
                </a:solidFill>
              </a:rPr>
              <a:t> у 1865–1869 </a:t>
            </a:r>
            <a:r>
              <a:rPr lang="ru-RU" dirty="0" err="1">
                <a:solidFill>
                  <a:schemeClr val="bg1"/>
                </a:solidFill>
              </a:rPr>
              <a:t>рр</a:t>
            </a:r>
            <a:r>
              <a:rPr lang="ru-RU" dirty="0">
                <a:solidFill>
                  <a:schemeClr val="bg1"/>
                </a:solidFill>
              </a:rPr>
              <a:t>., у </a:t>
            </a:r>
            <a:r>
              <a:rPr lang="ru-RU" dirty="0" err="1" smtClean="0">
                <a:solidFill>
                  <a:schemeClr val="bg1"/>
                </a:solidFill>
              </a:rPr>
              <a:t>виданнях</a:t>
            </a:r>
            <a:r>
              <a:rPr lang="ru-RU" dirty="0" smtClean="0">
                <a:solidFill>
                  <a:schemeClr val="bg1"/>
                </a:solidFill>
              </a:rPr>
              <a:t> 1873 </a:t>
            </a:r>
            <a:r>
              <a:rPr lang="ru-RU" dirty="0">
                <a:solidFill>
                  <a:schemeClr val="bg1"/>
                </a:solidFill>
              </a:rPr>
              <a:t>і 1886 до тексту </a:t>
            </a:r>
            <a:r>
              <a:rPr lang="ru-RU" dirty="0" err="1">
                <a:solidFill>
                  <a:schemeClr val="bg1"/>
                </a:solidFill>
              </a:rPr>
              <a:t>внесені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зміни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r>
              <a:rPr lang="ru-RU" dirty="0">
                <a:solidFill>
                  <a:schemeClr val="bg1"/>
                </a:solidFill>
              </a:rPr>
              <a:t>1877 — </a:t>
            </a:r>
            <a:r>
              <a:rPr lang="ru-RU" dirty="0" err="1">
                <a:solidFill>
                  <a:schemeClr val="bg1"/>
                </a:solidFill>
              </a:rPr>
              <a:t>закінчив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другий</a:t>
            </a:r>
            <a:r>
              <a:rPr lang="ru-RU" dirty="0">
                <a:solidFill>
                  <a:schemeClr val="bg1"/>
                </a:solidFill>
              </a:rPr>
              <a:t> роман — «Анну </a:t>
            </a:r>
            <a:r>
              <a:rPr lang="ru-RU" dirty="0" err="1">
                <a:solidFill>
                  <a:schemeClr val="bg1"/>
                </a:solidFill>
              </a:rPr>
              <a:t>Кареніну</a:t>
            </a:r>
            <a:r>
              <a:rPr lang="ru-RU" dirty="0">
                <a:solidFill>
                  <a:schemeClr val="bg1"/>
                </a:solidFill>
              </a:rPr>
              <a:t>» (</a:t>
            </a:r>
            <a:r>
              <a:rPr lang="ru-RU" dirty="0" err="1">
                <a:solidFill>
                  <a:schemeClr val="bg1"/>
                </a:solidFill>
              </a:rPr>
              <a:t>опублікований</a:t>
            </a:r>
            <a:r>
              <a:rPr lang="ru-RU" dirty="0">
                <a:solidFill>
                  <a:schemeClr val="bg1"/>
                </a:solidFill>
              </a:rPr>
              <a:t> в 1876–1877 </a:t>
            </a:r>
            <a:r>
              <a:rPr lang="ru-RU" dirty="0" err="1">
                <a:solidFill>
                  <a:schemeClr val="bg1"/>
                </a:solidFill>
              </a:rPr>
              <a:t>рр</a:t>
            </a:r>
            <a:r>
              <a:rPr lang="ru-RU" dirty="0">
                <a:solidFill>
                  <a:schemeClr val="bg1"/>
                </a:solidFill>
              </a:rPr>
              <a:t>.).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243791" cy="5472608"/>
          </a:xfrm>
        </p:spPr>
      </p:pic>
    </p:spTree>
    <p:extLst>
      <p:ext uri="{BB962C8B-B14F-4D97-AF65-F5344CB8AC3E}">
        <p14:creationId xmlns:p14="http://schemas.microsoft.com/office/powerpoint/2010/main" val="349335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Пізня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635896" cy="5149995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572000" y="980728"/>
            <a:ext cx="4320480" cy="59766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пізнього</a:t>
            </a:r>
            <a:r>
              <a:rPr lang="ru-RU" dirty="0"/>
              <a:t> Толстого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простоти</a:t>
            </a:r>
            <a:r>
              <a:rPr lang="ru-RU" dirty="0"/>
              <a:t> стилю і пряма </a:t>
            </a:r>
            <a:r>
              <a:rPr lang="ru-RU" dirty="0" err="1"/>
              <a:t>повчальність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створив </a:t>
            </a:r>
            <a:r>
              <a:rPr lang="ru-RU" dirty="0" err="1"/>
              <a:t>численні</a:t>
            </a:r>
            <a:r>
              <a:rPr lang="ru-RU" dirty="0"/>
              <a:t> твори, </a:t>
            </a:r>
            <a:r>
              <a:rPr lang="ru-RU" dirty="0" err="1"/>
              <a:t>написані</a:t>
            </a:r>
            <a:r>
              <a:rPr lang="ru-RU" dirty="0"/>
              <a:t> в </a:t>
            </a:r>
            <a:r>
              <a:rPr lang="ru-RU" dirty="0" err="1"/>
              <a:t>наслідування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легендам і </a:t>
            </a:r>
            <a:r>
              <a:rPr lang="ru-RU" dirty="0" err="1"/>
              <a:t>казкам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виразив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учення</a:t>
            </a:r>
            <a:r>
              <a:rPr lang="ru-RU" dirty="0"/>
              <a:t> Христа,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гідне</a:t>
            </a:r>
            <a:r>
              <a:rPr lang="ru-RU" dirty="0"/>
              <a:t> і </a:t>
            </a:r>
            <a:r>
              <a:rPr lang="ru-RU" dirty="0" err="1"/>
              <a:t>праведне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про </a:t>
            </a:r>
            <a:r>
              <a:rPr lang="ru-RU" dirty="0" err="1"/>
              <a:t>ідеальне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 smtClean="0"/>
              <a:t>.</a:t>
            </a:r>
          </a:p>
          <a:p>
            <a:r>
              <a:rPr lang="ru-RU" dirty="0"/>
              <a:t>1889–1899 — </a:t>
            </a:r>
            <a:r>
              <a:rPr lang="ru-RU" dirty="0" err="1"/>
              <a:t>працював</a:t>
            </a:r>
            <a:r>
              <a:rPr lang="ru-RU" dirty="0"/>
              <a:t> над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романом — «</a:t>
            </a:r>
            <a:r>
              <a:rPr lang="ru-RU" dirty="0" err="1"/>
              <a:t>Воскресіння</a:t>
            </a:r>
            <a:r>
              <a:rPr lang="ru-RU" dirty="0"/>
              <a:t>». Толстой </a:t>
            </a:r>
            <a:r>
              <a:rPr lang="ru-RU" dirty="0" err="1"/>
              <a:t>зображає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галерею </a:t>
            </a:r>
            <a:r>
              <a:rPr lang="ru-RU" dirty="0" err="1"/>
              <a:t>персонажів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прошарків</a:t>
            </a:r>
            <a:r>
              <a:rPr lang="ru-RU" dirty="0"/>
              <a:t> — </a:t>
            </a:r>
            <a:r>
              <a:rPr lang="ru-RU" dirty="0" err="1"/>
              <a:t>чиновників</a:t>
            </a:r>
            <a:r>
              <a:rPr lang="ru-RU" dirty="0"/>
              <a:t>, </a:t>
            </a:r>
            <a:r>
              <a:rPr lang="ru-RU" dirty="0" err="1"/>
              <a:t>кримінальних</a:t>
            </a:r>
            <a:r>
              <a:rPr lang="ru-RU" dirty="0"/>
              <a:t> </a:t>
            </a:r>
            <a:r>
              <a:rPr lang="ru-RU" dirty="0" err="1"/>
              <a:t>злочинців</a:t>
            </a:r>
            <a:r>
              <a:rPr lang="ru-RU" dirty="0"/>
              <a:t>, </a:t>
            </a:r>
            <a:r>
              <a:rPr lang="ru-RU" dirty="0" err="1"/>
              <a:t>революціонерів</a:t>
            </a:r>
            <a:r>
              <a:rPr lang="ru-RU" dirty="0"/>
              <a:t>. Автор роману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безжального</a:t>
            </a:r>
            <a:r>
              <a:rPr lang="ru-RU" dirty="0"/>
              <a:t> </a:t>
            </a:r>
            <a:r>
              <a:rPr lang="ru-RU" dirty="0" err="1"/>
              <a:t>судді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і державного устрою.</a:t>
            </a:r>
          </a:p>
        </p:txBody>
      </p:sp>
    </p:spTree>
    <p:extLst>
      <p:ext uri="{BB962C8B-B14F-4D97-AF65-F5344CB8AC3E}">
        <p14:creationId xmlns:p14="http://schemas.microsoft.com/office/powerpoint/2010/main" val="24341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77" y="-134281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Смерть письменника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1138477" y="858902"/>
            <a:ext cx="6825519" cy="286434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Пізньою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осінню</a:t>
            </a:r>
            <a:r>
              <a:rPr lang="ru-RU" dirty="0">
                <a:solidFill>
                  <a:schemeClr val="bg1"/>
                </a:solidFill>
              </a:rPr>
              <a:t> 1910 р. </a:t>
            </a:r>
            <a:r>
              <a:rPr lang="ru-RU" smtClean="0">
                <a:solidFill>
                  <a:schemeClr val="bg1"/>
                </a:solidFill>
              </a:rPr>
              <a:t>82-річний  </a:t>
            </a:r>
            <a:r>
              <a:rPr lang="ru-RU" dirty="0">
                <a:solidFill>
                  <a:schemeClr val="bg1"/>
                </a:solidFill>
              </a:rPr>
              <a:t>Толстой, </a:t>
            </a:r>
            <a:r>
              <a:rPr lang="ru-RU" dirty="0" err="1">
                <a:solidFill>
                  <a:schemeClr val="bg1"/>
                </a:solidFill>
              </a:rPr>
              <a:t>супроводжуваний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лікарем</a:t>
            </a:r>
            <a:r>
              <a:rPr lang="ru-RU" dirty="0">
                <a:solidFill>
                  <a:schemeClr val="bg1"/>
                </a:solidFill>
              </a:rPr>
              <a:t> Д. П. </a:t>
            </a:r>
            <a:r>
              <a:rPr lang="ru-RU" dirty="0" err="1">
                <a:solidFill>
                  <a:schemeClr val="bg1"/>
                </a:solidFill>
              </a:rPr>
              <a:t>Маковицким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залишив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Поляни</a:t>
            </a:r>
            <a:r>
              <a:rPr lang="ru-RU" dirty="0">
                <a:solidFill>
                  <a:schemeClr val="bg1"/>
                </a:solidFill>
              </a:rPr>
              <a:t>. Дорога </a:t>
            </a:r>
            <a:r>
              <a:rPr lang="ru-RU" dirty="0" err="1">
                <a:solidFill>
                  <a:schemeClr val="bg1"/>
                </a:solidFill>
              </a:rPr>
              <a:t>виявилася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непосильною: у шляху </a:t>
            </a:r>
            <a:r>
              <a:rPr lang="ru-RU" dirty="0" err="1">
                <a:solidFill>
                  <a:schemeClr val="bg1"/>
                </a:solidFill>
              </a:rPr>
              <a:t>Товстої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вимушений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зійти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поїзда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маленькій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залізничної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Астапово</a:t>
            </a:r>
            <a:r>
              <a:rPr lang="ru-RU" dirty="0">
                <a:solidFill>
                  <a:schemeClr val="bg1"/>
                </a:solidFill>
              </a:rPr>
              <a:t>. Тут, у </a:t>
            </a:r>
            <a:r>
              <a:rPr lang="ru-RU" dirty="0" err="1">
                <a:solidFill>
                  <a:schemeClr val="bg1"/>
                </a:solidFill>
              </a:rPr>
              <a:t>будинку</a:t>
            </a:r>
            <a:r>
              <a:rPr lang="ru-RU" dirty="0">
                <a:solidFill>
                  <a:schemeClr val="bg1"/>
                </a:solidFill>
              </a:rPr>
              <a:t> начальника </a:t>
            </a:r>
            <a:r>
              <a:rPr lang="ru-RU" dirty="0" err="1">
                <a:solidFill>
                  <a:schemeClr val="bg1"/>
                </a:solidFill>
              </a:rPr>
              <a:t>станції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останні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. За </a:t>
            </a:r>
            <a:r>
              <a:rPr lang="ru-RU" dirty="0" err="1">
                <a:solidFill>
                  <a:schemeClr val="bg1"/>
                </a:solidFill>
              </a:rPr>
              <a:t>повідомленнями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 Толстого,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часу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придбав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популярність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стежила</a:t>
            </a:r>
            <a:r>
              <a:rPr lang="ru-RU" dirty="0">
                <a:solidFill>
                  <a:schemeClr val="bg1"/>
                </a:solidFill>
              </a:rPr>
              <a:t> вся </a:t>
            </a:r>
            <a:r>
              <a:rPr lang="ru-RU" dirty="0" err="1">
                <a:solidFill>
                  <a:schemeClr val="bg1"/>
                </a:solidFill>
              </a:rPr>
              <a:t>Росія</a:t>
            </a:r>
            <a:r>
              <a:rPr lang="ru-RU" dirty="0" smtClean="0">
                <a:solidFill>
                  <a:schemeClr val="bg1"/>
                </a:solidFill>
              </a:rPr>
              <a:t>. О </a:t>
            </a:r>
            <a:r>
              <a:rPr lang="ru-RU" dirty="0">
                <a:solidFill>
                  <a:schemeClr val="bg1"/>
                </a:solidFill>
              </a:rPr>
              <a:t>6.05 7 </a:t>
            </a:r>
            <a:r>
              <a:rPr lang="ru-RU" dirty="0" smtClean="0">
                <a:solidFill>
                  <a:schemeClr val="bg1"/>
                </a:solidFill>
              </a:rPr>
              <a:t>листопада </a:t>
            </a:r>
            <a:r>
              <a:rPr lang="ru-RU" dirty="0">
                <a:solidFill>
                  <a:schemeClr val="bg1"/>
                </a:solidFill>
              </a:rPr>
              <a:t>1910 Толстой помер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89" y="3696955"/>
            <a:ext cx="39751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22169" y="5974204"/>
            <a:ext cx="4159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очікуванні</a:t>
            </a:r>
            <a:r>
              <a:rPr lang="ru-RU" dirty="0"/>
              <a:t> новин про стан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0" y="3723248"/>
            <a:ext cx="39370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4015" y="6000734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Астапово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37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-108520" y="188640"/>
            <a:ext cx="9649072" cy="1728192"/>
          </a:xfrm>
        </p:spPr>
        <p:txBody>
          <a:bodyPr/>
          <a:lstStyle/>
          <a:p>
            <a:r>
              <a:rPr lang="ru-RU" dirty="0"/>
              <a:t>10 (23) листопада 1910 року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поховали</a:t>
            </a:r>
            <a:r>
              <a:rPr lang="ru-RU" dirty="0"/>
              <a:t> в </a:t>
            </a:r>
            <a:r>
              <a:rPr lang="ru-RU" dirty="0" err="1"/>
              <a:t>Ясній</a:t>
            </a:r>
            <a:r>
              <a:rPr lang="ru-RU" dirty="0"/>
              <a:t> </a:t>
            </a:r>
            <a:r>
              <a:rPr lang="ru-RU" dirty="0" err="1"/>
              <a:t>Поляні</a:t>
            </a:r>
            <a:r>
              <a:rPr lang="ru-RU" dirty="0"/>
              <a:t>, </a:t>
            </a:r>
            <a:r>
              <a:rPr lang="ru-RU" dirty="0" err="1"/>
              <a:t>скраю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яру, де в </a:t>
            </a:r>
            <a:r>
              <a:rPr lang="ru-RU" dirty="0" err="1"/>
              <a:t>дитинстві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братом </a:t>
            </a:r>
            <a:r>
              <a:rPr lang="ru-RU" dirty="0" err="1"/>
              <a:t>шукав</a:t>
            </a:r>
            <a:r>
              <a:rPr lang="ru-RU" dirty="0"/>
              <a:t> «</a:t>
            </a:r>
            <a:r>
              <a:rPr lang="ru-RU" dirty="0" err="1"/>
              <a:t>зелену</a:t>
            </a:r>
            <a:r>
              <a:rPr lang="ru-RU" dirty="0"/>
              <a:t> </a:t>
            </a:r>
            <a:r>
              <a:rPr lang="ru-RU" dirty="0" err="1"/>
              <a:t>паличку</a:t>
            </a:r>
            <a:r>
              <a:rPr lang="ru-RU" dirty="0"/>
              <a:t>», яка </a:t>
            </a:r>
            <a:r>
              <a:rPr lang="ru-RU" dirty="0" err="1"/>
              <a:t>зберігала</a:t>
            </a:r>
            <a:r>
              <a:rPr lang="ru-RU" dirty="0"/>
              <a:t> «секрет» </a:t>
            </a:r>
            <a:r>
              <a:rPr lang="ru-RU" dirty="0" err="1"/>
              <a:t>ощасливлення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людей.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711825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8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Роман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uk-UA" dirty="0" smtClean="0">
                <a:solidFill>
                  <a:schemeClr val="bg1"/>
                </a:solidFill>
              </a:rPr>
              <a:t>Анна </a:t>
            </a:r>
            <a:r>
              <a:rPr lang="uk-UA" dirty="0" err="1" smtClean="0">
                <a:solidFill>
                  <a:schemeClr val="bg1"/>
                </a:solidFill>
              </a:rPr>
              <a:t>Кареніна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4680520" cy="583264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«Анна </a:t>
            </a:r>
            <a:r>
              <a:rPr lang="ru-RU" dirty="0" err="1">
                <a:solidFill>
                  <a:schemeClr val="bg1"/>
                </a:solidFill>
              </a:rPr>
              <a:t>Кареніна</a:t>
            </a:r>
            <a:r>
              <a:rPr lang="ru-RU" dirty="0">
                <a:solidFill>
                  <a:schemeClr val="bg1"/>
                </a:solidFill>
              </a:rPr>
              <a:t>» — </a:t>
            </a:r>
            <a:r>
              <a:rPr lang="ru-RU" dirty="0" err="1">
                <a:solidFill>
                  <a:schemeClr val="bg1"/>
                </a:solidFill>
              </a:rPr>
              <a:t>другий</a:t>
            </a:r>
            <a:r>
              <a:rPr lang="ru-RU" dirty="0">
                <a:solidFill>
                  <a:schemeClr val="bg1"/>
                </a:solidFill>
              </a:rPr>
              <a:t> роман Льва Толстого, завершений 1877 року (</a:t>
            </a:r>
            <a:r>
              <a:rPr lang="ru-RU" dirty="0" err="1">
                <a:solidFill>
                  <a:schemeClr val="bg1"/>
                </a:solidFill>
              </a:rPr>
              <a:t>опубліковано</a:t>
            </a:r>
            <a:r>
              <a:rPr lang="ru-RU" dirty="0">
                <a:solidFill>
                  <a:schemeClr val="bg1"/>
                </a:solidFill>
              </a:rPr>
              <a:t> в 1876—1877 роках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Основний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</a:t>
            </a:r>
            <a:r>
              <a:rPr lang="ru-RU" dirty="0">
                <a:solidFill>
                  <a:schemeClr val="bg1"/>
                </a:solidFill>
              </a:rPr>
              <a:t> роману </a:t>
            </a:r>
            <a:r>
              <a:rPr lang="ru-RU" dirty="0" err="1">
                <a:solidFill>
                  <a:schemeClr val="bg1"/>
                </a:solidFill>
              </a:rPr>
              <a:t>розвивається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прикладі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сімейних</a:t>
            </a:r>
            <a:r>
              <a:rPr lang="ru-RU" dirty="0">
                <a:solidFill>
                  <a:schemeClr val="bg1"/>
                </a:solidFill>
              </a:rPr>
              <a:t> пар: Анна − </a:t>
            </a:r>
            <a:r>
              <a:rPr lang="ru-RU" dirty="0" err="1">
                <a:solidFill>
                  <a:schemeClr val="bg1"/>
                </a:solidFill>
              </a:rPr>
              <a:t>Каренін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Доллі</a:t>
            </a:r>
            <a:r>
              <a:rPr lang="ru-RU" dirty="0">
                <a:solidFill>
                  <a:schemeClr val="bg1"/>
                </a:solidFill>
              </a:rPr>
              <a:t> − </a:t>
            </a:r>
            <a:r>
              <a:rPr lang="ru-RU" dirty="0" err="1">
                <a:solidFill>
                  <a:schemeClr val="bg1"/>
                </a:solidFill>
              </a:rPr>
              <a:t>Облонський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Кіті</a:t>
            </a:r>
            <a:r>
              <a:rPr lang="ru-RU" dirty="0">
                <a:solidFill>
                  <a:schemeClr val="bg1"/>
                </a:solidFill>
              </a:rPr>
              <a:t> − </a:t>
            </a:r>
            <a:r>
              <a:rPr lang="ru-RU" dirty="0" err="1">
                <a:solidFill>
                  <a:schemeClr val="bg1"/>
                </a:solidFill>
              </a:rPr>
              <a:t>Левін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випадках</a:t>
            </a:r>
            <a:r>
              <a:rPr lang="ru-RU" dirty="0">
                <a:solidFill>
                  <a:schemeClr val="bg1"/>
                </a:solidFill>
              </a:rPr>
              <a:t> автор так і не </a:t>
            </a:r>
            <a:r>
              <a:rPr lang="ru-RU" dirty="0" err="1">
                <a:solidFill>
                  <a:schemeClr val="bg1"/>
                </a:solidFill>
              </a:rPr>
              <a:t>знаходить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хвилюючі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питання</a:t>
            </a:r>
            <a:r>
              <a:rPr lang="ru-RU" dirty="0">
                <a:solidFill>
                  <a:schemeClr val="bg1"/>
                </a:solidFill>
              </a:rPr>
              <a:t>: як </a:t>
            </a:r>
            <a:r>
              <a:rPr lang="ru-RU" dirty="0" err="1">
                <a:solidFill>
                  <a:schemeClr val="bg1"/>
                </a:solidFill>
              </a:rPr>
              <a:t>живе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сім'ї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суспільстві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обмежитися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рамками </a:t>
            </a:r>
            <a:r>
              <a:rPr lang="ru-RU" dirty="0" err="1">
                <a:solidFill>
                  <a:schemeClr val="bg1"/>
                </a:solidFill>
              </a:rPr>
              <a:t>сім'ї</a:t>
            </a:r>
            <a:r>
              <a:rPr lang="ru-RU" dirty="0">
                <a:solidFill>
                  <a:schemeClr val="bg1"/>
                </a:solidFill>
              </a:rPr>
              <a:t>? У </a:t>
            </a:r>
            <a:r>
              <a:rPr lang="ru-RU" dirty="0" err="1">
                <a:solidFill>
                  <a:schemeClr val="bg1"/>
                </a:solidFill>
              </a:rPr>
              <a:t>чому</a:t>
            </a:r>
            <a:r>
              <a:rPr lang="ru-RU" dirty="0">
                <a:solidFill>
                  <a:schemeClr val="bg1"/>
                </a:solidFill>
              </a:rPr>
              <a:t> секрет </a:t>
            </a:r>
            <a:r>
              <a:rPr lang="ru-RU" dirty="0" err="1">
                <a:solidFill>
                  <a:schemeClr val="bg1"/>
                </a:solidFill>
              </a:rPr>
              <a:t>людського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щастя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Головна </a:t>
            </a:r>
            <a:r>
              <a:rPr lang="ru-RU" dirty="0" err="1">
                <a:solidFill>
                  <a:schemeClr val="bg1"/>
                </a:solidFill>
              </a:rPr>
              <a:t>героїня</a:t>
            </a:r>
            <a:r>
              <a:rPr lang="ru-RU" dirty="0">
                <a:solidFill>
                  <a:schemeClr val="bg1"/>
                </a:solidFill>
              </a:rPr>
              <a:t> роману, Анна </a:t>
            </a:r>
            <a:r>
              <a:rPr lang="ru-RU" dirty="0" err="1">
                <a:solidFill>
                  <a:schemeClr val="bg1"/>
                </a:solidFill>
              </a:rPr>
              <a:t>Кареніна</a:t>
            </a:r>
            <a:r>
              <a:rPr lang="ru-RU" dirty="0">
                <a:solidFill>
                  <a:schemeClr val="bg1"/>
                </a:solidFill>
              </a:rPr>
              <a:t>—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розумна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чесна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образ </a:t>
            </a:r>
            <a:r>
              <a:rPr lang="ru-RU" dirty="0" err="1">
                <a:solidFill>
                  <a:schemeClr val="bg1"/>
                </a:solidFill>
              </a:rPr>
              <a:t>пов'язаний</a:t>
            </a:r>
            <a:r>
              <a:rPr lang="ru-RU" dirty="0">
                <a:solidFill>
                  <a:schemeClr val="bg1"/>
                </a:solidFill>
              </a:rPr>
              <a:t> з обманом і </a:t>
            </a:r>
            <a:r>
              <a:rPr lang="ru-RU" dirty="0" err="1">
                <a:solidFill>
                  <a:schemeClr val="bg1"/>
                </a:solidFill>
              </a:rPr>
              <a:t>зрадою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Сенс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—</a:t>
            </a:r>
            <a:r>
              <a:rPr lang="ru-RU" dirty="0" err="1">
                <a:solidFill>
                  <a:schemeClr val="bg1"/>
                </a:solidFill>
              </a:rPr>
              <a:t>власне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щастя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«</a:t>
            </a:r>
            <a:r>
              <a:rPr lang="ru-RU" dirty="0" err="1">
                <a:solidFill>
                  <a:schemeClr val="bg1"/>
                </a:solidFill>
              </a:rPr>
              <a:t>Анні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Кареніній</a:t>
            </a:r>
            <a:r>
              <a:rPr lang="ru-RU" dirty="0">
                <a:solidFill>
                  <a:schemeClr val="bg1"/>
                </a:solidFill>
              </a:rPr>
              <a:t>» Толстой </a:t>
            </a:r>
            <a:r>
              <a:rPr lang="ru-RU" dirty="0" err="1">
                <a:solidFill>
                  <a:schemeClr val="bg1"/>
                </a:solidFill>
              </a:rPr>
              <a:t>неодноразово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прийом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внутрішнього</a:t>
            </a:r>
            <a:r>
              <a:rPr lang="ru-RU" dirty="0">
                <a:solidFill>
                  <a:schemeClr val="bg1"/>
                </a:solidFill>
              </a:rPr>
              <a:t> монологу, </a:t>
            </a:r>
            <a:r>
              <a:rPr lang="ru-RU" dirty="0" err="1">
                <a:solidFill>
                  <a:schemeClr val="bg1"/>
                </a:solidFill>
              </a:rPr>
              <a:t>хаотичних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спостережень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вражень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навколишнього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 та думок </a:t>
            </a:r>
            <a:r>
              <a:rPr lang="ru-RU" dirty="0" err="1">
                <a:solidFill>
                  <a:schemeClr val="bg1"/>
                </a:solidFill>
              </a:rPr>
              <a:t>героїні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Кожна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частина</a:t>
            </a:r>
            <a:r>
              <a:rPr lang="ru-RU" dirty="0">
                <a:solidFill>
                  <a:schemeClr val="bg1"/>
                </a:solidFill>
              </a:rPr>
              <a:t> роману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вузол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ідеї</a:t>
            </a:r>
            <a:r>
              <a:rPr lang="ru-RU" dirty="0">
                <a:solidFill>
                  <a:schemeClr val="bg1"/>
                </a:solidFill>
              </a:rPr>
              <a:t>». </a:t>
            </a:r>
            <a:r>
              <a:rPr lang="ru-RU" dirty="0" err="1">
                <a:solidFill>
                  <a:schemeClr val="bg1"/>
                </a:solidFill>
              </a:rPr>
              <a:t>Опорними</a:t>
            </a:r>
            <a:r>
              <a:rPr lang="ru-RU" dirty="0">
                <a:solidFill>
                  <a:schemeClr val="bg1"/>
                </a:solidFill>
              </a:rPr>
              <a:t> пунктами </a:t>
            </a:r>
            <a:r>
              <a:rPr lang="ru-RU" dirty="0" err="1">
                <a:solidFill>
                  <a:schemeClr val="bg1"/>
                </a:solidFill>
              </a:rPr>
              <a:t>композиції</a:t>
            </a:r>
            <a:r>
              <a:rPr lang="ru-RU" dirty="0">
                <a:solidFill>
                  <a:schemeClr val="bg1"/>
                </a:solidFill>
              </a:rPr>
              <a:t> є сюжетно-</a:t>
            </a:r>
            <a:r>
              <a:rPr lang="ru-RU" dirty="0" err="1">
                <a:solidFill>
                  <a:schemeClr val="bg1"/>
                </a:solidFill>
              </a:rPr>
              <a:t>тематичні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центри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послідовно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змінюють</a:t>
            </a:r>
            <a:r>
              <a:rPr lang="ru-RU" dirty="0">
                <a:solidFill>
                  <a:schemeClr val="bg1"/>
                </a:solidFill>
              </a:rPr>
              <a:t> один одного...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096344" cy="449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15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60648"/>
            <a:ext cx="641985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630932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Книги Толстого на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92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1083</TotalTime>
  <Words>1018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Urban Pop</vt:lpstr>
      <vt:lpstr>Презентация PowerPoint</vt:lpstr>
      <vt:lpstr>Дитинство</vt:lpstr>
      <vt:lpstr>Юність</vt:lpstr>
      <vt:lpstr>Письменник</vt:lpstr>
      <vt:lpstr>Пізня творчість</vt:lpstr>
      <vt:lpstr>Смерть письменника</vt:lpstr>
      <vt:lpstr>Презентация PowerPoint</vt:lpstr>
      <vt:lpstr>Роман “Анна Кареніна”</vt:lpstr>
      <vt:lpstr>Презентация PowerPoint</vt:lpstr>
      <vt:lpstr>Висловлювання, цитати і афоризми Льва Толстого</vt:lpstr>
      <vt:lpstr>Список використаних джерел інформації</vt:lpstr>
      <vt:lpstr>Дякую за увагу!!!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69</cp:revision>
  <dcterms:created xsi:type="dcterms:W3CDTF">2012-04-22T11:20:51Z</dcterms:created>
  <dcterms:modified xsi:type="dcterms:W3CDTF">2013-01-14T10:40:49Z</dcterms:modified>
</cp:coreProperties>
</file>