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49E27C-03D6-466F-AD63-3A7F9F8494AE}" type="datetimeFigureOut">
              <a:rPr lang="ru-RU" smtClean="0"/>
              <a:t>21.11.2011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52218D9-F742-455E-A353-26E23241AA78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Йоганн-Фр</a:t>
            </a:r>
            <a:r>
              <a:rPr lang="uk-UA" b="1" dirty="0" smtClean="0"/>
              <a:t>і</a:t>
            </a:r>
            <a:r>
              <a:rPr lang="vi-VN" b="1" dirty="0" smtClean="0"/>
              <a:t>дріх Шиллер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Німецький</a:t>
            </a:r>
            <a:r>
              <a:rPr lang="ru-RU" dirty="0" smtClean="0"/>
              <a:t> поет </a:t>
            </a:r>
            <a:r>
              <a:rPr lang="ru-RU" dirty="0"/>
              <a:t>і драматург</a:t>
            </a:r>
          </a:p>
        </p:txBody>
      </p:sp>
    </p:spTree>
    <p:extLst>
      <p:ext uri="{BB962C8B-B14F-4D97-AF65-F5344CB8AC3E}">
        <p14:creationId xmlns:p14="http://schemas.microsoft.com/office/powerpoint/2010/main" val="8327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4324350" cy="174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12474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Зм</a:t>
            </a:r>
            <a:r>
              <a:rPr lang="uk-UA" sz="3200" b="1" dirty="0" smtClean="0"/>
              <a:t>іст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123" y="1844824"/>
            <a:ext cx="3746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hlinkClick r:id="rId3" action="ppaction://hlinksldjump"/>
              </a:rPr>
              <a:t>Біографія</a:t>
            </a:r>
            <a:endParaRPr lang="uk-UA" dirty="0"/>
          </a:p>
          <a:p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hlinkClick r:id="rId4" action="ppaction://hlinksldjump"/>
              </a:rPr>
              <a:t>Творчість</a:t>
            </a:r>
            <a:endParaRPr lang="uk-UA" dirty="0" smtClean="0"/>
          </a:p>
          <a:p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hlinkClick r:id="rId5" action="ppaction://hlinksldjump"/>
              </a:rPr>
              <a:t>Шиллер в </a:t>
            </a:r>
            <a:r>
              <a:rPr lang="uk-UA" dirty="0" smtClean="0">
                <a:hlinkClick r:id="rId5" action="ppaction://hlinksldjump"/>
              </a:rPr>
              <a:t>Україні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3327265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hlinkClick r:id="rId6" action="ppaction://hlinksldjump"/>
              </a:rPr>
              <a:t>Доповнення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hlinkClick r:id="rId7" action="ppaction://hlinksldjump"/>
              </a:rPr>
              <a:t>«Розбійники»</a:t>
            </a: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hlinkClick r:id="rId8" action="ppaction://hlinksldjump"/>
              </a:rPr>
              <a:t>Тести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3076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1494076"/>
            <a:ext cx="7128792" cy="4167172"/>
          </a:xfrm>
        </p:spPr>
        <p:txBody>
          <a:bodyPr lIns="72000">
            <a:normAutofit fontScale="85000"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10 листопада 1759 народився Фрідріх Шиллер в місті Марбах у сім'ї військового фельдшера</a:t>
            </a:r>
            <a:r>
              <a:rPr lang="uk-UA" dirty="0" smtClean="0"/>
              <a:t>.</a:t>
            </a:r>
            <a:endParaRPr lang="uk-UA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На дев'ятому році хлопця віддали вчитися до латинської </a:t>
            </a:r>
            <a:r>
              <a:rPr lang="uk-UA" dirty="0" smtClean="0"/>
              <a:t>школи. </a:t>
            </a:r>
            <a:r>
              <a:rPr lang="uk-UA" dirty="0"/>
              <a:t>Вісім </a:t>
            </a:r>
            <a:r>
              <a:rPr lang="uk-UA" dirty="0" smtClean="0"/>
              <a:t>років </a:t>
            </a:r>
            <a:r>
              <a:rPr lang="uk-UA" dirty="0"/>
              <a:t>провів Шиллер у цьому розсаднику рабів, де панували шпигунство й стеження за учнями, категорично заборонялося спілкування із зовнішнім </a:t>
            </a:r>
            <a:r>
              <a:rPr lang="uk-UA" dirty="0" smtClean="0"/>
              <a:t>світом. Лише </a:t>
            </a:r>
            <a:r>
              <a:rPr lang="uk-UA" dirty="0"/>
              <a:t>ночами Шиллер міг крадькома читати.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Над </a:t>
            </a:r>
            <a:r>
              <a:rPr lang="uk-UA" dirty="0"/>
              <a:t>першою драмою «Розбійники» Шиллер почав працювати, ще перебуваючи в </a:t>
            </a:r>
            <a:r>
              <a:rPr lang="uk-UA" dirty="0" smtClean="0"/>
              <a:t>академії. 13 січня </a:t>
            </a:r>
            <a:r>
              <a:rPr lang="uk-UA" dirty="0"/>
              <a:t>1782 року «Розбійники» були вперше показані на сцені Мангеймського театру. </a:t>
            </a:r>
            <a:r>
              <a:rPr lang="uk-UA" dirty="0" smtClean="0"/>
              <a:t>Герцог </a:t>
            </a:r>
            <a:r>
              <a:rPr lang="uk-UA" dirty="0"/>
              <a:t>Вютемберзький, довідавшись про виставу, наказав посадити автора «Розбійників» на гауптвахту й заборонив йому писати що-небудь, окрім творів з медицини.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Визнання </a:t>
            </a:r>
            <a:r>
              <a:rPr lang="uk-UA" dirty="0"/>
              <a:t>до Фрідріха Шиллера прийшло в Росії з </a:t>
            </a:r>
            <a:r>
              <a:rPr lang="uk-UA" dirty="0" smtClean="0"/>
              <a:t>його першою драмою. Шедеври </a:t>
            </a:r>
            <a:r>
              <a:rPr lang="uk-UA" dirty="0"/>
              <a:t>Шиллера викликали інтерес у російських поетів і письменників.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Смерть </a:t>
            </a:r>
            <a:r>
              <a:rPr lang="uk-UA" dirty="0"/>
              <a:t>обірвала творчість поета-гуманіста тоді, коли його поглядам відкривалися нові обрії, коли його розпливчасті ідеали набували чіткіших обрисів і він починав вірити в політичну самостійність </a:t>
            </a:r>
            <a:r>
              <a:rPr lang="uk-UA" dirty="0" smtClean="0"/>
              <a:t>народу.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Біографія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/>
              </a:rPr>
              <a:t>Назад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2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Творчість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5685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Естетичні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699295" y="2073821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/>
              <a:t>м</a:t>
            </a:r>
            <a:r>
              <a:rPr lang="uk-UA" sz="1200" dirty="0" smtClean="0"/>
              <a:t>истецтво </a:t>
            </a:r>
            <a:r>
              <a:rPr lang="uk-UA" sz="1200" dirty="0"/>
              <a:t>існувало не для спостереження і насолоди, а для перебудови життя</a:t>
            </a:r>
          </a:p>
          <a:p>
            <a:pPr algn="just"/>
            <a:r>
              <a:rPr lang="uk-UA" sz="1200" dirty="0"/>
              <a:t>і щастя людини на землі</a:t>
            </a:r>
            <a:r>
              <a:rPr lang="uk-UA" sz="1200" dirty="0" smtClean="0"/>
              <a:t>;</a:t>
            </a:r>
          </a:p>
          <a:p>
            <a:pPr algn="just"/>
            <a:r>
              <a:rPr lang="uk-UA" sz="1200" dirty="0" smtClean="0"/>
              <a:t>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 smtClean="0"/>
              <a:t>воно </a:t>
            </a:r>
            <a:r>
              <a:rPr lang="uk-UA" sz="1200" dirty="0"/>
              <a:t>мусило надихати людину на активні дії</a:t>
            </a:r>
            <a:r>
              <a:rPr lang="uk-UA" sz="1200" dirty="0" smtClean="0"/>
              <a:t>;</a:t>
            </a:r>
          </a:p>
          <a:p>
            <a:pPr algn="just"/>
            <a:endParaRPr lang="uk-UA" sz="12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/>
              <a:t>шляхом естетичного виховання можна провести суспільну перебудову, тобто</a:t>
            </a:r>
          </a:p>
          <a:p>
            <a:pPr algn="just"/>
            <a:r>
              <a:rPr lang="uk-UA" sz="1200" dirty="0"/>
              <a:t>змінити життя;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/>
              <a:t>розмежування двох етапів у розвитку мистецтва:</a:t>
            </a:r>
          </a:p>
          <a:p>
            <a:pPr marL="361950" indent="-180975" algn="just">
              <a:buFont typeface="+mj-lt"/>
              <a:buAutoNum type="arabicPeriod"/>
            </a:pPr>
            <a:r>
              <a:rPr lang="uk-UA" sz="1200" dirty="0" smtClean="0"/>
              <a:t>наївний </a:t>
            </a:r>
            <a:r>
              <a:rPr lang="uk-UA" sz="1200" dirty="0"/>
              <a:t>(давнє, античне, а також мистецтво доби Відродження), </a:t>
            </a:r>
            <a:endParaRPr lang="uk-UA" sz="1200" dirty="0" smtClean="0"/>
          </a:p>
          <a:p>
            <a:pPr marL="361950" indent="-180975" algn="just">
              <a:buFont typeface="+mj-lt"/>
              <a:buAutoNum type="arabicPeriod"/>
            </a:pPr>
            <a:r>
              <a:rPr lang="uk-UA" sz="1200" dirty="0" smtClean="0"/>
              <a:t>сентиментальний </a:t>
            </a:r>
            <a:r>
              <a:rPr lang="uk-UA" sz="1200" dirty="0"/>
              <a:t>(нове мистецтво сучасного йому часу).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/>
              <a:t>ідеал наївного мистецтва полягав у єдності, гармонії між дійсністю та ідеалом</a:t>
            </a:r>
            <a:r>
              <a:rPr lang="uk-UA" sz="1200" dirty="0" smtClean="0"/>
              <a:t>;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uk-UA" sz="12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/>
              <a:t>поети сентиментальної поезії розподілялися на дві категорії: </a:t>
            </a:r>
            <a:endParaRPr lang="uk-UA" sz="12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uk-UA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 smtClean="0"/>
              <a:t>ідеалістів </a:t>
            </a:r>
            <a:r>
              <a:rPr lang="uk-UA" sz="1200" dirty="0"/>
              <a:t>та </a:t>
            </a:r>
            <a:r>
              <a:rPr lang="uk-UA" sz="1200" dirty="0" smtClean="0"/>
              <a:t>матеріалістів</a:t>
            </a:r>
            <a:r>
              <a:rPr lang="uk-UA" sz="1200" dirty="0"/>
              <a:t>.</a:t>
            </a:r>
          </a:p>
          <a:p>
            <a:endParaRPr lang="uk-UA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5843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погляди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/>
              </a:rPr>
              <a:t>Назад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94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Шиллер в Україні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/>
              </a:rPr>
              <a:t>Назад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7056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/>
              <a:t>Першим перекладачем поезій Шиллера українською мовою був у 1830-их </a:t>
            </a:r>
            <a:r>
              <a:rPr lang="en-US" sz="1200" dirty="0"/>
              <a:t>pp. </a:t>
            </a:r>
            <a:r>
              <a:rPr lang="uk-UA" sz="1200" dirty="0"/>
              <a:t>Й. </a:t>
            </a:r>
            <a:r>
              <a:rPr lang="uk-UA" sz="1200" dirty="0" smtClean="0"/>
              <a:t>Левицький. </a:t>
            </a:r>
            <a:r>
              <a:rPr lang="uk-UA" sz="1200" dirty="0"/>
              <a:t>У зв'язку з переслідуванням української мови драми Шиллера українською мовою на території України, що належала Російській імперії були заборонені, і перші їх вистави відбулися у львівському Театрі «Руської Бесіди»: «Підступність і кохання» та «Розбійники» </a:t>
            </a:r>
            <a:endParaRPr lang="uk-UA" sz="12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uk-UA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200" dirty="0" smtClean="0"/>
              <a:t>Вислови </a:t>
            </a:r>
            <a:r>
              <a:rPr lang="uk-UA" sz="1200" dirty="0"/>
              <a:t>Шиллера, що стали </a:t>
            </a:r>
            <a:r>
              <a:rPr lang="uk-UA" sz="1200" dirty="0" smtClean="0"/>
              <a:t>крилатими:</a:t>
            </a:r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Коли </a:t>
            </a:r>
            <a:r>
              <a:rPr lang="uk-UA" sz="1200" dirty="0"/>
              <a:t>я ненавиджу, я ніби щось віднімаю у </a:t>
            </a:r>
            <a:r>
              <a:rPr lang="uk-UA" sz="1200" dirty="0" smtClean="0"/>
              <a:t>себе</a:t>
            </a:r>
            <a:r>
              <a:rPr lang="uk-UA" sz="1200" dirty="0"/>
              <a:t>.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Коли </a:t>
            </a:r>
            <a:r>
              <a:rPr lang="uk-UA" sz="1200" dirty="0"/>
              <a:t>ж я люблю, — я цим збагачуюсь.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Любов </a:t>
            </a:r>
            <a:r>
              <a:rPr lang="uk-UA" sz="1200" dirty="0"/>
              <a:t>дарує назавжди, егоїзм дає лише в борг.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Людина </a:t>
            </a:r>
            <a:r>
              <a:rPr lang="uk-UA" sz="1200" dirty="0"/>
              <a:t>відображається у своїх вчинках.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Справжнє </a:t>
            </a:r>
            <a:r>
              <a:rPr lang="uk-UA" sz="1200" dirty="0"/>
              <a:t>кохання допомагає подолати усі труднощі.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Любов </a:t>
            </a:r>
            <a:r>
              <a:rPr lang="uk-UA" sz="1200" dirty="0"/>
              <a:t>звеличує великі душі. Любов і голод владарюють світом.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Справжня </a:t>
            </a:r>
            <a:r>
              <a:rPr lang="uk-UA" sz="1200" dirty="0"/>
              <a:t>дружба правдива і хоробра.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Честь </a:t>
            </a:r>
            <a:r>
              <a:rPr lang="uk-UA" sz="1200" dirty="0"/>
              <a:t>дорожча від життя.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Істина </a:t>
            </a:r>
            <a:r>
              <a:rPr lang="uk-UA" sz="1200" dirty="0"/>
              <a:t>не змінюється від того, що хтось її не визнає.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Слово </a:t>
            </a:r>
            <a:r>
              <a:rPr lang="uk-UA" sz="1200" dirty="0"/>
              <a:t>завжди сміливіше, ніж вчинки.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Найбільша </a:t>
            </a:r>
            <a:r>
              <a:rPr lang="uk-UA" sz="1200" dirty="0"/>
              <a:t>з перемог — вміння прощати. </a:t>
            </a:r>
            <a:endParaRPr lang="uk-UA" sz="1200" dirty="0" smtClean="0"/>
          </a:p>
          <a:p>
            <a:pPr marL="714375" indent="-171450" algn="just">
              <a:buFont typeface="Wingdings" pitchFamily="2" charset="2"/>
              <a:buChar char="ü"/>
            </a:pPr>
            <a:r>
              <a:rPr lang="uk-UA" sz="1200" dirty="0" smtClean="0"/>
              <a:t>Всесвіт </a:t>
            </a:r>
            <a:r>
              <a:rPr lang="uk-UA" sz="1200" dirty="0"/>
              <a:t>— це думка Бога.</a:t>
            </a:r>
          </a:p>
          <a:p>
            <a:pPr algn="just"/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2308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280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/>
              </a:rPr>
              <a:t>Назад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041698" y="3326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Доповнення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571">
            <a:off x="6360546" y="2484168"/>
            <a:ext cx="1967504" cy="2522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188">
            <a:off x="191248" y="386791"/>
            <a:ext cx="1580167" cy="1371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1796">
            <a:off x="7149500" y="535684"/>
            <a:ext cx="1591826" cy="2076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487">
            <a:off x="4930664" y="653155"/>
            <a:ext cx="2247714" cy="2996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669">
            <a:off x="1652834" y="539882"/>
            <a:ext cx="2364227" cy="1773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356">
            <a:off x="330384" y="1527893"/>
            <a:ext cx="2115663" cy="26346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100">
            <a:off x="1248439" y="3082484"/>
            <a:ext cx="2255157" cy="31321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40160"/>
            <a:ext cx="2881360" cy="3933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88" y="3672391"/>
            <a:ext cx="1905000" cy="184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261">
            <a:off x="3255556" y="3938353"/>
            <a:ext cx="1872208" cy="26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280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/>
              </a:rPr>
              <a:t>Назад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302753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«Розбійники»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213"/>
            <a:ext cx="3264235" cy="1840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533">
            <a:off x="1917130" y="1582715"/>
            <a:ext cx="2002144" cy="22290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585">
            <a:off x="1635824" y="2774187"/>
            <a:ext cx="2358788" cy="21288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32" y="487419"/>
            <a:ext cx="3073896" cy="1733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118">
            <a:off x="5216489" y="1916730"/>
            <a:ext cx="2018613" cy="2369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86735"/>
            <a:ext cx="2477344" cy="213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55" y="850255"/>
            <a:ext cx="2018217" cy="3620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5" y="4522807"/>
            <a:ext cx="3307591" cy="18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280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action="ppaction://hlinksldjump"/>
              </a:rPr>
              <a:t>Назад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Тести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494076"/>
            <a:ext cx="7056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1.   В сім</a:t>
            </a:r>
            <a:r>
              <a:rPr lang="en-US" sz="1200" dirty="0" smtClean="0"/>
              <a:t>’</a:t>
            </a:r>
            <a:r>
              <a:rPr lang="uk-UA" sz="1200" dirty="0" smtClean="0"/>
              <a:t>ї кого народився Шиллер?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Військового фельдшера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Чиновника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Заможного селянина</a:t>
            </a:r>
          </a:p>
          <a:p>
            <a:pPr marL="266700"/>
            <a:endParaRPr lang="uk-UA" sz="1200" dirty="0" smtClean="0"/>
          </a:p>
          <a:p>
            <a:r>
              <a:rPr lang="uk-UA" sz="1200" dirty="0" smtClean="0"/>
              <a:t>2.   До якої школи віддали хлопчика в дитинстві?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Християнської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Військової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Латинської</a:t>
            </a:r>
          </a:p>
          <a:p>
            <a:pPr marL="266700"/>
            <a:endParaRPr lang="uk-UA" sz="1200" dirty="0" smtClean="0"/>
          </a:p>
          <a:p>
            <a:r>
              <a:rPr lang="uk-UA" sz="1200" dirty="0" smtClean="0"/>
              <a:t>3.   Назва першої драми?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«Розбійники»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«Підступність і кохання»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«Руська бесіда»</a:t>
            </a:r>
          </a:p>
          <a:p>
            <a:pPr marL="266700"/>
            <a:endParaRPr lang="uk-UA" sz="1200" dirty="0" smtClean="0"/>
          </a:p>
          <a:p>
            <a:r>
              <a:rPr lang="uk-UA" sz="1200" dirty="0" smtClean="0"/>
              <a:t>4.   Хто був першим перекладачем Шиллера?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І. Франко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 smtClean="0"/>
              <a:t>І. Котляревський</a:t>
            </a:r>
          </a:p>
          <a:p>
            <a:pPr marL="542925" indent="-276225">
              <a:buFont typeface="+mj-lt"/>
              <a:buAutoNum type="alphaLcParenR"/>
            </a:pPr>
            <a:r>
              <a:rPr lang="uk-UA" sz="1200" dirty="0"/>
              <a:t>Й. Левицький</a:t>
            </a:r>
            <a:endParaRPr lang="uk-UA" sz="1200" dirty="0" smtClean="0"/>
          </a:p>
        </p:txBody>
      </p:sp>
    </p:spTree>
    <p:extLst>
      <p:ext uri="{BB962C8B-B14F-4D97-AF65-F5344CB8AC3E}">
        <p14:creationId xmlns:p14="http://schemas.microsoft.com/office/powerpoint/2010/main" val="30169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189</TotalTime>
  <Words>516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Кутюр</vt:lpstr>
      <vt:lpstr>Горизонт</vt:lpstr>
      <vt:lpstr>1_Горизонт</vt:lpstr>
      <vt:lpstr>Йоганн-Фрідріх Шиллер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Йоганн-Фрідріх Шиллер</dc:title>
  <dc:creator>Sergey</dc:creator>
  <cp:lastModifiedBy>Sergey</cp:lastModifiedBy>
  <cp:revision>18</cp:revision>
  <dcterms:created xsi:type="dcterms:W3CDTF">2011-11-20T20:07:18Z</dcterms:created>
  <dcterms:modified xsi:type="dcterms:W3CDTF">2011-11-21T19:36:21Z</dcterms:modified>
</cp:coreProperties>
</file>