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5" r:id="rId6"/>
    <p:sldId id="266" r:id="rId7"/>
    <p:sldId id="260" r:id="rId8"/>
    <p:sldId id="261" r:id="rId9"/>
    <p:sldId id="262" r:id="rId10"/>
    <p:sldId id="263" r:id="rId11"/>
    <p:sldId id="264"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25.05.2014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25.05.2014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25.05.2014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25.05.2014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25.05.2014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25.05.2014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t>25.05.2014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25.05.2014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25.05.2014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ru-RU" smtClean="0"/>
              <a:t>Образец заголовка</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25.05.2014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ru-RU" smtClean="0"/>
              <a:t>Образец заголовка</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25.05.2014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B4C71EC6-210F-42DE-9C53-41977AD35B3D}" type="datetimeFigureOut">
              <a:rPr lang="ru-RU" smtClean="0"/>
              <a:t>25.05.2014</a:t>
            </a:fld>
            <a:endParaRPr lang="ru-RU"/>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ru-RU"/>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9B0651-EE4F-4900-A07F-96A6BFA9D0F0}" type="slidenum">
              <a:rPr lang="ru-RU" smtClean="0"/>
              <a:t>‹#›</a:t>
            </a:fld>
            <a:endParaRPr lang="ru-RU"/>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59632" y="3356992"/>
            <a:ext cx="6552728" cy="258532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pitchFamily="34" charset="0"/>
              </a:rPr>
              <a:t>Внутрішня драма героя роману </a:t>
            </a:r>
          </a:p>
          <a:p>
            <a:pPr algn="ctr"/>
            <a:r>
              <a:rPr lang="uk-U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pitchFamily="34" charset="0"/>
              </a:rPr>
              <a:t>«Червоне і Чорне»</a:t>
            </a: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pitchFamily="34" charset="0"/>
            </a:endParaRPr>
          </a:p>
        </p:txBody>
      </p:sp>
    </p:spTree>
    <p:extLst>
      <p:ext uri="{BB962C8B-B14F-4D97-AF65-F5344CB8AC3E}">
        <p14:creationId xmlns:p14="http://schemas.microsoft.com/office/powerpoint/2010/main" val="249213347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836712"/>
            <a:ext cx="7128792" cy="1323439"/>
          </a:xfrm>
          <a:prstGeom prst="rect">
            <a:avLst/>
          </a:prstGeom>
          <a:noFill/>
        </p:spPr>
        <p:txBody>
          <a:bodyPr wrap="square" rtlCol="0">
            <a:spAutoFit/>
          </a:bodyPr>
          <a:lstStyle/>
          <a:p>
            <a:r>
              <a:rPr lang="uk-UA" sz="2000" dirty="0" smtClean="0">
                <a:latin typeface="Arial" pitchFamily="34" charset="0"/>
                <a:cs typeface="Arial" pitchFamily="34" charset="0"/>
              </a:rPr>
              <a:t>1.Зверніться до глави «ХХХ</a:t>
            </a:r>
            <a:r>
              <a:rPr lang="en-US" sz="2000" dirty="0" smtClean="0">
                <a:latin typeface="Arial" pitchFamily="34" charset="0"/>
                <a:cs typeface="Arial" pitchFamily="34" charset="0"/>
              </a:rPr>
              <a:t>VI</a:t>
            </a:r>
            <a:r>
              <a:rPr lang="uk-UA" sz="2000" dirty="0" smtClean="0">
                <a:latin typeface="Arial" pitchFamily="34" charset="0"/>
                <a:cs typeface="Arial" pitchFamily="34" charset="0"/>
              </a:rPr>
              <a:t>. Сумні подробиці». Простежте за текстом, коли до Жульєна повертається здатність мислити. Як характеризують ці самотні роздуми героя?</a:t>
            </a:r>
            <a:endParaRPr lang="ru-RU" sz="2000" dirty="0">
              <a:latin typeface="Arial" pitchFamily="34" charset="0"/>
              <a:cs typeface="Arial" pitchFamily="34" charset="0"/>
            </a:endParaRPr>
          </a:p>
        </p:txBody>
      </p:sp>
      <p:sp>
        <p:nvSpPr>
          <p:cNvPr id="5" name="TextBox 4"/>
          <p:cNvSpPr txBox="1"/>
          <p:nvPr/>
        </p:nvSpPr>
        <p:spPr>
          <a:xfrm>
            <a:off x="899592" y="2132856"/>
            <a:ext cx="5616624" cy="3477875"/>
          </a:xfrm>
          <a:prstGeom prst="rect">
            <a:avLst/>
          </a:prstGeom>
          <a:noFill/>
        </p:spPr>
        <p:txBody>
          <a:bodyPr wrap="square" rtlCol="0">
            <a:spAutoFit/>
          </a:bodyPr>
          <a:lstStyle/>
          <a:p>
            <a:r>
              <a:rPr lang="uk-UA" sz="2000" i="1" dirty="0" smtClean="0">
                <a:latin typeface="Arial" pitchFamily="34" charset="0"/>
                <a:cs typeface="Arial" pitchFamily="34" charset="0"/>
              </a:rPr>
              <a:t>Написавши листа до Матильди, Жульєн наче звільняється від усіх умовностей світу. «Громадська думка» тепер не має над ним влади. Він знову, як в юності, гостро відчуває спорідненість своєї долі з долею Наполеона, і це відчуття гонить геть думки про самогубство, дає йому сили жити. Він із подивом визнає, що тепер, у в</a:t>
            </a:r>
            <a:r>
              <a:rPr lang="en-US" sz="2000" i="1" dirty="0" smtClean="0">
                <a:latin typeface="Arial" pitchFamily="34" charset="0"/>
                <a:cs typeface="Arial" pitchFamily="34" charset="0"/>
              </a:rPr>
              <a:t>’</a:t>
            </a:r>
            <a:r>
              <a:rPr lang="ru-RU" sz="2000" i="1" dirty="0" err="1" smtClean="0">
                <a:latin typeface="Arial" pitchFamily="34" charset="0"/>
                <a:cs typeface="Arial" pitchFamily="34" charset="0"/>
              </a:rPr>
              <a:t>язниц</a:t>
            </a:r>
            <a:r>
              <a:rPr lang="uk-UA" sz="2000" i="1" dirty="0" smtClean="0">
                <a:latin typeface="Arial" pitchFamily="34" charset="0"/>
                <a:cs typeface="Arial" pitchFamily="34" charset="0"/>
              </a:rPr>
              <a:t>і, він почувається вільніше, ніж у світському товаристві, бо може бути самим собою.</a:t>
            </a:r>
            <a:endParaRPr lang="ru-RU" sz="2000" i="1" dirty="0">
              <a:latin typeface="Arial" pitchFamily="34" charset="0"/>
              <a:cs typeface="Arial" pitchFamily="34" charset="0"/>
            </a:endParaRPr>
          </a:p>
        </p:txBody>
      </p:sp>
    </p:spTree>
    <p:extLst>
      <p:ext uri="{BB962C8B-B14F-4D97-AF65-F5344CB8AC3E}">
        <p14:creationId xmlns:p14="http://schemas.microsoft.com/office/powerpoint/2010/main" val="285664039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476672"/>
            <a:ext cx="6480720" cy="1631216"/>
          </a:xfrm>
          <a:prstGeom prst="rect">
            <a:avLst/>
          </a:prstGeom>
          <a:noFill/>
        </p:spPr>
        <p:txBody>
          <a:bodyPr wrap="square" rtlCol="0">
            <a:spAutoFit/>
          </a:bodyPr>
          <a:lstStyle/>
          <a:p>
            <a:r>
              <a:rPr lang="uk-UA" sz="2000" dirty="0" smtClean="0">
                <a:latin typeface="Arial" pitchFamily="34" charset="0"/>
                <a:cs typeface="Arial" pitchFamily="34" charset="0"/>
              </a:rPr>
              <a:t>2. Зверніться до промови Жульєна </a:t>
            </a:r>
            <a:r>
              <a:rPr lang="uk-UA" sz="2000" dirty="0" err="1" smtClean="0">
                <a:latin typeface="Arial" pitchFamily="34" charset="0"/>
                <a:cs typeface="Arial" pitchFamily="34" charset="0"/>
              </a:rPr>
              <a:t>Сореля</a:t>
            </a:r>
            <a:r>
              <a:rPr lang="uk-UA" sz="2000" dirty="0" smtClean="0">
                <a:latin typeface="Arial" pitchFamily="34" charset="0"/>
                <a:cs typeface="Arial" pitchFamily="34" charset="0"/>
              </a:rPr>
              <a:t> на суді (розділ</a:t>
            </a:r>
            <a:r>
              <a:rPr lang="en-US" sz="2000" dirty="0" smtClean="0">
                <a:latin typeface="Arial" pitchFamily="34" charset="0"/>
                <a:cs typeface="Arial" pitchFamily="34" charset="0"/>
              </a:rPr>
              <a:t> XLI)</a:t>
            </a:r>
            <a:r>
              <a:rPr lang="uk-UA" sz="2000" dirty="0" smtClean="0">
                <a:latin typeface="Arial" pitchFamily="34" charset="0"/>
                <a:cs typeface="Arial" pitchFamily="34" charset="0"/>
              </a:rPr>
              <a:t>.</a:t>
            </a:r>
            <a:r>
              <a:rPr lang="ru-RU" sz="2000" dirty="0" smtClean="0">
                <a:latin typeface="Arial" pitchFamily="34" charset="0"/>
                <a:cs typeface="Arial" pitchFamily="34" charset="0"/>
              </a:rPr>
              <a:t> </a:t>
            </a:r>
            <a:r>
              <a:rPr lang="ru-RU" sz="2000" dirty="0" err="1" smtClean="0">
                <a:latin typeface="Arial" pitchFamily="34" charset="0"/>
                <a:cs typeface="Arial" pitchFamily="34" charset="0"/>
              </a:rPr>
              <a:t>Визначте</a:t>
            </a:r>
            <a:r>
              <a:rPr lang="ru-RU" sz="2000" dirty="0" smtClean="0">
                <a:latin typeface="Arial" pitchFamily="34" charset="0"/>
                <a:cs typeface="Arial" pitchFamily="34" charset="0"/>
              </a:rPr>
              <a:t> </a:t>
            </a:r>
            <a:r>
              <a:rPr lang="ru-RU" sz="2000" dirty="0" err="1" smtClean="0">
                <a:latin typeface="Arial" pitchFamily="34" charset="0"/>
                <a:cs typeface="Arial" pitchFamily="34" charset="0"/>
              </a:rPr>
              <a:t>її</a:t>
            </a:r>
            <a:r>
              <a:rPr lang="ru-RU" sz="2000" dirty="0" smtClean="0">
                <a:latin typeface="Arial" pitchFamily="34" charset="0"/>
                <a:cs typeface="Arial" pitchFamily="34" charset="0"/>
              </a:rPr>
              <a:t> </a:t>
            </a:r>
            <a:r>
              <a:rPr lang="ru-RU" sz="2000" dirty="0" err="1" smtClean="0">
                <a:latin typeface="Arial" pitchFamily="34" charset="0"/>
                <a:cs typeface="Arial" pitchFamily="34" charset="0"/>
              </a:rPr>
              <a:t>головні</a:t>
            </a:r>
            <a:r>
              <a:rPr lang="ru-RU" sz="2000" dirty="0" smtClean="0">
                <a:latin typeface="Arial" pitchFamily="34" charset="0"/>
                <a:cs typeface="Arial" pitchFamily="34" charset="0"/>
              </a:rPr>
              <a:t> </a:t>
            </a:r>
            <a:r>
              <a:rPr lang="ru-RU" sz="2000" dirty="0" err="1" smtClean="0">
                <a:latin typeface="Arial" pitchFamily="34" charset="0"/>
                <a:cs typeface="Arial" pitchFamily="34" charset="0"/>
              </a:rPr>
              <a:t>тези</a:t>
            </a:r>
            <a:r>
              <a:rPr lang="ru-RU" sz="2000" dirty="0" smtClean="0">
                <a:latin typeface="Arial" pitchFamily="34" charset="0"/>
                <a:cs typeface="Arial" pitchFamily="34" charset="0"/>
              </a:rPr>
              <a:t>.</a:t>
            </a:r>
          </a:p>
          <a:p>
            <a:r>
              <a:rPr lang="uk-UA" sz="2000" dirty="0" smtClean="0">
                <a:latin typeface="Arial" pitchFamily="34" charset="0"/>
                <a:cs typeface="Arial" pitchFamily="34" charset="0"/>
              </a:rPr>
              <a:t>Як сприйняли цю промову присутні у залі суду?</a:t>
            </a:r>
          </a:p>
          <a:p>
            <a:r>
              <a:rPr lang="uk-UA" sz="2000" dirty="0" smtClean="0">
                <a:latin typeface="Arial" pitchFamily="34" charset="0"/>
                <a:cs typeface="Arial" pitchFamily="34" charset="0"/>
              </a:rPr>
              <a:t>Чому присяжні винесли смертний вирок?</a:t>
            </a:r>
          </a:p>
          <a:p>
            <a:r>
              <a:rPr lang="uk-UA" sz="2000" dirty="0" smtClean="0">
                <a:latin typeface="Arial" pitchFamily="34" charset="0"/>
                <a:cs typeface="Arial" pitchFamily="34" charset="0"/>
              </a:rPr>
              <a:t>Виграв Жульєн цю битву чи програв?</a:t>
            </a:r>
          </a:p>
        </p:txBody>
      </p:sp>
      <p:sp>
        <p:nvSpPr>
          <p:cNvPr id="5" name="TextBox 4"/>
          <p:cNvSpPr txBox="1"/>
          <p:nvPr/>
        </p:nvSpPr>
        <p:spPr>
          <a:xfrm>
            <a:off x="1043608" y="2143643"/>
            <a:ext cx="6480720" cy="4093428"/>
          </a:xfrm>
          <a:prstGeom prst="rect">
            <a:avLst/>
          </a:prstGeom>
          <a:noFill/>
        </p:spPr>
        <p:txBody>
          <a:bodyPr wrap="square" rtlCol="0">
            <a:spAutoFit/>
          </a:bodyPr>
          <a:lstStyle/>
          <a:p>
            <a:r>
              <a:rPr lang="uk-UA" sz="2000" i="1" dirty="0" smtClean="0">
                <a:latin typeface="Arial" pitchFamily="34" charset="0"/>
                <a:cs typeface="Arial" pitchFamily="34" charset="0"/>
              </a:rPr>
              <a:t>У промові </a:t>
            </a:r>
            <a:r>
              <a:rPr lang="uk-UA" sz="2000" i="1" dirty="0" err="1" smtClean="0">
                <a:latin typeface="Arial" pitchFamily="34" charset="0"/>
                <a:cs typeface="Arial" pitchFamily="34" charset="0"/>
              </a:rPr>
              <a:t>Сорель</a:t>
            </a:r>
            <a:r>
              <a:rPr lang="uk-UA" sz="2000" i="1" dirty="0" smtClean="0">
                <a:latin typeface="Arial" pitchFamily="34" charset="0"/>
                <a:cs typeface="Arial" pitchFamily="34" charset="0"/>
              </a:rPr>
              <a:t> стверджує, що у його особі перед судом «сильних світу» постали всі ті енергійні, обдаровані молоді люди, які прагнуть вирватися зі своєї низької долі. Саме усвідомлення цього і примушує героя звернутися з останнім словом до присутніх. Реакція слухачів яскраво свідчить, що Жульєн має рацію. Суд, присяжні покликані захищати саме той «закон», ту «громадську думку», яка не визнає за Жульєном та такими як він права на кращу долю. Саме тому присяжні не можуть «подарувати» Жульєну життя, бо це було б офіційним визнанням його перемоги над «громадською думкою».</a:t>
            </a:r>
            <a:endParaRPr lang="ru-RU" sz="2000" i="1" dirty="0">
              <a:latin typeface="Arial" pitchFamily="34" charset="0"/>
              <a:cs typeface="Arial" pitchFamily="34" charset="0"/>
            </a:endParaRPr>
          </a:p>
        </p:txBody>
      </p:sp>
    </p:spTree>
    <p:extLst>
      <p:ext uri="{BB962C8B-B14F-4D97-AF65-F5344CB8AC3E}">
        <p14:creationId xmlns:p14="http://schemas.microsoft.com/office/powerpoint/2010/main" val="387952544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99992" y="619939"/>
            <a:ext cx="4140968" cy="3785652"/>
          </a:xfrm>
          <a:prstGeom prst="rect">
            <a:avLst/>
          </a:prstGeom>
          <a:noFill/>
        </p:spPr>
        <p:txBody>
          <a:bodyPr wrap="square" rtlCol="0">
            <a:spAutoFit/>
          </a:bodyPr>
          <a:lstStyle/>
          <a:p>
            <a:r>
              <a:rPr lang="uk-UA" sz="2400" dirty="0" smtClean="0">
                <a:latin typeface="Arial" pitchFamily="34" charset="0"/>
                <a:cs typeface="Arial" pitchFamily="34" charset="0"/>
              </a:rPr>
              <a:t>Необмежене панування громадської думки, - хоч вона, зрештою, надає свободу – </a:t>
            </a:r>
            <a:r>
              <a:rPr lang="uk-UA" sz="2400" dirty="0" err="1" smtClean="0">
                <a:latin typeface="Arial" pitchFamily="34" charset="0"/>
                <a:cs typeface="Arial" pitchFamily="34" charset="0"/>
              </a:rPr>
              <a:t>пов</a:t>
            </a:r>
            <a:r>
              <a:rPr lang="en-US" sz="2400" dirty="0" smtClean="0">
                <a:latin typeface="Arial" pitchFamily="34" charset="0"/>
                <a:cs typeface="Arial" pitchFamily="34" charset="0"/>
              </a:rPr>
              <a:t>’</a:t>
            </a:r>
            <a:r>
              <a:rPr lang="uk-UA" sz="2400" dirty="0" err="1" smtClean="0">
                <a:latin typeface="Arial" pitchFamily="34" charset="0"/>
                <a:cs typeface="Arial" pitchFamily="34" charset="0"/>
              </a:rPr>
              <a:t>язане</a:t>
            </a:r>
            <a:r>
              <a:rPr lang="uk-UA" sz="2400" dirty="0" smtClean="0">
                <a:latin typeface="Arial" pitchFamily="34" charset="0"/>
                <a:cs typeface="Arial" pitchFamily="34" charset="0"/>
              </a:rPr>
              <a:t> з тією недоречністю, що вона втручається в такі сфери, де їй зовсім нема чого робити, наприклад, у приватне життя.</a:t>
            </a:r>
          </a:p>
          <a:p>
            <a:pPr algn="r"/>
            <a:r>
              <a:rPr lang="uk-UA" sz="2400" i="1" dirty="0" smtClean="0">
                <a:latin typeface="Arial" pitchFamily="34" charset="0"/>
                <a:cs typeface="Arial" pitchFamily="34" charset="0"/>
              </a:rPr>
              <a:t>Стендаль</a:t>
            </a:r>
            <a:endParaRPr lang="ru-RU" sz="2400" i="1" dirty="0">
              <a:latin typeface="Arial" pitchFamily="34" charset="0"/>
              <a:cs typeface="Arial"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7684" y="523945"/>
            <a:ext cx="3075432" cy="397764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TextBox 6"/>
          <p:cNvSpPr txBox="1"/>
          <p:nvPr/>
        </p:nvSpPr>
        <p:spPr>
          <a:xfrm>
            <a:off x="763469" y="4598974"/>
            <a:ext cx="7488832" cy="1569660"/>
          </a:xfrm>
          <a:prstGeom prst="rect">
            <a:avLst/>
          </a:prstGeom>
          <a:noFill/>
        </p:spPr>
        <p:txBody>
          <a:bodyPr wrap="square" rtlCol="0">
            <a:spAutoFit/>
          </a:bodyPr>
          <a:lstStyle/>
          <a:p>
            <a:r>
              <a:rPr lang="uk-UA" sz="2400" dirty="0" smtClean="0">
                <a:latin typeface="Arial" pitchFamily="34" charset="0"/>
                <a:cs typeface="Arial" pitchFamily="34" charset="0"/>
              </a:rPr>
              <a:t>Сюжетним стрижнем роману є конфлікт головного героя із суспільством. Так, на останній сторінці роману, завершуючи розповідь, Стендаль робить висновок, що й став епіграфом до уроку.</a:t>
            </a:r>
            <a:endParaRPr lang="ru-RU" sz="2400" dirty="0">
              <a:latin typeface="Arial" pitchFamily="34" charset="0"/>
              <a:cs typeface="Arial" pitchFamily="34" charset="0"/>
            </a:endParaRPr>
          </a:p>
        </p:txBody>
      </p:sp>
    </p:spTree>
    <p:extLst>
      <p:ext uri="{BB962C8B-B14F-4D97-AF65-F5344CB8AC3E}">
        <p14:creationId xmlns:p14="http://schemas.microsoft.com/office/powerpoint/2010/main" val="345955481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31760" y="476672"/>
            <a:ext cx="6984776" cy="1631216"/>
          </a:xfrm>
          <a:prstGeom prst="rect">
            <a:avLst/>
          </a:prstGeom>
          <a:noFill/>
        </p:spPr>
        <p:txBody>
          <a:bodyPr wrap="square" rtlCol="0">
            <a:spAutoFit/>
          </a:bodyPr>
          <a:lstStyle/>
          <a:p>
            <a:r>
              <a:rPr lang="uk-UA" sz="2000" dirty="0" smtClean="0">
                <a:latin typeface="Arial" pitchFamily="34" charset="0"/>
                <a:cs typeface="Arial" pitchFamily="34" charset="0"/>
              </a:rPr>
              <a:t>1.Визначити основні риси (характеристики) особистості Жульєна на початку роману і надати кожній рисі умовне числове значення. Наприклад, на початку роману усі параметри дорівнюють одиниці. Визначити, як змінюються ці параметри в романі.</a:t>
            </a:r>
            <a:endParaRPr lang="ru-RU" sz="2000" dirty="0">
              <a:latin typeface="Arial" pitchFamily="34" charset="0"/>
              <a:cs typeface="Arial" pitchFamily="34" charset="0"/>
            </a:endParaRPr>
          </a:p>
        </p:txBody>
      </p:sp>
      <p:graphicFrame>
        <p:nvGraphicFramePr>
          <p:cNvPr id="9" name="Таблица 8"/>
          <p:cNvGraphicFramePr>
            <a:graphicFrameLocks noGrp="1"/>
          </p:cNvGraphicFramePr>
          <p:nvPr>
            <p:extLst>
              <p:ext uri="{D42A27DB-BD31-4B8C-83A1-F6EECF244321}">
                <p14:modId xmlns:p14="http://schemas.microsoft.com/office/powerpoint/2010/main" val="2359684241"/>
              </p:ext>
            </p:extLst>
          </p:nvPr>
        </p:nvGraphicFramePr>
        <p:xfrm>
          <a:off x="1259632" y="2107888"/>
          <a:ext cx="6096000" cy="3972560"/>
        </p:xfrm>
        <a:graphic>
          <a:graphicData uri="http://schemas.openxmlformats.org/drawingml/2006/table">
            <a:tbl>
              <a:tblPr firstRow="1" bandRow="1">
                <a:tableStyleId>{5C22544A-7EE6-4342-B048-85BDC9FD1C3A}</a:tableStyleId>
              </a:tblPr>
              <a:tblGrid>
                <a:gridCol w="2032000"/>
                <a:gridCol w="2032000"/>
                <a:gridCol w="2032000"/>
              </a:tblGrid>
              <a:tr h="199132">
                <a:tc>
                  <a:txBody>
                    <a:bodyPr/>
                    <a:lstStyle/>
                    <a:p>
                      <a:r>
                        <a:rPr lang="uk-UA" dirty="0" smtClean="0">
                          <a:latin typeface="Arial" pitchFamily="34" charset="0"/>
                          <a:cs typeface="Arial" pitchFamily="34" charset="0"/>
                        </a:rPr>
                        <a:t>Характеристика</a:t>
                      </a:r>
                      <a:endParaRPr lang="ru-RU" dirty="0">
                        <a:latin typeface="Arial" pitchFamily="34" charset="0"/>
                        <a:cs typeface="Arial" pitchFamily="34" charset="0"/>
                      </a:endParaRPr>
                    </a:p>
                  </a:txBody>
                  <a:tcPr/>
                </a:tc>
                <a:tc>
                  <a:txBody>
                    <a:bodyPr/>
                    <a:lstStyle/>
                    <a:p>
                      <a:r>
                        <a:rPr lang="uk-UA" dirty="0" smtClean="0">
                          <a:latin typeface="Arial" pitchFamily="34" charset="0"/>
                          <a:cs typeface="Arial" pitchFamily="34" charset="0"/>
                        </a:rPr>
                        <a:t>Початок роману</a:t>
                      </a:r>
                      <a:endParaRPr lang="ru-RU" dirty="0">
                        <a:latin typeface="Arial" pitchFamily="34" charset="0"/>
                        <a:cs typeface="Arial" pitchFamily="34" charset="0"/>
                      </a:endParaRPr>
                    </a:p>
                  </a:txBody>
                  <a:tcPr/>
                </a:tc>
                <a:tc>
                  <a:txBody>
                    <a:bodyPr/>
                    <a:lstStyle/>
                    <a:p>
                      <a:r>
                        <a:rPr lang="uk-UA" dirty="0" smtClean="0">
                          <a:latin typeface="Arial" pitchFamily="34" charset="0"/>
                          <a:cs typeface="Arial" pitchFamily="34" charset="0"/>
                        </a:rPr>
                        <a:t>Кінець роману</a:t>
                      </a:r>
                      <a:endParaRPr lang="ru-RU" dirty="0">
                        <a:latin typeface="Arial" pitchFamily="34" charset="0"/>
                        <a:cs typeface="Arial" pitchFamily="34" charset="0"/>
                      </a:endParaRPr>
                    </a:p>
                  </a:txBody>
                  <a:tcPr/>
                </a:tc>
              </a:tr>
              <a:tr h="370840">
                <a:tc>
                  <a:txBody>
                    <a:bodyPr/>
                    <a:lstStyle/>
                    <a:p>
                      <a:r>
                        <a:rPr lang="uk-UA" dirty="0" smtClean="0">
                          <a:latin typeface="Arial" pitchFamily="34" charset="0"/>
                          <a:cs typeface="Arial" pitchFamily="34" charset="0"/>
                        </a:rPr>
                        <a:t>Ідеалізм</a:t>
                      </a:r>
                      <a:endParaRPr lang="ru-RU" dirty="0">
                        <a:latin typeface="Arial" pitchFamily="34" charset="0"/>
                        <a:cs typeface="Arial" pitchFamily="34" charset="0"/>
                      </a:endParaRPr>
                    </a:p>
                  </a:txBody>
                  <a:tcPr/>
                </a:tc>
                <a:tc>
                  <a:txBody>
                    <a:bodyPr/>
                    <a:lstStyle/>
                    <a:p>
                      <a:pPr algn="ctr"/>
                      <a:r>
                        <a:rPr lang="uk-UA" dirty="0" smtClean="0">
                          <a:latin typeface="Arial" pitchFamily="34" charset="0"/>
                          <a:cs typeface="Arial" pitchFamily="34" charset="0"/>
                        </a:rPr>
                        <a:t>1</a:t>
                      </a:r>
                      <a:endParaRPr lang="ru-RU" dirty="0">
                        <a:latin typeface="Arial" pitchFamily="34" charset="0"/>
                        <a:cs typeface="Arial" pitchFamily="34" charset="0"/>
                      </a:endParaRPr>
                    </a:p>
                  </a:txBody>
                  <a:tcPr/>
                </a:tc>
                <a:tc>
                  <a:txBody>
                    <a:bodyPr/>
                    <a:lstStyle/>
                    <a:p>
                      <a:endParaRPr lang="ru-RU" dirty="0">
                        <a:latin typeface="Arial" pitchFamily="34" charset="0"/>
                        <a:cs typeface="Arial" pitchFamily="34" charset="0"/>
                      </a:endParaRPr>
                    </a:p>
                  </a:txBody>
                  <a:tcPr/>
                </a:tc>
              </a:tr>
              <a:tr h="370840">
                <a:tc>
                  <a:txBody>
                    <a:bodyPr/>
                    <a:lstStyle/>
                    <a:p>
                      <a:r>
                        <a:rPr lang="uk-UA" dirty="0" smtClean="0">
                          <a:latin typeface="Arial" pitchFamily="34" charset="0"/>
                          <a:cs typeface="Arial" pitchFamily="34" charset="0"/>
                        </a:rPr>
                        <a:t>Самолюбство</a:t>
                      </a:r>
                      <a:endParaRPr lang="ru-RU" dirty="0">
                        <a:latin typeface="Arial" pitchFamily="34" charset="0"/>
                        <a:cs typeface="Arial" pitchFamily="34" charset="0"/>
                      </a:endParaRPr>
                    </a:p>
                  </a:txBody>
                  <a:tcPr/>
                </a:tc>
                <a:tc>
                  <a:txBody>
                    <a:bodyPr/>
                    <a:lstStyle/>
                    <a:p>
                      <a:pPr algn="ctr"/>
                      <a:r>
                        <a:rPr lang="uk-UA" dirty="0" smtClean="0">
                          <a:latin typeface="Arial" pitchFamily="34" charset="0"/>
                          <a:cs typeface="Arial" pitchFamily="34" charset="0"/>
                        </a:rPr>
                        <a:t>1</a:t>
                      </a:r>
                      <a:endParaRPr lang="ru-RU" dirty="0">
                        <a:latin typeface="Arial" pitchFamily="34" charset="0"/>
                        <a:cs typeface="Arial" pitchFamily="34" charset="0"/>
                      </a:endParaRPr>
                    </a:p>
                  </a:txBody>
                  <a:tcPr/>
                </a:tc>
                <a:tc>
                  <a:txBody>
                    <a:bodyPr/>
                    <a:lstStyle/>
                    <a:p>
                      <a:endParaRPr lang="ru-RU">
                        <a:latin typeface="Arial" pitchFamily="34" charset="0"/>
                        <a:cs typeface="Arial" pitchFamily="34" charset="0"/>
                      </a:endParaRPr>
                    </a:p>
                  </a:txBody>
                  <a:tcPr/>
                </a:tc>
              </a:tr>
              <a:tr h="370840">
                <a:tc>
                  <a:txBody>
                    <a:bodyPr/>
                    <a:lstStyle/>
                    <a:p>
                      <a:r>
                        <a:rPr lang="uk-UA" dirty="0" smtClean="0">
                          <a:latin typeface="Arial" pitchFamily="34" charset="0"/>
                          <a:cs typeface="Arial" pitchFamily="34" charset="0"/>
                        </a:rPr>
                        <a:t>Честолюбство</a:t>
                      </a:r>
                      <a:endParaRPr lang="ru-RU" dirty="0">
                        <a:latin typeface="Arial" pitchFamily="34" charset="0"/>
                        <a:cs typeface="Arial" pitchFamily="34" charset="0"/>
                      </a:endParaRPr>
                    </a:p>
                  </a:txBody>
                  <a:tcPr/>
                </a:tc>
                <a:tc>
                  <a:txBody>
                    <a:bodyPr/>
                    <a:lstStyle/>
                    <a:p>
                      <a:pPr algn="ctr"/>
                      <a:r>
                        <a:rPr lang="uk-UA" dirty="0" smtClean="0">
                          <a:latin typeface="Arial" pitchFamily="34" charset="0"/>
                          <a:cs typeface="Arial" pitchFamily="34" charset="0"/>
                        </a:rPr>
                        <a:t>1</a:t>
                      </a:r>
                      <a:endParaRPr lang="ru-RU" dirty="0">
                        <a:latin typeface="Arial" pitchFamily="34" charset="0"/>
                        <a:cs typeface="Arial" pitchFamily="34" charset="0"/>
                      </a:endParaRPr>
                    </a:p>
                  </a:txBody>
                  <a:tcPr/>
                </a:tc>
                <a:tc>
                  <a:txBody>
                    <a:bodyPr/>
                    <a:lstStyle/>
                    <a:p>
                      <a:endParaRPr lang="ru-RU">
                        <a:latin typeface="Arial" pitchFamily="34" charset="0"/>
                        <a:cs typeface="Arial" pitchFamily="34" charset="0"/>
                      </a:endParaRPr>
                    </a:p>
                  </a:txBody>
                  <a:tcPr/>
                </a:tc>
              </a:tr>
              <a:tr h="370840">
                <a:tc>
                  <a:txBody>
                    <a:bodyPr/>
                    <a:lstStyle/>
                    <a:p>
                      <a:r>
                        <a:rPr lang="uk-UA" dirty="0" smtClean="0">
                          <a:latin typeface="Arial" pitchFamily="34" charset="0"/>
                          <a:cs typeface="Arial" pitchFamily="34" charset="0"/>
                        </a:rPr>
                        <a:t>Щирість</a:t>
                      </a:r>
                      <a:endParaRPr lang="ru-RU" dirty="0">
                        <a:latin typeface="Arial" pitchFamily="34" charset="0"/>
                        <a:cs typeface="Arial" pitchFamily="34" charset="0"/>
                      </a:endParaRPr>
                    </a:p>
                  </a:txBody>
                  <a:tcPr/>
                </a:tc>
                <a:tc>
                  <a:txBody>
                    <a:bodyPr/>
                    <a:lstStyle/>
                    <a:p>
                      <a:pPr algn="ctr"/>
                      <a:r>
                        <a:rPr lang="uk-UA" dirty="0" smtClean="0">
                          <a:latin typeface="Arial" pitchFamily="34" charset="0"/>
                          <a:cs typeface="Arial" pitchFamily="34" charset="0"/>
                        </a:rPr>
                        <a:t>1</a:t>
                      </a:r>
                      <a:endParaRPr lang="ru-RU" dirty="0">
                        <a:latin typeface="Arial" pitchFamily="34" charset="0"/>
                        <a:cs typeface="Arial" pitchFamily="34" charset="0"/>
                      </a:endParaRPr>
                    </a:p>
                  </a:txBody>
                  <a:tcPr/>
                </a:tc>
                <a:tc>
                  <a:txBody>
                    <a:bodyPr/>
                    <a:lstStyle/>
                    <a:p>
                      <a:endParaRPr lang="ru-RU" dirty="0">
                        <a:latin typeface="Arial" pitchFamily="34" charset="0"/>
                        <a:cs typeface="Arial" pitchFamily="34" charset="0"/>
                      </a:endParaRPr>
                    </a:p>
                  </a:txBody>
                  <a:tcPr/>
                </a:tc>
              </a:tr>
              <a:tr h="370840">
                <a:tc>
                  <a:txBody>
                    <a:bodyPr/>
                    <a:lstStyle/>
                    <a:p>
                      <a:r>
                        <a:rPr lang="uk-UA" dirty="0" smtClean="0">
                          <a:latin typeface="Arial" pitchFamily="34" charset="0"/>
                          <a:cs typeface="Arial" pitchFamily="34" charset="0"/>
                        </a:rPr>
                        <a:t>Хоробрість</a:t>
                      </a:r>
                      <a:endParaRPr lang="ru-RU" dirty="0">
                        <a:latin typeface="Arial" pitchFamily="34" charset="0"/>
                        <a:cs typeface="Arial" pitchFamily="34" charset="0"/>
                      </a:endParaRPr>
                    </a:p>
                  </a:txBody>
                  <a:tcPr/>
                </a:tc>
                <a:tc>
                  <a:txBody>
                    <a:bodyPr/>
                    <a:lstStyle/>
                    <a:p>
                      <a:pPr algn="ctr"/>
                      <a:r>
                        <a:rPr lang="uk-UA" dirty="0" smtClean="0">
                          <a:latin typeface="Arial" pitchFamily="34" charset="0"/>
                          <a:cs typeface="Arial" pitchFamily="34" charset="0"/>
                        </a:rPr>
                        <a:t>1</a:t>
                      </a:r>
                      <a:endParaRPr lang="ru-RU" dirty="0">
                        <a:latin typeface="Arial" pitchFamily="34" charset="0"/>
                        <a:cs typeface="Arial" pitchFamily="34" charset="0"/>
                      </a:endParaRPr>
                    </a:p>
                  </a:txBody>
                  <a:tcPr/>
                </a:tc>
                <a:tc>
                  <a:txBody>
                    <a:bodyPr/>
                    <a:lstStyle/>
                    <a:p>
                      <a:endParaRPr lang="ru-RU">
                        <a:latin typeface="Arial" pitchFamily="34" charset="0"/>
                        <a:cs typeface="Arial" pitchFamily="34" charset="0"/>
                      </a:endParaRPr>
                    </a:p>
                  </a:txBody>
                  <a:tcPr/>
                </a:tc>
              </a:tr>
              <a:tr h="370840">
                <a:tc>
                  <a:txBody>
                    <a:bodyPr/>
                    <a:lstStyle/>
                    <a:p>
                      <a:r>
                        <a:rPr lang="uk-UA" dirty="0" smtClean="0">
                          <a:latin typeface="Arial" pitchFamily="34" charset="0"/>
                          <a:cs typeface="Arial" pitchFamily="34" charset="0"/>
                        </a:rPr>
                        <a:t>Прагматизм</a:t>
                      </a:r>
                      <a:endParaRPr lang="ru-RU" dirty="0">
                        <a:latin typeface="Arial" pitchFamily="34" charset="0"/>
                        <a:cs typeface="Arial" pitchFamily="34" charset="0"/>
                      </a:endParaRPr>
                    </a:p>
                  </a:txBody>
                  <a:tcPr/>
                </a:tc>
                <a:tc>
                  <a:txBody>
                    <a:bodyPr/>
                    <a:lstStyle/>
                    <a:p>
                      <a:pPr algn="ctr"/>
                      <a:r>
                        <a:rPr lang="uk-UA" dirty="0" smtClean="0">
                          <a:latin typeface="Arial" pitchFamily="34" charset="0"/>
                          <a:cs typeface="Arial" pitchFamily="34" charset="0"/>
                        </a:rPr>
                        <a:t>1</a:t>
                      </a:r>
                      <a:endParaRPr lang="ru-RU" dirty="0">
                        <a:latin typeface="Arial" pitchFamily="34" charset="0"/>
                        <a:cs typeface="Arial" pitchFamily="34" charset="0"/>
                      </a:endParaRPr>
                    </a:p>
                  </a:txBody>
                  <a:tcPr/>
                </a:tc>
                <a:tc>
                  <a:txBody>
                    <a:bodyPr/>
                    <a:lstStyle/>
                    <a:p>
                      <a:endParaRPr lang="ru-RU">
                        <a:latin typeface="Arial" pitchFamily="34" charset="0"/>
                        <a:cs typeface="Arial" pitchFamily="34" charset="0"/>
                      </a:endParaRPr>
                    </a:p>
                  </a:txBody>
                  <a:tcPr/>
                </a:tc>
              </a:tr>
              <a:tr h="370840">
                <a:tc>
                  <a:txBody>
                    <a:bodyPr/>
                    <a:lstStyle/>
                    <a:p>
                      <a:r>
                        <a:rPr lang="uk-UA" dirty="0" smtClean="0">
                          <a:latin typeface="Arial" pitchFamily="34" charset="0"/>
                          <a:cs typeface="Arial" pitchFamily="34" charset="0"/>
                        </a:rPr>
                        <a:t>Здатність до щирого кохання</a:t>
                      </a:r>
                      <a:endParaRPr lang="ru-RU" dirty="0">
                        <a:latin typeface="Arial" pitchFamily="34" charset="0"/>
                        <a:cs typeface="Arial" pitchFamily="34" charset="0"/>
                      </a:endParaRPr>
                    </a:p>
                  </a:txBody>
                  <a:tcPr/>
                </a:tc>
                <a:tc>
                  <a:txBody>
                    <a:bodyPr/>
                    <a:lstStyle/>
                    <a:p>
                      <a:pPr algn="ctr"/>
                      <a:r>
                        <a:rPr lang="uk-UA" dirty="0" smtClean="0">
                          <a:latin typeface="Arial" pitchFamily="34" charset="0"/>
                          <a:cs typeface="Arial" pitchFamily="34" charset="0"/>
                        </a:rPr>
                        <a:t>1</a:t>
                      </a:r>
                      <a:endParaRPr lang="ru-RU" dirty="0">
                        <a:latin typeface="Arial" pitchFamily="34" charset="0"/>
                        <a:cs typeface="Arial" pitchFamily="34" charset="0"/>
                      </a:endParaRPr>
                    </a:p>
                  </a:txBody>
                  <a:tcPr/>
                </a:tc>
                <a:tc>
                  <a:txBody>
                    <a:bodyPr/>
                    <a:lstStyle/>
                    <a:p>
                      <a:endParaRPr lang="ru-RU" dirty="0">
                        <a:latin typeface="Arial" pitchFamily="34" charset="0"/>
                        <a:cs typeface="Arial" pitchFamily="34" charset="0"/>
                      </a:endParaRPr>
                    </a:p>
                  </a:txBody>
                  <a:tcPr/>
                </a:tc>
              </a:tr>
              <a:tr h="370840">
                <a:tc>
                  <a:txBody>
                    <a:bodyPr/>
                    <a:lstStyle/>
                    <a:p>
                      <a:r>
                        <a:rPr lang="uk-UA" dirty="0" smtClean="0">
                          <a:latin typeface="Arial" pitchFamily="34" charset="0"/>
                          <a:cs typeface="Arial" pitchFamily="34" charset="0"/>
                        </a:rPr>
                        <a:t>Лицемірство</a:t>
                      </a:r>
                      <a:endParaRPr lang="ru-RU" dirty="0">
                        <a:latin typeface="Arial" pitchFamily="34" charset="0"/>
                        <a:cs typeface="Arial" pitchFamily="34" charset="0"/>
                      </a:endParaRPr>
                    </a:p>
                  </a:txBody>
                  <a:tcPr/>
                </a:tc>
                <a:tc>
                  <a:txBody>
                    <a:bodyPr/>
                    <a:lstStyle/>
                    <a:p>
                      <a:pPr algn="ctr"/>
                      <a:r>
                        <a:rPr lang="uk-UA" dirty="0" smtClean="0">
                          <a:latin typeface="Arial" pitchFamily="34" charset="0"/>
                          <a:cs typeface="Arial" pitchFamily="34" charset="0"/>
                        </a:rPr>
                        <a:t>1</a:t>
                      </a:r>
                      <a:endParaRPr lang="ru-RU" dirty="0">
                        <a:latin typeface="Arial" pitchFamily="34" charset="0"/>
                        <a:cs typeface="Arial" pitchFamily="34" charset="0"/>
                      </a:endParaRPr>
                    </a:p>
                  </a:txBody>
                  <a:tcPr/>
                </a:tc>
                <a:tc>
                  <a:txBody>
                    <a:bodyPr/>
                    <a:lstStyle/>
                    <a:p>
                      <a:endParaRPr lang="ru-RU" dirty="0">
                        <a:latin typeface="Arial" pitchFamily="34" charset="0"/>
                        <a:cs typeface="Arial" pitchFamily="34" charset="0"/>
                      </a:endParaRPr>
                    </a:p>
                  </a:txBody>
                  <a:tcPr/>
                </a:tc>
              </a:tr>
              <a:tr h="370840">
                <a:tc>
                  <a:txBody>
                    <a:bodyPr/>
                    <a:lstStyle/>
                    <a:p>
                      <a:r>
                        <a:rPr lang="uk-UA" dirty="0" smtClean="0">
                          <a:latin typeface="Arial" pitchFamily="34" charset="0"/>
                          <a:cs typeface="Arial" pitchFamily="34" charset="0"/>
                        </a:rPr>
                        <a:t>Освіченість</a:t>
                      </a:r>
                      <a:endParaRPr lang="ru-RU" dirty="0">
                        <a:latin typeface="Arial" pitchFamily="34" charset="0"/>
                        <a:cs typeface="Arial" pitchFamily="34" charset="0"/>
                      </a:endParaRPr>
                    </a:p>
                  </a:txBody>
                  <a:tcPr/>
                </a:tc>
                <a:tc>
                  <a:txBody>
                    <a:bodyPr/>
                    <a:lstStyle/>
                    <a:p>
                      <a:pPr algn="ctr"/>
                      <a:r>
                        <a:rPr lang="uk-UA" dirty="0" smtClean="0">
                          <a:latin typeface="Arial" pitchFamily="34" charset="0"/>
                          <a:cs typeface="Arial" pitchFamily="34" charset="0"/>
                        </a:rPr>
                        <a:t>1</a:t>
                      </a:r>
                      <a:endParaRPr lang="ru-RU" dirty="0">
                        <a:latin typeface="Arial" pitchFamily="34" charset="0"/>
                        <a:cs typeface="Arial" pitchFamily="34" charset="0"/>
                      </a:endParaRPr>
                    </a:p>
                  </a:txBody>
                  <a:tcPr/>
                </a:tc>
                <a:tc>
                  <a:txBody>
                    <a:bodyPr/>
                    <a:lstStyle/>
                    <a:p>
                      <a:endParaRPr lang="ru-RU" dirty="0">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val="48951496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7077" y="548680"/>
            <a:ext cx="6480720" cy="1815882"/>
          </a:xfrm>
          <a:prstGeom prst="rect">
            <a:avLst/>
          </a:prstGeom>
          <a:noFill/>
        </p:spPr>
        <p:txBody>
          <a:bodyPr wrap="square" rtlCol="0">
            <a:spAutoFit/>
          </a:bodyPr>
          <a:lstStyle/>
          <a:p>
            <a:r>
              <a:rPr lang="uk-UA" sz="2800" dirty="0" smtClean="0">
                <a:latin typeface="Arial" pitchFamily="34" charset="0"/>
                <a:cs typeface="Arial" pitchFamily="34" charset="0"/>
              </a:rPr>
              <a:t>2.Кожна група обирає одну з характеристик, простежує її найяскравіші прояви, аналізує їх і визначає її параметри</a:t>
            </a:r>
            <a:r>
              <a:rPr lang="uk-UA" sz="2400" dirty="0" smtClean="0">
                <a:latin typeface="Arial" pitchFamily="34" charset="0"/>
                <a:cs typeface="Arial" pitchFamily="34" charset="0"/>
              </a:rPr>
              <a:t>.</a:t>
            </a:r>
            <a:endParaRPr lang="uk-UA" sz="2400" dirty="0" smtClean="0">
              <a:latin typeface="Arial" pitchFamily="34" charset="0"/>
              <a:cs typeface="Arial" pitchFamily="34" charset="0"/>
            </a:endParaRPr>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9952" y="3318754"/>
            <a:ext cx="3602620" cy="274975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591" y="3318755"/>
            <a:ext cx="2041947" cy="274975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15193173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59632" y="1700808"/>
            <a:ext cx="6696744" cy="2092881"/>
          </a:xfrm>
          <a:prstGeom prst="rect">
            <a:avLst/>
          </a:prstGeom>
          <a:noFill/>
        </p:spPr>
        <p:txBody>
          <a:bodyPr wrap="square" rtlCol="0">
            <a:spAutoFit/>
          </a:bodyPr>
          <a:lstStyle/>
          <a:p>
            <a:r>
              <a:rPr lang="uk-UA" sz="2800" dirty="0">
                <a:latin typeface="Arial" pitchFamily="34" charset="0"/>
                <a:cs typeface="Arial" pitchFamily="34" charset="0"/>
              </a:rPr>
              <a:t>3.Група звітує перед класом, записує результати досліджень, наводить необхідні аргументи на доказ свого висновку.</a:t>
            </a:r>
          </a:p>
          <a:p>
            <a:endParaRPr lang="ru-RU" dirty="0"/>
          </a:p>
        </p:txBody>
      </p:sp>
    </p:spTree>
    <p:extLst>
      <p:ext uri="{BB962C8B-B14F-4D97-AF65-F5344CB8AC3E}">
        <p14:creationId xmlns:p14="http://schemas.microsoft.com/office/powerpoint/2010/main" val="46077903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7624" y="1628800"/>
            <a:ext cx="7488832" cy="2523768"/>
          </a:xfrm>
          <a:prstGeom prst="rect">
            <a:avLst/>
          </a:prstGeom>
          <a:noFill/>
        </p:spPr>
        <p:txBody>
          <a:bodyPr wrap="square" rtlCol="0">
            <a:spAutoFit/>
          </a:bodyPr>
          <a:lstStyle/>
          <a:p>
            <a:r>
              <a:rPr lang="uk-UA" sz="2800" dirty="0">
                <a:latin typeface="Arial" pitchFamily="34" charset="0"/>
                <a:cs typeface="Arial" pitchFamily="34" charset="0"/>
              </a:rPr>
              <a:t>4.Зробити висновки:</a:t>
            </a:r>
          </a:p>
          <a:p>
            <a:r>
              <a:rPr lang="uk-UA" sz="2800" dirty="0">
                <a:latin typeface="Arial" pitchFamily="34" charset="0"/>
                <a:cs typeface="Arial" pitchFamily="34" charset="0"/>
              </a:rPr>
              <a:t>А) яких змін зазнала особистість Жульєна </a:t>
            </a:r>
            <a:r>
              <a:rPr lang="uk-UA" sz="2800" dirty="0" err="1">
                <a:latin typeface="Arial" pitchFamily="34" charset="0"/>
                <a:cs typeface="Arial" pitchFamily="34" charset="0"/>
              </a:rPr>
              <a:t>Сореля</a:t>
            </a:r>
            <a:r>
              <a:rPr lang="uk-UA" sz="2800" dirty="0">
                <a:latin typeface="Arial" pitchFamily="34" charset="0"/>
                <a:cs typeface="Arial" pitchFamily="34" charset="0"/>
              </a:rPr>
              <a:t>;</a:t>
            </a:r>
          </a:p>
          <a:p>
            <a:r>
              <a:rPr lang="uk-UA" sz="2800" dirty="0">
                <a:latin typeface="Arial" pitchFamily="34" charset="0"/>
                <a:cs typeface="Arial" pitchFamily="34" charset="0"/>
              </a:rPr>
              <a:t>Б) чи властивий Жульєну як літературному образу «саморозвиток», «саморух».</a:t>
            </a:r>
            <a:endParaRPr lang="ru-RU" sz="2800" dirty="0">
              <a:latin typeface="Arial" pitchFamily="34" charset="0"/>
              <a:cs typeface="Arial" pitchFamily="34" charset="0"/>
            </a:endParaRPr>
          </a:p>
          <a:p>
            <a:endParaRPr lang="ru-RU" dirty="0"/>
          </a:p>
        </p:txBody>
      </p:sp>
    </p:spTree>
    <p:extLst>
      <p:ext uri="{BB962C8B-B14F-4D97-AF65-F5344CB8AC3E}">
        <p14:creationId xmlns:p14="http://schemas.microsoft.com/office/powerpoint/2010/main" val="122573499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5576" y="620688"/>
            <a:ext cx="7776864" cy="2862322"/>
          </a:xfrm>
          <a:prstGeom prst="rect">
            <a:avLst/>
          </a:prstGeom>
          <a:noFill/>
        </p:spPr>
        <p:txBody>
          <a:bodyPr wrap="square" rtlCol="0">
            <a:spAutoFit/>
          </a:bodyPr>
          <a:lstStyle/>
          <a:p>
            <a:r>
              <a:rPr lang="uk-UA" dirty="0" smtClean="0">
                <a:latin typeface="Arial" pitchFamily="34" charset="0"/>
                <a:cs typeface="Arial" pitchFamily="34" charset="0"/>
              </a:rPr>
              <a:t>«Пробиваючи собі дорогу», Жульєн </a:t>
            </a:r>
            <a:r>
              <a:rPr lang="uk-UA" dirty="0" err="1" smtClean="0">
                <a:latin typeface="Arial" pitchFamily="34" charset="0"/>
                <a:cs typeface="Arial" pitchFamily="34" charset="0"/>
              </a:rPr>
              <a:t>Сорель</a:t>
            </a:r>
            <a:r>
              <a:rPr lang="uk-UA" dirty="0" smtClean="0">
                <a:latin typeface="Arial" pitchFamily="34" charset="0"/>
                <a:cs typeface="Arial" pitchFamily="34" charset="0"/>
              </a:rPr>
              <a:t> змінювався. Усе, що було в ньому природного, щирого, живого, він загнав углиб своєї душі, не даючи виходу ні почуттям, ні емоціям. Але що буває, коли джерело, яке б</a:t>
            </a:r>
            <a:r>
              <a:rPr lang="en-US" dirty="0" smtClean="0">
                <a:latin typeface="Arial" pitchFamily="34" charset="0"/>
                <a:cs typeface="Arial" pitchFamily="34" charset="0"/>
              </a:rPr>
              <a:t>’</a:t>
            </a:r>
            <a:r>
              <a:rPr lang="uk-UA" dirty="0" smtClean="0">
                <a:latin typeface="Arial" pitchFamily="34" charset="0"/>
                <a:cs typeface="Arial" pitchFamily="34" charset="0"/>
              </a:rPr>
              <a:t>є із землі, привалять великим </a:t>
            </a:r>
            <a:r>
              <a:rPr lang="uk-UA" dirty="0" err="1" smtClean="0">
                <a:latin typeface="Arial" pitchFamily="34" charset="0"/>
                <a:cs typeface="Arial" pitchFamily="34" charset="0"/>
              </a:rPr>
              <a:t>камнем</a:t>
            </a:r>
            <a:r>
              <a:rPr lang="uk-UA" dirty="0" smtClean="0">
                <a:latin typeface="Arial" pitchFamily="34" charset="0"/>
                <a:cs typeface="Arial" pitchFamily="34" charset="0"/>
              </a:rPr>
              <a:t>? Якщо джерело слабке, воно зникне під землею. Але сильне джерело знайде вихід, воно неодмінно проб</a:t>
            </a:r>
            <a:r>
              <a:rPr lang="en-US" dirty="0" smtClean="0">
                <a:latin typeface="Arial" pitchFamily="34" charset="0"/>
                <a:cs typeface="Arial" pitchFamily="34" charset="0"/>
              </a:rPr>
              <a:t>’</a:t>
            </a:r>
            <a:r>
              <a:rPr lang="uk-UA" dirty="0" err="1" smtClean="0">
                <a:latin typeface="Arial" pitchFamily="34" charset="0"/>
                <a:cs typeface="Arial" pitchFamily="34" charset="0"/>
              </a:rPr>
              <a:t>ється</a:t>
            </a:r>
            <a:r>
              <a:rPr lang="uk-UA" dirty="0" smtClean="0">
                <a:latin typeface="Arial" pitchFamily="34" charset="0"/>
                <a:cs typeface="Arial" pitchFamily="34" charset="0"/>
              </a:rPr>
              <a:t>. На свою живу душу Жульєн </a:t>
            </a:r>
            <a:r>
              <a:rPr lang="uk-UA" dirty="0" err="1" smtClean="0">
                <a:latin typeface="Arial" pitchFamily="34" charset="0"/>
                <a:cs typeface="Arial" pitchFamily="34" charset="0"/>
              </a:rPr>
              <a:t>Сорель</a:t>
            </a:r>
            <a:r>
              <a:rPr lang="uk-UA" dirty="0" smtClean="0">
                <a:latin typeface="Arial" pitchFamily="34" charset="0"/>
                <a:cs typeface="Arial" pitchFamily="34" charset="0"/>
              </a:rPr>
              <a:t> навалив каміння умовностей світу, оманливих ідеалів. Але достатньо було невеликого «землетрусу», щоб жива, пристрасна натура вирвалася на волю, почала діяти стихійно, безоглядно, не зважаючи на зиски і втрати.</a:t>
            </a:r>
            <a:endParaRPr lang="ru-RU" dirty="0">
              <a:latin typeface="Arial" pitchFamily="34" charset="0"/>
              <a:cs typeface="Arial" pitchFamily="34" charset="0"/>
            </a:endParaRPr>
          </a:p>
        </p:txBody>
      </p:sp>
      <p:sp>
        <p:nvSpPr>
          <p:cNvPr id="5" name="TextBox 4"/>
          <p:cNvSpPr txBox="1"/>
          <p:nvPr/>
        </p:nvSpPr>
        <p:spPr>
          <a:xfrm>
            <a:off x="755576" y="3573016"/>
            <a:ext cx="7416824" cy="1754326"/>
          </a:xfrm>
          <a:prstGeom prst="rect">
            <a:avLst/>
          </a:prstGeom>
          <a:noFill/>
        </p:spPr>
        <p:txBody>
          <a:bodyPr wrap="square" rtlCol="0">
            <a:spAutoFit/>
          </a:bodyPr>
          <a:lstStyle/>
          <a:p>
            <a:r>
              <a:rPr lang="uk-UA" dirty="0" smtClean="0">
                <a:latin typeface="Arial" pitchFamily="34" charset="0"/>
                <a:cs typeface="Arial" pitchFamily="34" charset="0"/>
              </a:rPr>
              <a:t>Як літературному образу, Жульєну, безумовно, властиві і «саморозвиток», і «саморух». Усе, що відбувалося із Жульєном, схоже на ефект пружини. Жульєн мусив пристосуватися до обставин, приборкувати свою енергію, «стискати пружину». Але настав момент, коли «стискати пружину» йому вже було несила. І тоді уся прихована енергія вирвалася назовні.</a:t>
            </a:r>
            <a:endParaRPr lang="ru-RU" dirty="0">
              <a:latin typeface="Arial" pitchFamily="34" charset="0"/>
              <a:cs typeface="Arial" pitchFamily="34" charset="0"/>
            </a:endParaRPr>
          </a:p>
        </p:txBody>
      </p:sp>
    </p:spTree>
    <p:extLst>
      <p:ext uri="{BB962C8B-B14F-4D97-AF65-F5344CB8AC3E}">
        <p14:creationId xmlns:p14="http://schemas.microsoft.com/office/powerpoint/2010/main" val="131329635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00471" y="2492896"/>
            <a:ext cx="8267651" cy="1323439"/>
          </a:xfrm>
          <a:prstGeom prst="rect">
            <a:avLst/>
          </a:prstGeom>
          <a:noFill/>
          <a:ln>
            <a:noFill/>
          </a:ln>
        </p:spPr>
        <p:txBody>
          <a:bodyPr wrap="square" lIns="91440" tIns="45720" rIns="91440" bIns="45720">
            <a:spAutoFit/>
          </a:bodyPr>
          <a:lstStyle/>
          <a:p>
            <a:pPr algn="ctr"/>
            <a:r>
              <a:rPr lang="ru-RU" sz="4000" b="1" cap="none" spc="0" dirty="0" err="1" smtClean="0">
                <a:ln w="12700">
                  <a:solidFill>
                    <a:schemeClr val="tx1"/>
                  </a:solidFill>
                  <a:prstDash val="solid"/>
                </a:ln>
                <a:solidFill>
                  <a:schemeClr val="accent6">
                    <a:lumMod val="60000"/>
                    <a:lumOff val="40000"/>
                  </a:schemeClr>
                </a:solidFill>
                <a:effectLst>
                  <a:outerShdw blurRad="41275" dist="20320" dir="1800000" algn="tl" rotWithShape="0">
                    <a:srgbClr val="000000">
                      <a:alpha val="40000"/>
                    </a:srgbClr>
                  </a:outerShdw>
                </a:effectLst>
              </a:rPr>
              <a:t>Жульєн</a:t>
            </a:r>
            <a:r>
              <a:rPr lang="ru-RU" sz="4000" b="1" cap="none" spc="0" dirty="0" smtClean="0">
                <a:ln w="12700">
                  <a:solidFill>
                    <a:schemeClr val="tx1"/>
                  </a:solidFill>
                  <a:prstDash val="solid"/>
                </a:ln>
                <a:solidFill>
                  <a:schemeClr val="accent6">
                    <a:lumMod val="60000"/>
                    <a:lumOff val="40000"/>
                  </a:schemeClr>
                </a:solidFill>
                <a:effectLst>
                  <a:outerShdw blurRad="41275" dist="20320" dir="1800000" algn="tl" rotWithShape="0">
                    <a:srgbClr val="000000">
                      <a:alpha val="40000"/>
                    </a:srgbClr>
                  </a:outerShdw>
                </a:effectLst>
              </a:rPr>
              <a:t> Сорель - </a:t>
            </a:r>
            <a:r>
              <a:rPr lang="ru-RU" sz="4000" b="1" cap="none" spc="0" dirty="0" err="1" smtClean="0">
                <a:ln w="12700">
                  <a:solidFill>
                    <a:schemeClr val="tx1"/>
                  </a:solidFill>
                  <a:prstDash val="solid"/>
                </a:ln>
                <a:solidFill>
                  <a:schemeClr val="accent6">
                    <a:lumMod val="60000"/>
                    <a:lumOff val="40000"/>
                  </a:schemeClr>
                </a:solidFill>
                <a:effectLst>
                  <a:outerShdw blurRad="41275" dist="20320" dir="1800000" algn="tl" rotWithShape="0">
                    <a:srgbClr val="000000">
                      <a:alpha val="40000"/>
                    </a:srgbClr>
                  </a:outerShdw>
                </a:effectLst>
              </a:rPr>
              <a:t>переможець</a:t>
            </a:r>
            <a:r>
              <a:rPr lang="ru-RU" sz="4000" b="1" cap="none" spc="0" dirty="0" smtClean="0">
                <a:ln w="12700">
                  <a:solidFill>
                    <a:schemeClr val="tx1"/>
                  </a:solidFill>
                  <a:prstDash val="solid"/>
                </a:ln>
                <a:solidFill>
                  <a:schemeClr val="accent6">
                    <a:lumMod val="60000"/>
                    <a:lumOff val="40000"/>
                  </a:schemeClr>
                </a:solidFill>
                <a:effectLst>
                  <a:outerShdw blurRad="41275" dist="20320" dir="1800000" algn="tl" rotWithShape="0">
                    <a:srgbClr val="000000">
                      <a:alpha val="40000"/>
                    </a:srgbClr>
                  </a:outerShdw>
                </a:effectLst>
              </a:rPr>
              <a:t> </a:t>
            </a:r>
            <a:r>
              <a:rPr lang="ru-RU" sz="4000" b="1" cap="none" spc="0" dirty="0" err="1" smtClean="0">
                <a:ln w="12700">
                  <a:solidFill>
                    <a:schemeClr val="tx1"/>
                  </a:solidFill>
                  <a:prstDash val="solid"/>
                </a:ln>
                <a:solidFill>
                  <a:schemeClr val="accent6">
                    <a:lumMod val="60000"/>
                    <a:lumOff val="40000"/>
                  </a:schemeClr>
                </a:solidFill>
                <a:effectLst>
                  <a:outerShdw blurRad="41275" dist="20320" dir="1800000" algn="tl" rotWithShape="0">
                    <a:srgbClr val="000000">
                      <a:alpha val="40000"/>
                    </a:srgbClr>
                  </a:outerShdw>
                </a:effectLst>
              </a:rPr>
              <a:t>чи</a:t>
            </a:r>
            <a:r>
              <a:rPr lang="ru-RU" sz="4000" b="1" cap="none" spc="0" dirty="0" smtClean="0">
                <a:ln w="12700">
                  <a:solidFill>
                    <a:schemeClr val="tx1"/>
                  </a:solidFill>
                  <a:prstDash val="solid"/>
                </a:ln>
                <a:solidFill>
                  <a:schemeClr val="accent6">
                    <a:lumMod val="60000"/>
                    <a:lumOff val="40000"/>
                  </a:schemeClr>
                </a:solidFill>
                <a:effectLst>
                  <a:outerShdw blurRad="41275" dist="20320" dir="1800000" algn="tl" rotWithShape="0">
                    <a:srgbClr val="000000">
                      <a:alpha val="40000"/>
                    </a:srgbClr>
                  </a:outerShdw>
                </a:effectLst>
              </a:rPr>
              <a:t> </a:t>
            </a:r>
            <a:r>
              <a:rPr lang="ru-RU" sz="4000" b="1" cap="none" spc="0" dirty="0" err="1" smtClean="0">
                <a:ln w="12700">
                  <a:solidFill>
                    <a:schemeClr val="tx1"/>
                  </a:solidFill>
                  <a:prstDash val="solid"/>
                </a:ln>
                <a:solidFill>
                  <a:schemeClr val="accent6">
                    <a:lumMod val="60000"/>
                    <a:lumOff val="40000"/>
                  </a:schemeClr>
                </a:solidFill>
                <a:effectLst>
                  <a:outerShdw blurRad="41275" dist="20320" dir="1800000" algn="tl" rotWithShape="0">
                    <a:srgbClr val="000000">
                      <a:alpha val="40000"/>
                    </a:srgbClr>
                  </a:outerShdw>
                </a:effectLst>
              </a:rPr>
              <a:t>переможений</a:t>
            </a:r>
            <a:r>
              <a:rPr lang="ru-RU" sz="4000" b="1" cap="none" spc="0" dirty="0" smtClean="0">
                <a:ln w="12700">
                  <a:solidFill>
                    <a:schemeClr val="tx1"/>
                  </a:solidFill>
                  <a:prstDash val="solid"/>
                </a:ln>
                <a:solidFill>
                  <a:schemeClr val="accent6">
                    <a:lumMod val="60000"/>
                    <a:lumOff val="40000"/>
                  </a:schemeClr>
                </a:solidFill>
                <a:effectLst>
                  <a:outerShdw blurRad="41275" dist="20320" dir="1800000" algn="tl" rotWithShape="0">
                    <a:srgbClr val="000000">
                      <a:alpha val="40000"/>
                    </a:srgbClr>
                  </a:outerShdw>
                </a:effectLst>
              </a:rPr>
              <a:t>?</a:t>
            </a:r>
            <a:endParaRPr lang="ru-RU" sz="4000" b="1" cap="none" spc="0" dirty="0">
              <a:ln w="12700">
                <a:solidFill>
                  <a:schemeClr val="tx1"/>
                </a:solidFill>
                <a:prstDash val="solid"/>
              </a:ln>
              <a:solidFill>
                <a:schemeClr val="accent6">
                  <a:lumMod val="60000"/>
                  <a:lumOff val="40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88964406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764704"/>
            <a:ext cx="7272808" cy="3970318"/>
          </a:xfrm>
          <a:prstGeom prst="rect">
            <a:avLst/>
          </a:prstGeom>
          <a:noFill/>
        </p:spPr>
        <p:txBody>
          <a:bodyPr wrap="square" rtlCol="0">
            <a:spAutoFit/>
          </a:bodyPr>
          <a:lstStyle/>
          <a:p>
            <a:r>
              <a:rPr lang="uk-UA" dirty="0" smtClean="0">
                <a:latin typeface="Arial" pitchFamily="34" charset="0"/>
                <a:cs typeface="Arial" pitchFamily="34" charset="0"/>
              </a:rPr>
              <a:t>Сучасні психологи визнали б, що Жульєн перебував у стані афекту, тобто стані, коли людина не спроможна оцінювати реальність і свої вчинки. І Стендаль, тонкий психолог, знайшов художні прийоми, які б передали цей стан його героя. Опис внутрішнього стану </a:t>
            </a:r>
            <a:r>
              <a:rPr lang="uk-UA" dirty="0" err="1" smtClean="0">
                <a:latin typeface="Arial" pitchFamily="34" charset="0"/>
                <a:cs typeface="Arial" pitchFamily="34" charset="0"/>
              </a:rPr>
              <a:t>Сореля</a:t>
            </a:r>
            <a:r>
              <a:rPr lang="uk-UA" dirty="0" smtClean="0">
                <a:latin typeface="Arial" pitchFamily="34" charset="0"/>
                <a:cs typeface="Arial" pitchFamily="34" charset="0"/>
              </a:rPr>
              <a:t> перед тим, як уперше взяти мадам де </a:t>
            </a:r>
            <a:r>
              <a:rPr lang="uk-UA" dirty="0" err="1" smtClean="0">
                <a:latin typeface="Arial" pitchFamily="34" charset="0"/>
                <a:cs typeface="Arial" pitchFamily="34" charset="0"/>
              </a:rPr>
              <a:t>Реналь</a:t>
            </a:r>
            <a:r>
              <a:rPr lang="uk-UA" dirty="0" smtClean="0">
                <a:latin typeface="Arial" pitchFamily="34" charset="0"/>
                <a:cs typeface="Arial" pitchFamily="34" charset="0"/>
              </a:rPr>
              <a:t> за руку, займає кілька сторінок. Опис замаху на пані де </a:t>
            </a:r>
            <a:r>
              <a:rPr lang="uk-UA" dirty="0" err="1" smtClean="0">
                <a:latin typeface="Arial" pitchFamily="34" charset="0"/>
                <a:cs typeface="Arial" pitchFamily="34" charset="0"/>
              </a:rPr>
              <a:t>Реналь</a:t>
            </a:r>
            <a:r>
              <a:rPr lang="uk-UA" dirty="0" smtClean="0">
                <a:latin typeface="Arial" pitchFamily="34" charset="0"/>
                <a:cs typeface="Arial" pitchFamily="34" charset="0"/>
              </a:rPr>
              <a:t> – </a:t>
            </a:r>
            <a:r>
              <a:rPr lang="uk-UA" dirty="0" err="1" smtClean="0">
                <a:latin typeface="Arial" pitchFamily="34" charset="0"/>
                <a:cs typeface="Arial" pitchFamily="34" charset="0"/>
              </a:rPr>
              <a:t>півсторінки</a:t>
            </a:r>
            <a:r>
              <a:rPr lang="uk-UA" dirty="0" smtClean="0">
                <a:latin typeface="Arial" pitchFamily="34" charset="0"/>
                <a:cs typeface="Arial" pitchFamily="34" charset="0"/>
              </a:rPr>
              <a:t>. Уся подорож Жульєна з Парижа до </a:t>
            </a:r>
            <a:r>
              <a:rPr lang="uk-UA" dirty="0" err="1" smtClean="0">
                <a:latin typeface="Arial" pitchFamily="34" charset="0"/>
                <a:cs typeface="Arial" pitchFamily="34" charset="0"/>
              </a:rPr>
              <a:t>Вер</a:t>
            </a:r>
            <a:r>
              <a:rPr lang="en-US" dirty="0" smtClean="0">
                <a:latin typeface="Arial" pitchFamily="34" charset="0"/>
                <a:cs typeface="Arial" pitchFamily="34" charset="0"/>
              </a:rPr>
              <a:t>’</a:t>
            </a:r>
            <a:r>
              <a:rPr lang="uk-UA" dirty="0" err="1" smtClean="0">
                <a:latin typeface="Arial" pitchFamily="34" charset="0"/>
                <a:cs typeface="Arial" pitchFamily="34" charset="0"/>
              </a:rPr>
              <a:t>єра</a:t>
            </a:r>
            <a:r>
              <a:rPr lang="uk-UA" dirty="0" smtClean="0">
                <a:latin typeface="Arial" pitchFamily="34" charset="0"/>
                <a:cs typeface="Arial" pitchFamily="34" charset="0"/>
              </a:rPr>
              <a:t> взагалі вмістилася у два коротких речення. Письменник не може передати думок і переживань  героя, бо в стані афекту людина втрачає здатність мислити. Стендаль зображує цей стан саме через відсутність психологічного аналізу і одну виразну деталь: «Жульєн хотів писати листа до Матильди, але на папері рука його креслила лише якісь кривульки». У стані афекту він і робить замах на пані </a:t>
            </a:r>
            <a:r>
              <a:rPr lang="uk-UA" dirty="0" err="1" smtClean="0">
                <a:latin typeface="Arial" pitchFamily="34" charset="0"/>
                <a:cs typeface="Arial" pitchFamily="34" charset="0"/>
              </a:rPr>
              <a:t>Реналь</a:t>
            </a:r>
            <a:r>
              <a:rPr lang="uk-UA" dirty="0" smtClean="0">
                <a:latin typeface="Arial" pitchFamily="34" charset="0"/>
                <a:cs typeface="Arial" pitchFamily="34" charset="0"/>
              </a:rPr>
              <a:t>.</a:t>
            </a:r>
            <a:endParaRPr lang="ru-RU" dirty="0">
              <a:latin typeface="Arial" pitchFamily="34" charset="0"/>
              <a:cs typeface="Arial"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5816" y="911974"/>
            <a:ext cx="4248472" cy="3398777"/>
          </a:xfrm>
          <a:prstGeom prst="rect">
            <a:avLst/>
          </a:prstGeom>
          <a:ln>
            <a:noFill/>
          </a:ln>
          <a:effectLst>
            <a:softEdge rad="112500"/>
          </a:effectLst>
        </p:spPr>
      </p:pic>
    </p:spTree>
    <p:extLst>
      <p:ext uri="{BB962C8B-B14F-4D97-AF65-F5344CB8AC3E}">
        <p14:creationId xmlns:p14="http://schemas.microsoft.com/office/powerpoint/2010/main" val="123554727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83</TotalTime>
  <Words>807</Words>
  <Application>Microsoft Office PowerPoint</Application>
  <PresentationFormat>Экран (4:3)</PresentationFormat>
  <Paragraphs>43</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NewsPrint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10</cp:revision>
  <dcterms:created xsi:type="dcterms:W3CDTF">2014-05-18T15:09:48Z</dcterms:created>
  <dcterms:modified xsi:type="dcterms:W3CDTF">2014-05-25T13:17:46Z</dcterms:modified>
</cp:coreProperties>
</file>