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4" r:id="rId5"/>
    <p:sldId id="259" r:id="rId6"/>
    <p:sldId id="260" r:id="rId7"/>
    <p:sldId id="265" r:id="rId8"/>
    <p:sldId id="266" r:id="rId9"/>
    <p:sldId id="267" r:id="rId10"/>
    <p:sldId id="261" r:id="rId11"/>
    <p:sldId id="269" r:id="rId12"/>
    <p:sldId id="262" r:id="rId13"/>
    <p:sldId id="268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1B1B1B"/>
    <a:srgbClr val="00005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ACEBC-5888-4578-9D3C-B9FCF2713AD3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38589-3C59-4D56-9373-1A5945ECF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38589-3C59-4D56-9373-1A5945ECF26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tau.com.ua/storage/gallery/images/tours/df1/df1a9b8e3312a71416f86d72af26a176.jpg"/>
          <p:cNvPicPr>
            <a:picLocks noChangeAspect="1" noChangeArrowheads="1"/>
          </p:cNvPicPr>
          <p:nvPr/>
        </p:nvPicPr>
        <p:blipFill>
          <a:blip r:embed="rId2" cstate="print">
            <a:lum bright="1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00808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Ангельское и демоническое в поэзии М. Ю. Лермонтова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573016"/>
            <a:ext cx="6400800" cy="17526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Курсовая работа по литературе</a:t>
            </a:r>
          </a:p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ученицы 10 эк. класса </a:t>
            </a:r>
          </a:p>
          <a:p>
            <a:r>
              <a:rPr 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УВК-лицея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№100</a:t>
            </a:r>
          </a:p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Авдониной Анастасии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Внутренний конфликт лирического героя и авторского «я» в 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стихотворении «Мой 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демон» (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1830)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436" name="Picture 4" descr="http://img-fotki.yandex.ru/get/4614/21150605.95/0_62bd0_973836b1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5"/>
            <a:ext cx="3528392" cy="4820207"/>
          </a:xfrm>
          <a:prstGeom prst="rect">
            <a:avLst/>
          </a:prstGeom>
          <a:noFill/>
        </p:spPr>
      </p:pic>
      <p:sp>
        <p:nvSpPr>
          <p:cNvPr id="5" name="Rectangle 11"/>
          <p:cNvSpPr/>
          <p:nvPr/>
        </p:nvSpPr>
        <p:spPr>
          <a:xfrm>
            <a:off x="8686800" y="1988840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6016" y="1844824"/>
            <a:ext cx="3960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«И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гордый демон не отстанет,</a:t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Пока живу я, от меня</a:t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ум мой озарять он станет</a:t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Лучом чудесного огня;</a:t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Покажет образ совершенства</a:t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вдруг отнимет навсегда</a:t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И, дав предчувствия блаженства,</a:t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 даст мне счастья никогда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.»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5013176"/>
            <a:ext cx="5004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Демон крушит все иллюзии, он заставляет скептически и трезво смотреть на жизнь со всеми ее противоречиями.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Внутренний конфликт лирического героя и авторского «я» в 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стихотворении «Ангел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  <a:endParaRPr lang="ru-RU" sz="3600" dirty="0"/>
          </a:p>
        </p:txBody>
      </p:sp>
      <p:pic>
        <p:nvPicPr>
          <p:cNvPr id="4" name="Picture 2" descr="http://img0.liveinternet.ru/images/attach/c/0/34/626/34626908_Ang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772816"/>
            <a:ext cx="3852776" cy="4833232"/>
          </a:xfrm>
          <a:prstGeom prst="rect">
            <a:avLst/>
          </a:prstGeom>
          <a:noFill/>
        </p:spPr>
      </p:pic>
      <p:sp>
        <p:nvSpPr>
          <p:cNvPr id="5" name="Rectangle 11"/>
          <p:cNvSpPr/>
          <p:nvPr/>
        </p:nvSpPr>
        <p:spPr>
          <a:xfrm>
            <a:off x="0" y="1988840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844824"/>
            <a:ext cx="417646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«Он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душу младую в объятиях нес</a:t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 Для мира печали и слез;</a:t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звук его песни в душе молодой</a:t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 Остался — без слов, но живой.</a:t>
            </a: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долго на свете томилась она,</a:t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 Желанием чудным полна;</a:t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звуков небес заменить не могли</a:t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 Ей скучные песни земли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.»</a:t>
            </a: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5013176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лирический герой, и авторское «Я» потаенно продолжает ощущать соперничество двух сторон души.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Ангельское и демоническое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живописи М. Врубеля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410" name="Picture 2" descr="http://upload.wikimedia.org/wikipedia/commons/9/9f/Vrubel_Dem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052736"/>
            <a:ext cx="6872549" cy="373367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07904" y="4797152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М. Врубель «Демон сидящий»</a:t>
            </a:r>
            <a:endParaRPr lang="ru-RU" sz="1200" dirty="0"/>
          </a:p>
        </p:txBody>
      </p:sp>
      <p:pic>
        <p:nvPicPr>
          <p:cNvPr id="4098" name="Picture 2" descr="http://biography.artyx.ru/biography/item/f00/s00/e0000153/pic/000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28800"/>
            <a:ext cx="2792634" cy="352753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5229200"/>
            <a:ext cx="8964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Как говорил Врубель: «Демона не понимают - путают с чертом и дьяволом, тогда как "черт" по-гречески значит просто "рогатый", дьявол - "клеветник", а "Демон" значит "душа" и олицетворяет собой вечную борьбу мятущегося человеческого духа, ищущего примирения обуревающих его страстей, познания жизни и не находящего ответа на свои сомнения ни на земле, ни на небе". 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vestikavkaza.ru/upload/nvk/Lermontov-na-Kavkaze-22190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980728"/>
            <a:ext cx="4749023" cy="3194515"/>
          </a:xfrm>
          <a:prstGeom prst="rect">
            <a:avLst/>
          </a:prstGeom>
          <a:noFill/>
        </p:spPr>
      </p:pic>
      <p:pic>
        <p:nvPicPr>
          <p:cNvPr id="1030" name="Picture 6" descr="http://xydogniki.ru/images/janr/reshetnev/03_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45470"/>
            <a:ext cx="4896544" cy="30358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48464" cy="8367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Ангельское и демоническое как черты романтизма в поэзии Лермонтова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772816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стихах М. Лермонтова выражено весьма глубокое восприятие индивидуальности человека, его внутреннего мира.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4509120"/>
            <a:ext cx="37079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Человек и мир – вот то, что прежде всего волновало молодого поэта. Живое внимание к чувствам и переживаниям личности мы видим в его произведениях.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6381328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/>
              <a:t>Решетнёв</a:t>
            </a:r>
            <a:r>
              <a:rPr lang="ru-RU" sz="1200" dirty="0" smtClean="0"/>
              <a:t> М.С «Лермонтов на Кавказе»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дмин\Desktop\442058233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0" y="-23327"/>
            <a:ext cx="9144000" cy="69046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56490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Спасибо за внимание</a:t>
            </a:r>
            <a:endParaRPr lang="ru-RU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Содержание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Прием антитезы – основное средство в создании образов ангела и демона;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Воплощение ангельского и демонического в личности и творчестве М. Ю. Лермонтова: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Русские критики и философы о взаимосвязи поэта и его лирического героя,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 отверженного и тема роковой судьбы в поэме «Демон»,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Грехопадение</a:t>
            </a: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Трагедия в любви</a:t>
            </a: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Борьба с ангелом за душу</a:t>
            </a: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Изгнание из мира</a:t>
            </a: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Внутренний конфликт лирического героя и авторского «я» в стихотворениях «Мой демон» (1830), «Ангел»;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Ангельское и демоническое как черты романтизма.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img12.nnm.me/e/8/f/5/6/ef3d94b7458bc149a34277438c5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395536" y="1556792"/>
            <a:ext cx="4644008" cy="45046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Прием антитезы – основное средство в создании образов ангела и демона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2276872"/>
            <a:ext cx="3240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Антитеза (противоположение) </a:t>
            </a:r>
            <a:r>
              <a:rPr lang="ru-RU" sz="2000" dirty="0" smtClean="0"/>
              <a:t>– один из приемов стилистики, заключающийся в сопоставлении конкретных представлений и понятий, резко оттеняя контрастные черты друг друга.</a:t>
            </a:r>
            <a:endParaRPr lang="ru-RU" sz="2000" dirty="0"/>
          </a:p>
        </p:txBody>
      </p:sp>
      <p:sp>
        <p:nvSpPr>
          <p:cNvPr id="5" name="Rectangle 11"/>
          <p:cNvSpPr/>
          <p:nvPr/>
        </p:nvSpPr>
        <p:spPr>
          <a:xfrm>
            <a:off x="8686800" y="2348880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FF6600"/>
                </a:solidFill>
              </a:rPr>
              <a:t>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Направления толкования образно-философской композиции Лермонтова :</a:t>
            </a:r>
            <a:endParaRPr lang="ru-RU" dirty="0"/>
          </a:p>
        </p:txBody>
      </p:sp>
      <p:sp>
        <p:nvSpPr>
          <p:cNvPr id="5" name="Oval 5"/>
          <p:cNvSpPr/>
          <p:nvPr/>
        </p:nvSpPr>
        <p:spPr>
          <a:xfrm>
            <a:off x="323528" y="1916832"/>
            <a:ext cx="2664296" cy="24482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2276872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Демон – природное свойство личности, когда стремление к отрицанию преобладает над другими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508518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(В. Соловьев «Лермонтов»)</a:t>
            </a:r>
            <a:endParaRPr lang="ru-RU" dirty="0"/>
          </a:p>
        </p:txBody>
      </p:sp>
      <p:sp>
        <p:nvSpPr>
          <p:cNvPr id="12" name="Oval 3"/>
          <p:cNvSpPr/>
          <p:nvPr/>
        </p:nvSpPr>
        <p:spPr>
          <a:xfrm>
            <a:off x="3347864" y="1844824"/>
            <a:ext cx="2592288" cy="2520280"/>
          </a:xfrm>
          <a:prstGeom prst="ellipse">
            <a:avLst/>
          </a:prstGeom>
          <a:solidFill>
            <a:srgbClr val="0070C0"/>
          </a:soli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       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79912" y="2420888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Идея о </a:t>
            </a:r>
            <a:r>
              <a:rPr lang="ru-RU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соединении и борьбе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двух начал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03848" y="5085184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(Д. Мережковский </a:t>
            </a:r>
          </a:p>
          <a:p>
            <a:pPr algn="ctr"/>
            <a:r>
              <a:rPr lang="ru-RU" dirty="0" smtClean="0"/>
              <a:t>«М. Лермонтов. Поэт сверхчеловечества»;</a:t>
            </a:r>
          </a:p>
          <a:p>
            <a:pPr algn="ctr"/>
            <a:r>
              <a:rPr lang="ru-RU" dirty="0" smtClean="0"/>
              <a:t> Д. Андреев «Роза мира»)</a:t>
            </a:r>
            <a:endParaRPr lang="ru-RU" dirty="0"/>
          </a:p>
        </p:txBody>
      </p:sp>
      <p:sp>
        <p:nvSpPr>
          <p:cNvPr id="25" name="Oval 4"/>
          <p:cNvSpPr/>
          <p:nvPr/>
        </p:nvSpPr>
        <p:spPr>
          <a:xfrm>
            <a:off x="6372200" y="1844824"/>
            <a:ext cx="2520280" cy="2520280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        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60232" y="2276872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Демон – двойственность души, которая не принадлежит ни Богу, ни дьяволу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948264" y="5157192"/>
            <a:ext cx="1694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(А. Блок 1905 г)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Oval 20"/>
          <p:cNvSpPr/>
          <p:nvPr/>
        </p:nvSpPr>
        <p:spPr>
          <a:xfrm>
            <a:off x="6660232" y="1988840"/>
            <a:ext cx="1944216" cy="1656184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    </a:t>
            </a:r>
          </a:p>
        </p:txBody>
      </p:sp>
      <p:sp>
        <p:nvSpPr>
          <p:cNvPr id="29" name="Oval 20"/>
          <p:cNvSpPr/>
          <p:nvPr/>
        </p:nvSpPr>
        <p:spPr>
          <a:xfrm>
            <a:off x="3563888" y="1988840"/>
            <a:ext cx="2160240" cy="1944216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    </a:t>
            </a:r>
          </a:p>
        </p:txBody>
      </p:sp>
      <p:sp>
        <p:nvSpPr>
          <p:cNvPr id="30" name="Oval 20"/>
          <p:cNvSpPr/>
          <p:nvPr/>
        </p:nvSpPr>
        <p:spPr>
          <a:xfrm>
            <a:off x="539552" y="2060848"/>
            <a:ext cx="2160240" cy="1872208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gorod-plus.tv/uploads/lermontov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45536" y="1628800"/>
            <a:ext cx="4298464" cy="47973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Воплощение ангельского и демонического в личности и творчестве М. Ю. Лермонтова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5229200"/>
            <a:ext cx="42484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«Он был похож на вечер ясный,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Ни день, ни ночь, ни мрак, ни свет.»</a:t>
            </a:r>
          </a:p>
          <a:p>
            <a:endParaRPr lang="ru-RU" dirty="0"/>
          </a:p>
        </p:txBody>
      </p:sp>
      <p:sp>
        <p:nvSpPr>
          <p:cNvPr id="6" name="Rectangle 11"/>
          <p:cNvSpPr/>
          <p:nvPr/>
        </p:nvSpPr>
        <p:spPr>
          <a:xfrm>
            <a:off x="0" y="537321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1988840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Демоне, как во всяком человеке, и прежде всего в душе самого Лермонтова, «встретилось священное с порочным». Герой стал воплощением внутреннего «я» автора – гордого, одинокого, жаждущего возвышенной любви и независимости, а потому несчастного и печального.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 отверженного и тема роковой судьбы в поэме «Демон»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458" name="Picture 2" descr="http://vrubel-world.ru/img/vrubel-art/vrubel-dem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12776"/>
            <a:ext cx="7296810" cy="2590368"/>
          </a:xfrm>
          <a:prstGeom prst="rect">
            <a:avLst/>
          </a:prstGeom>
          <a:noFill/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932040" y="4776828"/>
            <a:ext cx="38884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«Но, кроме зависти холодной,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Природы блеск не возбудил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В груди изгнанника бесплодной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Ни новых чувств, ни новых сил,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И все, что пред собой он видел,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Он презирал иль ненавидел.»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9" name="Rectangle 11"/>
          <p:cNvSpPr/>
          <p:nvPr/>
        </p:nvSpPr>
        <p:spPr>
          <a:xfrm>
            <a:off x="8686800" y="4941168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9632" y="4303455"/>
            <a:ext cx="3816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Перед Демоном Лермонтов рисует прекрасный мир природы, живущей, напряженной, деятельной и внутренне гармоничной жизнью, что резко контрастирует с духовной драмой Демона, с его полным одиночеством.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5896" y="4005064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М. Врубель «Демон поверженный»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Трагедия в любви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dirty="0"/>
          </a:p>
        </p:txBody>
      </p:sp>
      <p:pic>
        <p:nvPicPr>
          <p:cNvPr id="22530" name="Picture 2" descr="http://dreamworlds.ru/uploads/posts/2009-11/1258873166_28325839_demon_i_tamar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564904"/>
            <a:ext cx="2880320" cy="38076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39144" y="1196752"/>
            <a:ext cx="77048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Бесчеловечность Демона, сознательно требующего от Тамары добровольной жертвы, контрастна человечности Тамары, глубоко чувствующей страдания героя и готовой ценой собственной жизни обратить Демона на путь добра.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6381328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К. Маковский «Тамара и демон»</a:t>
            </a:r>
          </a:p>
        </p:txBody>
      </p:sp>
      <p:sp>
        <p:nvSpPr>
          <p:cNvPr id="8" name="Rectangle 11"/>
          <p:cNvSpPr/>
          <p:nvPr/>
        </p:nvSpPr>
        <p:spPr>
          <a:xfrm>
            <a:off x="8686800" y="3356992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040" y="3212976"/>
            <a:ext cx="3816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«О нет, прекрасное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созданье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К иному ты присуждена;</a:t>
            </a: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Тебя иное ждет страданье.</a:t>
            </a: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Иных восторгов глубина;</a:t>
            </a: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Оставь же прежние желанья</a:t>
            </a: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И жалкий свет его судьбе:</a:t>
            </a: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Пучину гордого познанья</a:t>
            </a: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Взамен открою я тебе.»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Борьба с ангелом за душу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2060848"/>
            <a:ext cx="36724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«И гордо в дерзости безумной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Он говорит: «Она моя!»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Каким смотрел он злобным взглядом,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Как полон был смертельным ядом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Вражды, не знающей конца, -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веяло могильным хладом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 неподвижного лица.»</a:t>
            </a:r>
          </a:p>
          <a:p>
            <a:endParaRPr lang="ru-RU" dirty="0"/>
          </a:p>
        </p:txBody>
      </p:sp>
      <p:sp>
        <p:nvSpPr>
          <p:cNvPr id="5" name="Rectangle 11"/>
          <p:cNvSpPr/>
          <p:nvPr/>
        </p:nvSpPr>
        <p:spPr>
          <a:xfrm>
            <a:off x="8686800" y="2204864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FF6600"/>
                </a:solidFill>
              </a:rPr>
              <a:t>           </a:t>
            </a:r>
          </a:p>
        </p:txBody>
      </p:sp>
      <p:pic>
        <p:nvPicPr>
          <p:cNvPr id="23554" name="Picture 2" descr="https://encrypted-tbn2.gstatic.com/images?q=tbn:ANd9GcQwA8ynBB7zQ8nUV1AxPVaxd32aBclic5LlwLPSWP1w8GnN_TI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24744"/>
            <a:ext cx="3015977" cy="507311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623731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М. Врубель, иллюстрация к поэме «Демон»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Изгнание из мира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5229200"/>
            <a:ext cx="7740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Демон исчезает из эпилога: мир рисуется свободным от его ропота, перед читателем предстает грандиозный замысел Бога – монументальная картина «Божьего творенья»,  «вечно молодой природы», поглощающего все сомненья и дела человека.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8686800" y="1484784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FF6600"/>
                </a:solidFill>
              </a:rPr>
              <a:t>           </a:t>
            </a:r>
          </a:p>
        </p:txBody>
      </p:sp>
      <p:pic>
        <p:nvPicPr>
          <p:cNvPr id="6146" name="Picture 2" descr="Кавка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12776"/>
            <a:ext cx="4005374" cy="32690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51720" y="4653136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Акварель М.Ю.Лермонтова «Кавказ»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327576" y="1340768"/>
            <a:ext cx="38164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Земля цветет и зеленеет;</a:t>
            </a: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И голосов нестройный гул</a:t>
            </a: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Теряется, и караваны</a:t>
            </a: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Идут, звеня, издалека,</a:t>
            </a: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И, низвергаясь сквозь туманы,</a:t>
            </a: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Блестит и пенится река.</a:t>
            </a: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И жизнью вечно молодою.</a:t>
            </a: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Прохладой, солнцем и весною</a:t>
            </a: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Природа тешится шутя,</a:t>
            </a: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Как беззаботная дитя.»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880</Words>
  <Application>Microsoft Office PowerPoint</Application>
  <PresentationFormat>Экран (4:3)</PresentationFormat>
  <Paragraphs>105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Ангельское и демоническое в поэзии М. Ю. Лермонтова </vt:lpstr>
      <vt:lpstr>Содержание</vt:lpstr>
      <vt:lpstr>Прием антитезы – основное средство в создании образов ангела и демона</vt:lpstr>
      <vt:lpstr>Направления толкования образно-философской композиции Лермонтова :</vt:lpstr>
      <vt:lpstr>Воплощение ангельского и демонического в личности и творчестве М. Ю. Лермонтова</vt:lpstr>
      <vt:lpstr>Образ отверженного и тема роковой судьбы в поэме «Демон»</vt:lpstr>
      <vt:lpstr>Трагедия в любви </vt:lpstr>
      <vt:lpstr>Борьба с ангелом за душу</vt:lpstr>
      <vt:lpstr>Изгнание из мира</vt:lpstr>
      <vt:lpstr>Внутренний конфликт лирического героя и авторского «я» в стихотворении «Мой демон» (1830)</vt:lpstr>
      <vt:lpstr>Внутренний конфликт лирического героя и авторского «я» в стихотворении «Ангел»</vt:lpstr>
      <vt:lpstr>Ангельское и демоническое в живописи М. Врубеля</vt:lpstr>
      <vt:lpstr>Ангельское и демоническое как черты романтизма в поэзии Лермонтова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Ангельское и демоническое в поэзии М. Ю. Лермонтова</dc:title>
  <dc:creator>админ</dc:creator>
  <cp:lastModifiedBy>админ</cp:lastModifiedBy>
  <cp:revision>102</cp:revision>
  <dcterms:created xsi:type="dcterms:W3CDTF">2014-05-18T12:28:16Z</dcterms:created>
  <dcterms:modified xsi:type="dcterms:W3CDTF">2014-05-27T20:01:49Z</dcterms:modified>
</cp:coreProperties>
</file>