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082F48-56E8-457B-B10E-BEC9487A8DC5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5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06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975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84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909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8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66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44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50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94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96D4-7675-4D71-AA49-0D47D3DD9D1A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16FB-7B7F-4492-A684-615BE5B3A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07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9" y="-6135"/>
            <a:ext cx="4254758" cy="6864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567" y="-6135"/>
            <a:ext cx="3850433" cy="6864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37"/>
            <a:ext cx="4086808" cy="68638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7804" y="0"/>
            <a:ext cx="6120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Сайгё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4411" y="5327980"/>
            <a:ext cx="1879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Танка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971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Сайгё</a:t>
            </a:r>
            <a:endParaRPr lang="uk-UA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45" y="1884785"/>
            <a:ext cx="4795935" cy="47119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Сайгё  (1118—1190) </a:t>
            </a:r>
            <a:r>
              <a:rPr lang="ru-RU" dirty="0" smtClean="0"/>
              <a:t>,(настоящее </a:t>
            </a:r>
            <a:r>
              <a:rPr lang="ru-RU" dirty="0"/>
              <a:t>имя — Сато </a:t>
            </a:r>
            <a:r>
              <a:rPr lang="ru-RU" dirty="0" smtClean="0"/>
              <a:t>Норикиё) — </a:t>
            </a:r>
            <a:r>
              <a:rPr lang="ru-RU" dirty="0"/>
              <a:t>японский поэт рубежа периодов Хэйан и Камакура, один из известнейших и популярнейших создателей стихов-танка. Сайгё родился в аристократической семье в период заката эпохи Хэйан. Отец будущего поэта принадлежал к роду служилых аристократов Сато </a:t>
            </a:r>
            <a:r>
              <a:rPr lang="ru-RU" dirty="0" smtClean="0"/>
              <a:t>, </a:t>
            </a:r>
            <a:r>
              <a:rPr lang="ru-RU" dirty="0"/>
              <a:t>мать происходила из рода Минамото. Случилось так, что время творчества Сайгё пришлось на трагический для Японии период борьбы кланов служилого дворянства (самураев) с дворцовой аристократией, что привело в конечном итоге к формализации власти императора и установлению длительного периода правления военных диктаторов (сёгунов). Обстановка в стране была тяжёлой, крестьяне, изнурённые многочисленными поборами, массово становились под знамёна самураев, в Японии царили хаос и неуверенность в будущем. Сато Норикиё в то время служил на почётной должности в Северной страже отошедшего от дел императора Тоба и был в центре всех событий. Очевидно, именно грядущая разруха, гибель и бедствия родственников и друзей заставили будущего поэта принять монашеское имя </a:t>
            </a:r>
            <a:r>
              <a:rPr lang="ru-RU" dirty="0" smtClean="0"/>
              <a:t>Энъи </a:t>
            </a:r>
            <a:r>
              <a:rPr lang="ru-RU" dirty="0"/>
              <a:t>и уйти с государственной службы (по некоторым данным, Сайгё при этом оставил жену и дочь). Позже поэт примет творческий псевдоним Сайгё («К западу идущий»).</a:t>
            </a:r>
            <a:endParaRPr lang="uk-UA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0" b="17460"/>
          <a:stretch>
            <a:fillRect/>
          </a:stretch>
        </p:blipFill>
        <p:spPr>
          <a:xfrm>
            <a:off x="5220511" y="354855"/>
            <a:ext cx="6172200" cy="6429375"/>
          </a:xfrm>
        </p:spPr>
      </p:pic>
    </p:spTree>
    <p:extLst>
      <p:ext uri="{BB962C8B-B14F-4D97-AF65-F5344CB8AC3E}">
        <p14:creationId xmlns:p14="http://schemas.microsoft.com/office/powerpoint/2010/main" val="29689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61257"/>
            <a:ext cx="3932237" cy="126429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Танка</a:t>
            </a:r>
            <a:endParaRPr lang="uk-UA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44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241" y="2057400"/>
            <a:ext cx="4777273" cy="38115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Та́нка</a:t>
            </a:r>
            <a:r>
              <a:rPr lang="ru-RU" dirty="0"/>
              <a:t> </a:t>
            </a:r>
            <a:r>
              <a:rPr lang="ru-RU" dirty="0" smtClean="0"/>
              <a:t>(с яп</a:t>
            </a:r>
            <a:r>
              <a:rPr lang="ru-RU" dirty="0"/>
              <a:t>. </a:t>
            </a:r>
            <a:r>
              <a:rPr lang="ru-RU" dirty="0" smtClean="0"/>
              <a:t>танка</a:t>
            </a:r>
            <a:r>
              <a:rPr lang="ru-RU" dirty="0"/>
              <a:t>, «короткая песня») — 31-слоговая </a:t>
            </a:r>
            <a:r>
              <a:rPr lang="ru-RU" dirty="0" err="1" smtClean="0"/>
              <a:t>пятистрочная</a:t>
            </a:r>
            <a:r>
              <a:rPr lang="ru-RU" dirty="0" smtClean="0"/>
              <a:t> </a:t>
            </a:r>
            <a:r>
              <a:rPr lang="ru-RU" dirty="0"/>
              <a:t>японская стихотворная форма, основной вид японской феодальной лирической поэзии, являющаяся разновидностью жанра </a:t>
            </a:r>
            <a:r>
              <a:rPr lang="ru-RU" dirty="0" err="1" smtClean="0"/>
              <a:t>вака</a:t>
            </a:r>
            <a:r>
              <a:rPr lang="ru-RU" dirty="0" smtClean="0"/>
              <a:t>.</a:t>
            </a:r>
          </a:p>
          <a:p>
            <a:r>
              <a:rPr lang="ru-RU" dirty="0"/>
              <a:t>Истоки танка — в народных преданиях и устной поэзии эпохи родового строя. В настоящее время танка культивируется как основная форма японской национальной поэзии. В 13-14 вв. существовал сатирический жанр — </a:t>
            </a:r>
            <a:r>
              <a:rPr lang="ru-RU" dirty="0" err="1"/>
              <a:t>ракусю</a:t>
            </a:r>
            <a:r>
              <a:rPr lang="ru-RU" dirty="0"/>
              <a:t>, а в более поздние времена — юмористическая поэзия </a:t>
            </a:r>
            <a:r>
              <a:rPr lang="ru-RU" dirty="0" err="1"/>
              <a:t>кёка</a:t>
            </a:r>
            <a:r>
              <a:rPr lang="ru-RU" dirty="0"/>
              <a:t> (в буквальном переводе «безумные стихи</a:t>
            </a:r>
            <a:r>
              <a:rPr lang="ru-RU" dirty="0" smtClean="0"/>
              <a:t>»).</a:t>
            </a:r>
          </a:p>
          <a:p>
            <a:r>
              <a:rPr lang="ru-RU" dirty="0"/>
              <a:t>Танка не имеет рифм. Техника этой формы поэзии основана на сочетании пяти- и семисложных стихов с двумя семисложными заключительными </a:t>
            </a:r>
            <a:r>
              <a:rPr lang="ru-RU" dirty="0" smtClean="0"/>
              <a:t>стихами.</a:t>
            </a:r>
          </a:p>
          <a:p>
            <a:r>
              <a:rPr lang="ru-RU" dirty="0"/>
              <a:t>Составленное по этой форме стихотворение может содержать до 50 или 100 строчек, и в этом случае оно называется </a:t>
            </a:r>
            <a:r>
              <a:rPr lang="ru-RU" dirty="0" err="1"/>
              <a:t>тёка</a:t>
            </a:r>
            <a:r>
              <a:rPr lang="ru-RU" dirty="0"/>
              <a:t> </a:t>
            </a:r>
            <a:r>
              <a:rPr lang="ru-RU" dirty="0" smtClean="0"/>
              <a:t>(с яп.</a:t>
            </a:r>
            <a:r>
              <a:rPr lang="ja-JP" altLang="en-US" dirty="0" smtClean="0"/>
              <a:t> </a:t>
            </a:r>
            <a:r>
              <a:rPr lang="ru-RU" dirty="0" err="1" smtClean="0"/>
              <a:t>тё:ка</a:t>
            </a:r>
            <a:r>
              <a:rPr lang="ru-RU" dirty="0" smtClean="0"/>
              <a:t>, </a:t>
            </a:r>
            <a:r>
              <a:rPr lang="ru-RU" dirty="0"/>
              <a:t>«длинная песня»), или </a:t>
            </a:r>
            <a:r>
              <a:rPr lang="ru-RU" dirty="0" err="1" smtClean="0"/>
              <a:t>нагаута</a:t>
            </a:r>
            <a:r>
              <a:rPr lang="ru-RU" dirty="0" smtClean="0"/>
              <a:t>, </a:t>
            </a:r>
            <a:r>
              <a:rPr lang="ru-RU" dirty="0"/>
              <a:t>однако большинство японских танка состоит из пяти строк по схеме — 5-7-5-7-7, что в общей сложности составляет 31 слог.</a:t>
            </a:r>
          </a:p>
        </p:txBody>
      </p:sp>
    </p:spTree>
    <p:extLst>
      <p:ext uri="{BB962C8B-B14F-4D97-AF65-F5344CB8AC3E}">
        <p14:creationId xmlns:p14="http://schemas.microsoft.com/office/powerpoint/2010/main" val="36376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169775" cy="1600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танки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412" y="1698171"/>
            <a:ext cx="4959804" cy="507585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Традиционный поэтический стиль Японии вырастал из повседневной жизни, празднеств, битв, обрядов охотников, рыболовов, земледельцев, культа предков и сил природы. Все пространство жизни того времени было обожествлено. Богами были сами горы, дороги в горах, деревья, злаки, реки, озера. Мощная жизнерадостность, благоговейное отношение к природе-подательнице урожая, плодов земли и моря наполняли японскую песню.</a:t>
            </a:r>
          </a:p>
          <a:p>
            <a:endParaRPr lang="ru-RU" dirty="0"/>
          </a:p>
          <a:p>
            <a:r>
              <a:rPr lang="ru-RU" dirty="0"/>
              <a:t>Эти свойства народного мелоса унаследовала первая антология японской поэзии «</a:t>
            </a:r>
            <a:r>
              <a:rPr lang="ru-RU" dirty="0" err="1"/>
              <a:t>Манъёсю</a:t>
            </a:r>
            <a:r>
              <a:rPr lang="ru-RU" dirty="0"/>
              <a:t>»-«Собрание мириад листьев». (Японцы издавна отождествляли слово с листьями растений). «</a:t>
            </a:r>
            <a:r>
              <a:rPr lang="ru-RU" dirty="0" err="1"/>
              <a:t>Манъёсю</a:t>
            </a:r>
            <a:r>
              <a:rPr lang="ru-RU" dirty="0"/>
              <a:t>»-наиболее яркое воплощение культуры эпохи Нара. Так называлось это время в истории Японии-по имени её первой постоянной столицы. Создавалось «</a:t>
            </a:r>
            <a:r>
              <a:rPr lang="ru-RU" dirty="0" err="1"/>
              <a:t>Манъёсю</a:t>
            </a:r>
            <a:r>
              <a:rPr lang="ru-RU" dirty="0"/>
              <a:t>», примерно, на протяжении нескольких десятилетий VIII века. Точное время ее завершения неизвестно. В «</a:t>
            </a:r>
            <a:r>
              <a:rPr lang="ru-RU" dirty="0" err="1"/>
              <a:t>Манъёсю</a:t>
            </a:r>
            <a:r>
              <a:rPr lang="ru-RU" dirty="0"/>
              <a:t>» двадцать книг-свитков (содержащих 4496 песен).</a:t>
            </a:r>
          </a:p>
          <a:p>
            <a:endParaRPr lang="ru-RU" dirty="0"/>
          </a:p>
          <a:p>
            <a:r>
              <a:rPr lang="ru-RU" dirty="0"/>
              <a:t>Одни составлены по хронологическому принципу, в других песни разных земель страны, третьи-содержат песни четырех времен года. Здесь в сложном единстве сосуществуют более четырехсот лет развития поэзии древней Японии, по мнению многих ученых в «</a:t>
            </a:r>
            <a:r>
              <a:rPr lang="ru-RU" dirty="0" err="1"/>
              <a:t>Манъёсю</a:t>
            </a:r>
            <a:r>
              <a:rPr lang="ru-RU" dirty="0"/>
              <a:t>" представлены песни V-VIII веков. Именно в этой антологии формируется, но еще не всегда строго выдерживается, заданный на века размер стиха и основные поэтические формы в зависимости от количества стихов:</a:t>
            </a:r>
          </a:p>
          <a:p>
            <a:endParaRPr lang="ru-RU" dirty="0"/>
          </a:p>
          <a:p>
            <a:r>
              <a:rPr lang="ru-RU" dirty="0"/>
              <a:t>             </a:t>
            </a:r>
            <a:r>
              <a:rPr lang="ru-RU" dirty="0" smtClean="0"/>
              <a:t>-</a:t>
            </a:r>
            <a:r>
              <a:rPr lang="ru-RU" dirty="0" err="1" smtClean="0"/>
              <a:t>нагаута</a:t>
            </a:r>
            <a:r>
              <a:rPr lang="ru-RU" dirty="0" smtClean="0"/>
              <a:t> </a:t>
            </a:r>
            <a:r>
              <a:rPr lang="ru-RU" dirty="0"/>
              <a:t>«длинная песня» с неопределенным количеством пяти- и семисложных стихов, </a:t>
            </a:r>
            <a:r>
              <a:rPr lang="ru-RU" dirty="0" err="1"/>
              <a:t>сэдока</a:t>
            </a:r>
            <a:r>
              <a:rPr lang="ru-RU" dirty="0"/>
              <a:t> «песни гребцов»-шестистишия, построенные по схеме 5.7.7.5.7.7. слогов. И, наконец, танка «короткая песня»-пятистишия, где чередуются стихи в 5.7.5.7.7. слогов. Танка-очень древняя поэтическая форма. Пять стихов-быть может, в них древняя магия нечета, возможности которого угаданы чутьем народного </a:t>
            </a:r>
            <a:r>
              <a:rPr lang="ru-RU" dirty="0" smtClean="0"/>
              <a:t>гения</a:t>
            </a:r>
            <a:r>
              <a:rPr lang="ru-RU" dirty="0"/>
              <a:t>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7" b="23647"/>
          <a:stretch>
            <a:fillRect/>
          </a:stretch>
        </p:blipFill>
        <p:spPr>
          <a:xfrm>
            <a:off x="5183188" y="987425"/>
            <a:ext cx="6172200" cy="5488020"/>
          </a:xfrm>
        </p:spPr>
      </p:pic>
    </p:spTree>
    <p:extLst>
      <p:ext uri="{BB962C8B-B14F-4D97-AF65-F5344CB8AC3E}">
        <p14:creationId xmlns:p14="http://schemas.microsoft.com/office/powerpoint/2010/main" val="40539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76511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Танки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8540" y="1166327"/>
            <a:ext cx="4333486" cy="481459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*** </a:t>
            </a:r>
          </a:p>
          <a:p>
            <a:pPr algn="ctr"/>
            <a:r>
              <a:rPr lang="ru-RU" dirty="0" smtClean="0"/>
              <a:t>Густо </a:t>
            </a:r>
            <a:r>
              <a:rPr lang="ru-RU" dirty="0"/>
              <a:t>падает снег</a:t>
            </a:r>
          </a:p>
          <a:p>
            <a:pPr algn="ctr"/>
            <a:r>
              <a:rPr lang="ru-RU" dirty="0"/>
              <a:t>  </a:t>
            </a:r>
            <a:r>
              <a:rPr lang="ru-RU" dirty="0" smtClean="0"/>
              <a:t>В </a:t>
            </a:r>
            <a:r>
              <a:rPr lang="ru-RU" dirty="0"/>
              <a:t>темноте не увидишь,</a:t>
            </a:r>
          </a:p>
          <a:p>
            <a:pPr algn="ctr"/>
            <a:r>
              <a:rPr lang="ru-RU" dirty="0"/>
              <a:t>     Где затаился фазан.</a:t>
            </a:r>
          </a:p>
          <a:p>
            <a:pPr algn="ctr"/>
            <a:r>
              <a:rPr lang="ru-RU" dirty="0"/>
              <a:t>     Только крыльев внезапный </a:t>
            </a:r>
            <a:r>
              <a:rPr lang="ru-RU" dirty="0" err="1"/>
              <a:t>вспорх</a:t>
            </a:r>
            <a:endParaRPr lang="ru-RU" dirty="0"/>
          </a:p>
          <a:p>
            <a:pPr algn="ctr"/>
            <a:r>
              <a:rPr lang="ru-RU" dirty="0"/>
              <a:t>     Да ястреба колокольчик.</a:t>
            </a:r>
          </a:p>
          <a:p>
            <a:pPr algn="r"/>
            <a:r>
              <a:rPr lang="ru-RU" dirty="0" smtClean="0"/>
              <a:t>          Сайгё</a:t>
            </a:r>
          </a:p>
          <a:p>
            <a:pPr algn="ctr"/>
            <a:r>
              <a:rPr lang="ru-RU" dirty="0" smtClean="0"/>
              <a:t>***</a:t>
            </a:r>
          </a:p>
          <a:p>
            <a:pPr algn="ctr"/>
            <a:r>
              <a:rPr lang="ru-RU" dirty="0" smtClean="0"/>
              <a:t>Не </a:t>
            </a:r>
            <a:r>
              <a:rPr lang="ru-RU" dirty="0"/>
              <a:t>помечая тропы,</a:t>
            </a:r>
          </a:p>
          <a:p>
            <a:pPr algn="ctr"/>
            <a:r>
              <a:rPr lang="ru-RU" dirty="0"/>
              <a:t>     Все глубже и глубже в горы</a:t>
            </a:r>
          </a:p>
          <a:p>
            <a:pPr algn="ctr"/>
            <a:r>
              <a:rPr lang="ru-RU" dirty="0"/>
              <a:t>     Буду я уходить.</a:t>
            </a:r>
          </a:p>
          <a:p>
            <a:pPr algn="ctr"/>
            <a:r>
              <a:rPr lang="ru-RU" dirty="0"/>
              <a:t>     Но есть ли на свете место,</a:t>
            </a:r>
          </a:p>
          <a:p>
            <a:pPr algn="ctr"/>
            <a:r>
              <a:rPr lang="ru-RU" dirty="0"/>
              <a:t>     Где горьких вестей не услышу</a:t>
            </a:r>
            <a:r>
              <a:rPr lang="ru-RU" dirty="0" smtClean="0"/>
              <a:t>?</a:t>
            </a:r>
          </a:p>
          <a:p>
            <a:pPr algn="r"/>
            <a:r>
              <a:rPr lang="ru-RU" dirty="0" smtClean="0"/>
              <a:t>Сайгё</a:t>
            </a:r>
          </a:p>
          <a:p>
            <a:pPr algn="ctr"/>
            <a:r>
              <a:rPr lang="ru-RU" dirty="0" smtClean="0"/>
              <a:t>***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Жалеешь о нем...</a:t>
            </a:r>
          </a:p>
          <a:p>
            <a:pPr algn="ctr"/>
            <a:r>
              <a:rPr lang="ru-RU" dirty="0"/>
              <a:t>     Но сожалений не стоит</a:t>
            </a:r>
          </a:p>
          <a:p>
            <a:pPr algn="ctr"/>
            <a:r>
              <a:rPr lang="ru-RU" dirty="0"/>
              <a:t>     Наш суетный мир.</a:t>
            </a:r>
          </a:p>
          <a:p>
            <a:pPr algn="ctr"/>
            <a:r>
              <a:rPr lang="ru-RU" dirty="0"/>
              <a:t>     Себя самого отринув,</a:t>
            </a:r>
          </a:p>
          <a:p>
            <a:pPr algn="ctr"/>
            <a:r>
              <a:rPr lang="ru-RU" dirty="0"/>
              <a:t>     Быть может, себя спасешь.</a:t>
            </a:r>
          </a:p>
          <a:p>
            <a:pPr algn="r"/>
            <a:r>
              <a:rPr lang="ru-RU" dirty="0" smtClean="0"/>
              <a:t>Сайгё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4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егущая строка">
      <a:dk1>
        <a:srgbClr val="000000"/>
      </a:dk1>
      <a:lt1>
        <a:sysClr val="window" lastClr="E1E1E1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741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Theme</vt:lpstr>
      <vt:lpstr>Презентация PowerPoint</vt:lpstr>
      <vt:lpstr>Сайгё</vt:lpstr>
      <vt:lpstr>Танка</vt:lpstr>
      <vt:lpstr>История возникновения танки</vt:lpstr>
      <vt:lpstr>Танки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Иванов</dc:creator>
  <cp:lastModifiedBy>Иван Иванов</cp:lastModifiedBy>
  <cp:revision>7</cp:revision>
  <dcterms:created xsi:type="dcterms:W3CDTF">2013-09-18T21:16:15Z</dcterms:created>
  <dcterms:modified xsi:type="dcterms:W3CDTF">2013-09-18T22:30:38Z</dcterms:modified>
</cp:coreProperties>
</file>