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5" r:id="rId9"/>
    <p:sldId id="263" r:id="rId10"/>
    <p:sldId id="266" r:id="rId11"/>
    <p:sldId id="264"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F91D37-24CF-4A9D-BC1D-1743D97D10E3}"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F12E7-98A7-457C-9EA4-E97DB050ED0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91D37-24CF-4A9D-BC1D-1743D97D10E3}" type="datetimeFigureOut">
              <a:rPr lang="ru-RU" smtClean="0"/>
              <a:pPr/>
              <a:t>11.10.2013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F12E7-98A7-457C-9EA4-E97DB050ED0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mg3.proshkolu.ru/content/media/pic/std/1000000/959000/958966-ae49830cb545d7f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692696"/>
            <a:ext cx="7198568" cy="3312368"/>
          </a:xfrm>
          <a:scene3d>
            <a:camera prst="perspectiveFront"/>
            <a:lightRig rig="threePt" dir="t"/>
          </a:scene3d>
          <a:sp3d/>
        </p:spPr>
        <p:txBody>
          <a:bodyPr>
            <a:noAutofit/>
          </a:bodyPr>
          <a:lstStyle/>
          <a:p>
            <a:r>
              <a:rPr lang="ru-RU" b="1" dirty="0" smtClean="0">
                <a:solidFill>
                  <a:schemeClr val="bg1"/>
                </a:solidFill>
              </a:rPr>
              <a:t>ЖИЗНЬ И ТВОРЧЕСТВО </a:t>
            </a:r>
            <a:r>
              <a:rPr lang="ru-RU" dirty="0" smtClean="0">
                <a:solidFill>
                  <a:schemeClr val="bg1"/>
                </a:solidFill>
              </a:rPr>
              <a:t/>
            </a:r>
            <a:br>
              <a:rPr lang="ru-RU" dirty="0" smtClean="0">
                <a:solidFill>
                  <a:schemeClr val="bg1"/>
                </a:solidFill>
              </a:rPr>
            </a:br>
            <a:r>
              <a:rPr lang="ru-RU" sz="6000" b="1" dirty="0" smtClean="0">
                <a:solidFill>
                  <a:schemeClr val="bg1"/>
                </a:solidFill>
              </a:rPr>
              <a:t>ФЕДОРА МИХАЙЛОВИЧА ДОСТОЕВСКОГО</a:t>
            </a:r>
            <a:endParaRPr lang="ru-RU" b="1" dirty="0">
              <a:solidFill>
                <a:schemeClr val="bg1"/>
              </a:solidFill>
            </a:endParaRPr>
          </a:p>
        </p:txBody>
      </p:sp>
      <p:sp>
        <p:nvSpPr>
          <p:cNvPr id="3" name="Подзаголовок 2"/>
          <p:cNvSpPr>
            <a:spLocks noGrp="1"/>
          </p:cNvSpPr>
          <p:nvPr>
            <p:ph type="subTitle" idx="1"/>
          </p:nvPr>
        </p:nvSpPr>
        <p:spPr>
          <a:xfrm flipH="1" flipV="1">
            <a:off x="7772400" y="5638800"/>
            <a:ext cx="904056" cy="958552"/>
          </a:xfrm>
        </p:spPr>
        <p:txBody>
          <a:bodyPr>
            <a:normAutofit/>
          </a:bodyPr>
          <a:lstStyle/>
          <a:p>
            <a:r>
              <a:rPr lang="ru-RU" sz="800" dirty="0" smtClean="0"/>
              <a:t>.</a:t>
            </a:r>
            <a:endParaRPr lang="ru-RU" sz="800" dirty="0"/>
          </a:p>
        </p:txBody>
      </p:sp>
      <p:pic>
        <p:nvPicPr>
          <p:cNvPr id="17416" name="Picture 8" descr="http://2.bp.blogspot.com/-3xGzP6BAZMg/T8TXE0ovgdI/AAAAAAAAAaM/IxORv1CEvoU/s1600/pervclass.gif"/>
          <p:cNvPicPr>
            <a:picLocks noChangeAspect="1" noChangeArrowheads="1"/>
          </p:cNvPicPr>
          <p:nvPr/>
        </p:nvPicPr>
        <p:blipFill>
          <a:blip r:embed="rId3" cstate="print"/>
          <a:srcRect/>
          <a:stretch>
            <a:fillRect/>
          </a:stretch>
        </p:blipFill>
        <p:spPr bwMode="auto">
          <a:xfrm>
            <a:off x="755576" y="4077072"/>
            <a:ext cx="2439996" cy="25416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7524328" y="188640"/>
            <a:ext cx="1162472"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179512" y="116632"/>
            <a:ext cx="8568952" cy="1584175"/>
          </a:xfrm>
        </p:spPr>
        <p:txBody>
          <a:bodyPr>
            <a:normAutofit fontScale="70000" lnSpcReduction="20000"/>
          </a:bodyPr>
          <a:lstStyle/>
          <a:p>
            <a:pPr algn="just">
              <a:buNone/>
            </a:pPr>
            <a:r>
              <a:rPr lang="ru-RU" dirty="0" smtClean="0"/>
              <a:t>    Ещё </a:t>
            </a:r>
            <a:r>
              <a:rPr lang="ru-RU" dirty="0"/>
              <a:t>до смерти </a:t>
            </a:r>
            <a:r>
              <a:rPr lang="ru-RU" dirty="0" smtClean="0"/>
              <a:t>жены (1862 </a:t>
            </a:r>
            <a:r>
              <a:rPr lang="ru-RU" dirty="0"/>
              <a:t>г.)у </a:t>
            </a:r>
            <a:r>
              <a:rPr lang="ru-RU" dirty="0" smtClean="0"/>
              <a:t>Достоевского была </a:t>
            </a:r>
            <a:r>
              <a:rPr lang="ru-RU" dirty="0"/>
              <a:t>другая любовь. </a:t>
            </a:r>
            <a:endParaRPr lang="ru-RU" dirty="0" smtClean="0"/>
          </a:p>
          <a:p>
            <a:pPr algn="just">
              <a:buNone/>
            </a:pPr>
            <a:r>
              <a:rPr lang="ru-RU" dirty="0"/>
              <a:t> </a:t>
            </a:r>
            <a:r>
              <a:rPr lang="ru-RU" dirty="0" smtClean="0"/>
              <a:t>    Ею </a:t>
            </a:r>
            <a:r>
              <a:rPr lang="ru-RU" dirty="0"/>
              <a:t>была молодая и пылкая </a:t>
            </a:r>
            <a:r>
              <a:rPr lang="ru-RU" b="1" dirty="0" err="1"/>
              <a:t>Аполлинария</a:t>
            </a:r>
            <a:r>
              <a:rPr lang="ru-RU" b="1" dirty="0"/>
              <a:t> Суслова</a:t>
            </a:r>
            <a:r>
              <a:rPr lang="ru-RU" dirty="0"/>
              <a:t>, которая очень тяготела ко всему революционному и сразу влюбилась в недавно отбывшего наказание по политическому делу Достоевского.</a:t>
            </a:r>
          </a:p>
        </p:txBody>
      </p:sp>
      <p:pic>
        <p:nvPicPr>
          <p:cNvPr id="23554" name="Picture 2" descr="http://www.dostoevsky.df.ru/dost40.jpg"/>
          <p:cNvPicPr>
            <a:picLocks noChangeAspect="1" noChangeArrowheads="1"/>
          </p:cNvPicPr>
          <p:nvPr/>
        </p:nvPicPr>
        <p:blipFill>
          <a:blip r:embed="rId3" cstate="print"/>
          <a:srcRect/>
          <a:stretch>
            <a:fillRect/>
          </a:stretch>
        </p:blipFill>
        <p:spPr bwMode="auto">
          <a:xfrm>
            <a:off x="4860032" y="1484784"/>
            <a:ext cx="3600400" cy="4969568"/>
          </a:xfrm>
          <a:prstGeom prst="rect">
            <a:avLst/>
          </a:prstGeom>
          <a:noFill/>
        </p:spPr>
      </p:pic>
      <p:pic>
        <p:nvPicPr>
          <p:cNvPr id="23556" name="Picture 4" descr="http://www.dostoevsky.df.ru/dost41.jpg"/>
          <p:cNvPicPr>
            <a:picLocks noChangeAspect="1" noChangeArrowheads="1"/>
          </p:cNvPicPr>
          <p:nvPr/>
        </p:nvPicPr>
        <p:blipFill>
          <a:blip r:embed="rId4" cstate="print"/>
          <a:srcRect/>
          <a:stretch>
            <a:fillRect/>
          </a:stretch>
        </p:blipFill>
        <p:spPr bwMode="auto">
          <a:xfrm>
            <a:off x="1115616" y="1268760"/>
            <a:ext cx="2777376" cy="5445250"/>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8028384" y="404664"/>
            <a:ext cx="504056" cy="216024"/>
          </a:xfrm>
        </p:spPr>
        <p:txBody>
          <a:bodyPr>
            <a:normAutofit/>
          </a:bodyPr>
          <a:lstStyle/>
          <a:p>
            <a:r>
              <a:rPr lang="ru-RU" sz="800" dirty="0" smtClean="0"/>
              <a:t>.</a:t>
            </a:r>
            <a:endParaRPr lang="ru-RU" sz="800" dirty="0"/>
          </a:p>
        </p:txBody>
      </p:sp>
      <p:sp>
        <p:nvSpPr>
          <p:cNvPr id="5" name="Содержимое 4"/>
          <p:cNvSpPr>
            <a:spLocks noGrp="1"/>
          </p:cNvSpPr>
          <p:nvPr>
            <p:ph idx="1"/>
          </p:nvPr>
        </p:nvSpPr>
        <p:spPr>
          <a:xfrm flipH="1" flipV="1">
            <a:off x="8686800" y="6126163"/>
            <a:ext cx="277688" cy="327173"/>
          </a:xfrm>
        </p:spPr>
        <p:txBody>
          <a:bodyPr>
            <a:normAutofit/>
          </a:bodyPr>
          <a:lstStyle/>
          <a:p>
            <a:pPr>
              <a:buNone/>
            </a:pPr>
            <a:r>
              <a:rPr lang="ru-RU" sz="800" dirty="0"/>
              <a:t>.</a:t>
            </a:r>
          </a:p>
        </p:txBody>
      </p:sp>
      <p:sp>
        <p:nvSpPr>
          <p:cNvPr id="6" name="Скругленный прямоугольник 5"/>
          <p:cNvSpPr/>
          <p:nvPr/>
        </p:nvSpPr>
        <p:spPr>
          <a:xfrm>
            <a:off x="467544" y="116632"/>
            <a:ext cx="8208912" cy="122413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indent="450850" algn="ctr"/>
            <a:r>
              <a:rPr lang="ru-RU" dirty="0" smtClean="0">
                <a:latin typeface="Comic Sans MS" pitchFamily="66" charset="0"/>
              </a:rPr>
              <a:t>1861 –Достоевский вместе  с братом Михаилом издает журнал "Время".</a:t>
            </a:r>
            <a:endParaRPr lang="ru-RU" dirty="0">
              <a:latin typeface="Comic Sans MS" pitchFamily="66" charset="0"/>
            </a:endParaRPr>
          </a:p>
        </p:txBody>
      </p:sp>
      <p:sp>
        <p:nvSpPr>
          <p:cNvPr id="8" name="Rectangle 4"/>
          <p:cNvSpPr>
            <a:spLocks noChangeArrowheads="1"/>
          </p:cNvSpPr>
          <p:nvPr/>
        </p:nvSpPr>
        <p:spPr bwMode="auto">
          <a:xfrm>
            <a:off x="539552" y="1484784"/>
            <a:ext cx="8136904" cy="29553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spAutoFit/>
          </a:bodyPr>
          <a:lstStyle/>
          <a:p>
            <a:pPr indent="450850" algn="ctr"/>
            <a:r>
              <a:rPr lang="ru-RU" dirty="0">
                <a:latin typeface="Comic Sans MS" pitchFamily="66" charset="0"/>
              </a:rPr>
              <a:t>	Оставшись из-за проигрышей в рулетку без средств к существованию, Достоевский заключает с книгоиздателем </a:t>
            </a:r>
            <a:r>
              <a:rPr lang="ru-RU" dirty="0" err="1">
                <a:latin typeface="Comic Sans MS" pitchFamily="66" charset="0"/>
              </a:rPr>
              <a:t>Стелловским</a:t>
            </a:r>
            <a:r>
              <a:rPr lang="ru-RU" dirty="0">
                <a:latin typeface="Comic Sans MS" pitchFamily="66" charset="0"/>
              </a:rPr>
              <a:t> договор, по которому писатель обязывается до 1 ноября 1866 года написать новый роман для готовившегося к печати собрания своих сочинений. В случае невыполнения этого пункта договора писатель на девять лет теряет право собственности на все свои сочинения.</a:t>
            </a:r>
          </a:p>
          <a:p>
            <a:pPr indent="450850" algn="ctr"/>
            <a:r>
              <a:rPr lang="ru-RU" dirty="0">
                <a:latin typeface="Comic Sans MS" pitchFamily="66" charset="0"/>
              </a:rPr>
              <a:t>Когда до окончания срока остаётся месяц, Достоевский по совету друзей нанимает стенографистку </a:t>
            </a:r>
            <a:r>
              <a:rPr lang="ru-RU" dirty="0" err="1">
                <a:latin typeface="Comic Sans MS" pitchFamily="66" charset="0"/>
              </a:rPr>
              <a:t>А.Г.Сниткину</a:t>
            </a:r>
            <a:r>
              <a:rPr lang="ru-RU" dirty="0">
                <a:latin typeface="Comic Sans MS" pitchFamily="66" charset="0"/>
              </a:rPr>
              <a:t> и за 28 дней </a:t>
            </a:r>
            <a:r>
              <a:rPr lang="ru-RU" dirty="0" err="1">
                <a:latin typeface="Comic Sans MS" pitchFamily="66" charset="0"/>
              </a:rPr>
              <a:t>надиктовывает</a:t>
            </a:r>
            <a:r>
              <a:rPr lang="ru-RU" dirty="0">
                <a:latin typeface="Comic Sans MS" pitchFamily="66" charset="0"/>
              </a:rPr>
              <a:t> ей роман "Игрок"</a:t>
            </a:r>
          </a:p>
        </p:txBody>
      </p:sp>
      <p:pic>
        <p:nvPicPr>
          <p:cNvPr id="22530" name="Picture 2" descr="http://www.dostoevsky.df.ru/dost29.jpg"/>
          <p:cNvPicPr>
            <a:picLocks noChangeAspect="1" noChangeArrowheads="1"/>
          </p:cNvPicPr>
          <p:nvPr/>
        </p:nvPicPr>
        <p:blipFill>
          <a:blip r:embed="rId3" cstate="print"/>
          <a:srcRect/>
          <a:stretch>
            <a:fillRect/>
          </a:stretch>
        </p:blipFill>
        <p:spPr bwMode="auto">
          <a:xfrm>
            <a:off x="0" y="4509120"/>
            <a:ext cx="9144000" cy="2204864"/>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a:off x="8100392" y="274638"/>
            <a:ext cx="586408" cy="202034"/>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p:txBody>
          <a:bodyPr>
            <a:normAutofit/>
          </a:bodyPr>
          <a:lstStyle/>
          <a:p>
            <a:pPr>
              <a:buNone/>
            </a:pPr>
            <a:r>
              <a:rPr lang="ru-RU" sz="1000" dirty="0" smtClean="0"/>
              <a:t>.</a:t>
            </a:r>
            <a:endParaRPr lang="ru-RU" sz="1000" dirty="0"/>
          </a:p>
        </p:txBody>
      </p:sp>
      <p:sp>
        <p:nvSpPr>
          <p:cNvPr id="4" name="Прямоугольник 3"/>
          <p:cNvSpPr/>
          <p:nvPr/>
        </p:nvSpPr>
        <p:spPr>
          <a:xfrm>
            <a:off x="395536" y="260648"/>
            <a:ext cx="4248472"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450850" algn="ctr"/>
            <a:r>
              <a:rPr lang="ru-RU" dirty="0" smtClean="0">
                <a:latin typeface="Comic Sans MS" pitchFamily="66" charset="0"/>
              </a:rPr>
              <a:t>1867 –Достоевский женится на </a:t>
            </a:r>
            <a:r>
              <a:rPr lang="ru-RU" dirty="0" err="1" smtClean="0">
                <a:latin typeface="Comic Sans MS" pitchFamily="66" charset="0"/>
              </a:rPr>
              <a:t>Сниткиной</a:t>
            </a:r>
            <a:r>
              <a:rPr lang="ru-RU" dirty="0" smtClean="0">
                <a:latin typeface="Comic Sans MS" pitchFamily="66" charset="0"/>
              </a:rPr>
              <a:t>.</a:t>
            </a:r>
            <a:endParaRPr lang="ru-RU" dirty="0">
              <a:latin typeface="Comic Sans MS" pitchFamily="66" charset="0"/>
            </a:endParaRPr>
          </a:p>
        </p:txBody>
      </p:sp>
      <p:pic>
        <p:nvPicPr>
          <p:cNvPr id="24578" name="Picture 2" descr="http://www.dostoevsky.df.ru/dost5.jpg"/>
          <p:cNvPicPr>
            <a:picLocks noChangeAspect="1" noChangeArrowheads="1"/>
          </p:cNvPicPr>
          <p:nvPr/>
        </p:nvPicPr>
        <p:blipFill>
          <a:blip r:embed="rId3" cstate="print"/>
          <a:srcRect/>
          <a:stretch>
            <a:fillRect/>
          </a:stretch>
        </p:blipFill>
        <p:spPr bwMode="auto">
          <a:xfrm>
            <a:off x="611560" y="1340768"/>
            <a:ext cx="3333750" cy="4467226"/>
          </a:xfrm>
          <a:prstGeom prst="rect">
            <a:avLst/>
          </a:prstGeom>
          <a:noFill/>
        </p:spPr>
      </p:pic>
      <p:sp>
        <p:nvSpPr>
          <p:cNvPr id="6" name="Rectangle 4"/>
          <p:cNvSpPr>
            <a:spLocks noChangeArrowheads="1"/>
          </p:cNvSpPr>
          <p:nvPr/>
        </p:nvSpPr>
        <p:spPr bwMode="auto">
          <a:xfrm>
            <a:off x="4860032" y="24531"/>
            <a:ext cx="4032448" cy="3693319"/>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nchor="ctr">
            <a:spAutoFit/>
          </a:bodyPr>
          <a:lstStyle/>
          <a:p>
            <a:r>
              <a:rPr lang="ru-RU" dirty="0"/>
              <a:t>         1867-1871 – эти годы писатель вместе с новой женой, спасаясь от кредиторов, проводит за границей, лишь изредка приезжая в Россию. Они попеременно живут в Дрездене, Берлине, Базеле, Женеве и Флоренции. Здесь он становится свидетелем франко-прусской войны, Парижской Коммуны 1871 года. Лишь в конце 1871 года, после того как писателю удается частично расплатиться с долгами, </a:t>
            </a:r>
            <a:r>
              <a:rPr lang="ru-RU" dirty="0">
                <a:latin typeface="Comic Sans MS" pitchFamily="66" charset="0"/>
              </a:rPr>
              <a:t>он возвращается в Петербург </a:t>
            </a:r>
          </a:p>
        </p:txBody>
      </p:sp>
      <p:sp>
        <p:nvSpPr>
          <p:cNvPr id="7" name="Rectangle 5"/>
          <p:cNvSpPr>
            <a:spLocks noChangeArrowheads="1"/>
          </p:cNvSpPr>
          <p:nvPr/>
        </p:nvSpPr>
        <p:spPr bwMode="auto">
          <a:xfrm>
            <a:off x="4139951" y="3864333"/>
            <a:ext cx="4536505" cy="2585323"/>
          </a:xfrm>
          <a:prstGeom prst="rect">
            <a:avLst/>
          </a:prstGeom>
          <a:solidFill>
            <a:schemeClr val="hlink"/>
          </a:solidFill>
          <a:ln w="9525">
            <a:noFill/>
            <a:miter lim="800000"/>
            <a:headEnd/>
            <a:tailEnd/>
          </a:ln>
        </p:spPr>
        <p:txBody>
          <a:bodyPr wrap="square" anchor="ctr">
            <a:spAutoFit/>
          </a:bodyPr>
          <a:lstStyle/>
          <a:p>
            <a:pPr indent="450850" algn="ctr"/>
            <a:r>
              <a:rPr lang="ru-RU" dirty="0">
                <a:latin typeface="Comic Sans MS" pitchFamily="66" charset="0"/>
              </a:rPr>
              <a:t>	</a:t>
            </a:r>
          </a:p>
          <a:p>
            <a:pPr indent="450850" algn="ctr"/>
            <a:r>
              <a:rPr lang="ru-RU" dirty="0">
                <a:solidFill>
                  <a:schemeClr val="bg1"/>
                </a:solidFill>
                <a:latin typeface="Comic Sans MS" pitchFamily="66" charset="0"/>
              </a:rPr>
              <a:t>1873-1874 –Достоевский редактирует журнал "Гражданин", где начинает печатать "Дневник писателя", который отдельными выпусками продолжал издавать ежемесячно в 1876-1877, один выпуск в 1880, один - в1881.</a:t>
            </a:r>
          </a:p>
          <a:p>
            <a:pPr indent="450850" algn="ctr" eaLnBrk="0" hangingPunct="0"/>
            <a:endParaRPr lang="ru-RU"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ДЕТИ ДОСТОЕВСКОГО</a:t>
            </a:r>
            <a:br>
              <a:rPr lang="ru-RU" dirty="0" smtClean="0"/>
            </a:br>
            <a:r>
              <a:rPr lang="ru-RU" dirty="0" smtClean="0"/>
              <a:t>ЛЮБА И ФЕДЯ</a:t>
            </a:r>
            <a:endParaRPr lang="ru-RU" dirty="0"/>
          </a:p>
        </p:txBody>
      </p:sp>
      <p:sp>
        <p:nvSpPr>
          <p:cNvPr id="3" name="Содержимое 2"/>
          <p:cNvSpPr>
            <a:spLocks noGrp="1"/>
          </p:cNvSpPr>
          <p:nvPr>
            <p:ph idx="1"/>
          </p:nvPr>
        </p:nvSpPr>
        <p:spPr>
          <a:xfrm flipV="1">
            <a:off x="8604448" y="6126163"/>
            <a:ext cx="82352" cy="255165"/>
          </a:xfrm>
        </p:spPr>
        <p:txBody>
          <a:bodyPr>
            <a:normAutofit/>
          </a:bodyPr>
          <a:lstStyle/>
          <a:p>
            <a:pPr>
              <a:buNone/>
            </a:pPr>
            <a:r>
              <a:rPr lang="ru-RU" sz="800" dirty="0" smtClean="0"/>
              <a:t>.</a:t>
            </a:r>
            <a:endParaRPr lang="ru-RU" sz="800" dirty="0"/>
          </a:p>
        </p:txBody>
      </p:sp>
      <p:pic>
        <p:nvPicPr>
          <p:cNvPr id="25602" name="Picture 2" descr="http://www.dostoevsky.df.ru/dost1.jpg"/>
          <p:cNvPicPr>
            <a:picLocks noChangeAspect="1" noChangeArrowheads="1"/>
          </p:cNvPicPr>
          <p:nvPr/>
        </p:nvPicPr>
        <p:blipFill>
          <a:blip r:embed="rId3" cstate="print"/>
          <a:srcRect/>
          <a:stretch>
            <a:fillRect/>
          </a:stretch>
        </p:blipFill>
        <p:spPr bwMode="auto">
          <a:xfrm>
            <a:off x="107504" y="1556792"/>
            <a:ext cx="5248514" cy="5204224"/>
          </a:xfrm>
          <a:prstGeom prst="rect">
            <a:avLst/>
          </a:prstGeom>
          <a:noFill/>
        </p:spPr>
      </p:pic>
      <p:pic>
        <p:nvPicPr>
          <p:cNvPr id="5122" name="Picture 2" descr="http://knu.znate.ru/pars_docs/refs/451/450547/450547_html_m597db8bc.gif"/>
          <p:cNvPicPr>
            <a:picLocks noChangeAspect="1" noChangeArrowheads="1"/>
          </p:cNvPicPr>
          <p:nvPr/>
        </p:nvPicPr>
        <p:blipFill>
          <a:blip r:embed="rId4" cstate="print"/>
          <a:srcRect/>
          <a:stretch>
            <a:fillRect/>
          </a:stretch>
        </p:blipFill>
        <p:spPr bwMode="auto">
          <a:xfrm>
            <a:off x="5868144" y="2132856"/>
            <a:ext cx="3028950" cy="309562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4" name="Rectangle 2"/>
          <p:cNvSpPr>
            <a:spLocks noChangeArrowheads="1"/>
          </p:cNvSpPr>
          <p:nvPr/>
        </p:nvSpPr>
        <p:spPr bwMode="auto">
          <a:xfrm>
            <a:off x="20638" y="-49610"/>
            <a:ext cx="4623370" cy="36933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indent="450850" algn="ctr">
              <a:defRPr/>
            </a:pPr>
            <a:r>
              <a:rPr lang="ru-RU" dirty="0">
                <a:latin typeface="Comic Sans MS" pitchFamily="66" charset="0"/>
              </a:rPr>
              <a:t>	</a:t>
            </a:r>
          </a:p>
          <a:p>
            <a:pPr indent="450850" algn="ctr">
              <a:defRPr/>
            </a:pPr>
            <a:r>
              <a:rPr lang="ru-RU" sz="2000" b="1" dirty="0">
                <a:latin typeface="Comic Sans MS" pitchFamily="66" charset="0"/>
              </a:rPr>
              <a:t>Романы:</a:t>
            </a:r>
          </a:p>
          <a:p>
            <a:pPr indent="450850" algn="ctr">
              <a:defRPr/>
            </a:pPr>
            <a:endParaRPr lang="ru-RU" dirty="0">
              <a:latin typeface="Comic Sans MS" pitchFamily="66" charset="0"/>
            </a:endParaRPr>
          </a:p>
          <a:p>
            <a:pPr indent="450850" algn="ctr">
              <a:defRPr/>
            </a:pPr>
            <a:r>
              <a:rPr lang="ru-RU" dirty="0">
                <a:latin typeface="Comic Sans MS" pitchFamily="66" charset="0"/>
              </a:rPr>
              <a:t>«Бедные люди» (1846)</a:t>
            </a:r>
          </a:p>
          <a:p>
            <a:pPr indent="450850" algn="ctr">
              <a:defRPr/>
            </a:pPr>
            <a:r>
              <a:rPr lang="ru-RU" dirty="0">
                <a:latin typeface="Comic Sans MS" pitchFamily="66" charset="0"/>
              </a:rPr>
              <a:t>«Униженные и оскорбленные» (1861)</a:t>
            </a:r>
          </a:p>
          <a:p>
            <a:pPr indent="450850" algn="ctr">
              <a:defRPr/>
            </a:pPr>
            <a:r>
              <a:rPr lang="ru-RU" dirty="0">
                <a:latin typeface="Comic Sans MS" pitchFamily="66" charset="0"/>
              </a:rPr>
              <a:t>«Игрок»(1866)</a:t>
            </a:r>
          </a:p>
          <a:p>
            <a:pPr indent="450850" algn="ctr">
              <a:defRPr/>
            </a:pPr>
            <a:r>
              <a:rPr lang="ru-RU" dirty="0">
                <a:latin typeface="Comic Sans MS" pitchFamily="66" charset="0"/>
              </a:rPr>
              <a:t>«Преступление и наказание» (1866)</a:t>
            </a:r>
          </a:p>
          <a:p>
            <a:pPr indent="450850" algn="ctr">
              <a:defRPr/>
            </a:pPr>
            <a:r>
              <a:rPr lang="ru-RU" dirty="0">
                <a:latin typeface="Comic Sans MS" pitchFamily="66" charset="0"/>
              </a:rPr>
              <a:t>«</a:t>
            </a:r>
            <a:r>
              <a:rPr lang="ru-RU" dirty="0" err="1">
                <a:latin typeface="Comic Sans MS" pitchFamily="66" charset="0"/>
              </a:rPr>
              <a:t>Идиот</a:t>
            </a:r>
            <a:r>
              <a:rPr lang="ru-RU" dirty="0">
                <a:latin typeface="Comic Sans MS" pitchFamily="66" charset="0"/>
              </a:rPr>
              <a:t>»(1868)</a:t>
            </a:r>
          </a:p>
          <a:p>
            <a:pPr indent="450850" algn="ctr">
              <a:defRPr/>
            </a:pPr>
            <a:r>
              <a:rPr lang="ru-RU" dirty="0">
                <a:latin typeface="Comic Sans MS" pitchFamily="66" charset="0"/>
              </a:rPr>
              <a:t>«Бесы»(1871—72)</a:t>
            </a:r>
          </a:p>
          <a:p>
            <a:pPr indent="450850" algn="ctr">
              <a:defRPr/>
            </a:pPr>
            <a:r>
              <a:rPr lang="ru-RU" dirty="0">
                <a:latin typeface="Comic Sans MS" pitchFamily="66" charset="0"/>
              </a:rPr>
              <a:t>«Подросток»(1875)</a:t>
            </a:r>
          </a:p>
          <a:p>
            <a:pPr indent="450850" algn="ctr">
              <a:defRPr/>
            </a:pPr>
            <a:r>
              <a:rPr lang="ru-RU" dirty="0">
                <a:latin typeface="Comic Sans MS" pitchFamily="66" charset="0"/>
              </a:rPr>
              <a:t>«Братья Карамазовы» (1879—80)</a:t>
            </a:r>
          </a:p>
        </p:txBody>
      </p:sp>
      <p:sp>
        <p:nvSpPr>
          <p:cNvPr id="5" name="Rectangle 3"/>
          <p:cNvSpPr>
            <a:spLocks noGrp="1" noChangeArrowheads="1"/>
          </p:cNvSpPr>
          <p:nvPr>
            <p:ph idx="1"/>
          </p:nvPr>
        </p:nvSpPr>
        <p:spPr bwMode="auto">
          <a:xfrm>
            <a:off x="3923928" y="3901565"/>
            <a:ext cx="5112568" cy="2726900"/>
          </a:xfrm>
          <a:prstGeom prst="rect">
            <a:avLst/>
          </a:prstGeom>
          <a:gradFill rotWithShape="1">
            <a:gsLst>
              <a:gs pos="0">
                <a:srgbClr val="76765E"/>
              </a:gs>
              <a:gs pos="50000">
                <a:srgbClr val="FFFFCC"/>
              </a:gs>
              <a:gs pos="100000">
                <a:srgbClr val="76765E"/>
              </a:gs>
            </a:gsLst>
            <a:lin ang="5400000" scaled="1"/>
          </a:gradFill>
          <a:ln w="9525">
            <a:pattFill prst="pct90">
              <a:fgClr>
                <a:schemeClr val="hlink"/>
              </a:fgClr>
              <a:bgClr>
                <a:srgbClr val="FFFFFF"/>
              </a:bgClr>
            </a:pattFill>
            <a:miter lim="800000"/>
            <a:headEnd/>
            <a:tailEnd/>
          </a:ln>
        </p:spPr>
        <p:txBody>
          <a:bodyPr wrap="square" anchor="ctr">
            <a:spAutoFit/>
          </a:bodyPr>
          <a:lstStyle/>
          <a:p>
            <a:pPr indent="450850" algn="ctr">
              <a:buNone/>
            </a:pPr>
            <a:r>
              <a:rPr lang="ru-RU" sz="1600" dirty="0">
                <a:latin typeface="Comic Sans MS" pitchFamily="66" charset="0"/>
              </a:rPr>
              <a:t>	</a:t>
            </a:r>
            <a:r>
              <a:rPr lang="ru-RU" sz="2000" b="1" dirty="0" smtClean="0">
                <a:latin typeface="Comic Sans MS" pitchFamily="66" charset="0"/>
              </a:rPr>
              <a:t>Повести</a:t>
            </a:r>
            <a:r>
              <a:rPr lang="ru-RU" sz="2000" b="1" dirty="0">
                <a:latin typeface="Comic Sans MS" pitchFamily="66" charset="0"/>
              </a:rPr>
              <a:t>:</a:t>
            </a:r>
          </a:p>
          <a:p>
            <a:pPr indent="450850" algn="ctr">
              <a:buNone/>
            </a:pPr>
            <a:r>
              <a:rPr lang="ru-RU" sz="1600" dirty="0">
                <a:latin typeface="Comic Sans MS" pitchFamily="66" charset="0"/>
              </a:rPr>
              <a:t>«Двойник»(1846)</a:t>
            </a:r>
          </a:p>
          <a:p>
            <a:pPr indent="450850" algn="ctr">
              <a:buNone/>
            </a:pPr>
            <a:r>
              <a:rPr lang="ru-RU" sz="1600" dirty="0">
                <a:latin typeface="Comic Sans MS" pitchFamily="66" charset="0"/>
              </a:rPr>
              <a:t>«Хозяйка»(1847)</a:t>
            </a:r>
          </a:p>
          <a:p>
            <a:pPr indent="450850" algn="ctr">
              <a:buNone/>
            </a:pPr>
            <a:r>
              <a:rPr lang="ru-RU" sz="1600" dirty="0">
                <a:latin typeface="Comic Sans MS" pitchFamily="66" charset="0"/>
              </a:rPr>
              <a:t>«Слабое сердце» (1848)</a:t>
            </a:r>
          </a:p>
          <a:p>
            <a:pPr indent="450850" algn="ctr">
              <a:buNone/>
            </a:pPr>
            <a:r>
              <a:rPr lang="ru-RU" sz="1600" dirty="0">
                <a:latin typeface="Comic Sans MS" pitchFamily="66" charset="0"/>
              </a:rPr>
              <a:t>«Белые ночи» (1848)</a:t>
            </a:r>
          </a:p>
          <a:p>
            <a:pPr indent="450850" algn="ctr">
              <a:buNone/>
            </a:pPr>
            <a:r>
              <a:rPr lang="ru-RU" sz="1600" dirty="0">
                <a:latin typeface="Comic Sans MS" pitchFamily="66" charset="0"/>
              </a:rPr>
              <a:t>«Неточка Незванова» (1849, не </a:t>
            </a:r>
            <a:r>
              <a:rPr lang="ru-RU" sz="1600" dirty="0" err="1">
                <a:latin typeface="Comic Sans MS" pitchFamily="66" charset="0"/>
              </a:rPr>
              <a:t>законч</a:t>
            </a:r>
            <a:r>
              <a:rPr lang="ru-RU" sz="1600" dirty="0">
                <a:latin typeface="Comic Sans MS" pitchFamily="66" charset="0"/>
              </a:rPr>
              <a:t>.)</a:t>
            </a:r>
          </a:p>
          <a:p>
            <a:pPr indent="450850" algn="ctr">
              <a:buNone/>
            </a:pPr>
            <a:r>
              <a:rPr lang="ru-RU" sz="1600" dirty="0">
                <a:latin typeface="Comic Sans MS" pitchFamily="66" charset="0"/>
              </a:rPr>
              <a:t>«Дядюшкин сон» (1859</a:t>
            </a:r>
            <a:r>
              <a:rPr lang="ru-RU" sz="1600" dirty="0" smtClean="0">
                <a:latin typeface="Comic Sans MS" pitchFamily="66" charset="0"/>
              </a:rPr>
              <a:t>)</a:t>
            </a:r>
          </a:p>
          <a:p>
            <a:pPr indent="450850" algn="ctr">
              <a:buNone/>
            </a:pPr>
            <a:r>
              <a:rPr lang="ru-RU" sz="1400" dirty="0" smtClean="0">
                <a:latin typeface="Comic Sans MS" pitchFamily="66" charset="0"/>
              </a:rPr>
              <a:t>«</a:t>
            </a:r>
            <a:r>
              <a:rPr lang="ru-RU" sz="1400" dirty="0">
                <a:latin typeface="Comic Sans MS" pitchFamily="66" charset="0"/>
              </a:rPr>
              <a:t>Село </a:t>
            </a:r>
            <a:r>
              <a:rPr lang="ru-RU" sz="1400" dirty="0" err="1">
                <a:latin typeface="Comic Sans MS" pitchFamily="66" charset="0"/>
              </a:rPr>
              <a:t>Стенанчиково</a:t>
            </a:r>
            <a:r>
              <a:rPr lang="ru-RU" sz="1400" dirty="0">
                <a:latin typeface="Comic Sans MS" pitchFamily="66" charset="0"/>
              </a:rPr>
              <a:t> и его обитатели» (1859)</a:t>
            </a:r>
          </a:p>
          <a:p>
            <a:pPr indent="450850" algn="ctr">
              <a:buNone/>
            </a:pPr>
            <a:r>
              <a:rPr lang="ru-RU" sz="1600" dirty="0">
                <a:latin typeface="Comic Sans MS" pitchFamily="66" charset="0"/>
              </a:rPr>
              <a:t>«Записки из подполья» (1864)</a:t>
            </a:r>
          </a:p>
        </p:txBody>
      </p:sp>
      <p:pic>
        <p:nvPicPr>
          <p:cNvPr id="6" name="Picture 4" descr="picture200"/>
          <p:cNvPicPr>
            <a:picLocks noChangeAspect="1" noChangeArrowheads="1"/>
          </p:cNvPicPr>
          <p:nvPr/>
        </p:nvPicPr>
        <p:blipFill>
          <a:blip r:embed="rId3" cstate="print"/>
          <a:srcRect/>
          <a:stretch>
            <a:fillRect/>
          </a:stretch>
        </p:blipFill>
        <p:spPr bwMode="auto">
          <a:xfrm>
            <a:off x="4788024" y="116632"/>
            <a:ext cx="3816424" cy="3168352"/>
          </a:xfrm>
          <a:prstGeom prst="rect">
            <a:avLst/>
          </a:prstGeom>
          <a:noFill/>
          <a:ln w="9525">
            <a:noFill/>
            <a:miter lim="800000"/>
            <a:headEnd/>
            <a:tailEnd/>
          </a:ln>
        </p:spPr>
      </p:pic>
      <p:pic>
        <p:nvPicPr>
          <p:cNvPr id="4098" name="Picture 2" descr="http://1.bp.blogspot.com/_IYBKIZkUcSA/TRuQ1bf9mYI/AAAAAAAAARY/g0nCj2FtyFw/s1600/dinfo668_1.gif"/>
          <p:cNvPicPr>
            <a:picLocks noChangeAspect="1" noChangeArrowheads="1"/>
          </p:cNvPicPr>
          <p:nvPr/>
        </p:nvPicPr>
        <p:blipFill>
          <a:blip r:embed="rId4" cstate="print"/>
          <a:srcRect/>
          <a:stretch>
            <a:fillRect/>
          </a:stretch>
        </p:blipFill>
        <p:spPr bwMode="auto">
          <a:xfrm>
            <a:off x="467544" y="4509120"/>
            <a:ext cx="3168352" cy="1782695"/>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2"/>
          <p:cNvSpPr>
            <a:spLocks noChangeArrowheads="1"/>
          </p:cNvSpPr>
          <p:nvPr/>
        </p:nvSpPr>
        <p:spPr bwMode="auto">
          <a:xfrm>
            <a:off x="251520" y="188640"/>
            <a:ext cx="4249738" cy="4211638"/>
          </a:xfrm>
          <a:prstGeom prst="rect">
            <a:avLst/>
          </a:prstGeom>
          <a:gradFill rotWithShape="1">
            <a:gsLst>
              <a:gs pos="0">
                <a:srgbClr val="5E7618"/>
              </a:gs>
              <a:gs pos="50000">
                <a:srgbClr val="CCFF33"/>
              </a:gs>
              <a:gs pos="100000">
                <a:srgbClr val="5E7618"/>
              </a:gs>
            </a:gsLst>
            <a:lin ang="5400000" scaled="1"/>
          </a:gradFill>
          <a:ln w="9525">
            <a:noFill/>
            <a:miter lim="800000"/>
            <a:headEnd/>
            <a:tailEnd/>
          </a:ln>
        </p:spPr>
        <p:txBody>
          <a:bodyPr anchor="ctr">
            <a:spAutoFit/>
          </a:bodyPr>
          <a:lstStyle/>
          <a:p>
            <a:pPr indent="450850" algn="ctr"/>
            <a:r>
              <a:rPr lang="ru-RU" dirty="0">
                <a:latin typeface="Comic Sans MS" pitchFamily="66" charset="0"/>
              </a:rPr>
              <a:t>	</a:t>
            </a:r>
          </a:p>
          <a:p>
            <a:pPr indent="450850" algn="ctr"/>
            <a:r>
              <a:rPr lang="ru-RU" dirty="0">
                <a:latin typeface="Comic Sans MS" pitchFamily="66" charset="0"/>
              </a:rPr>
              <a:t>Рассказы:</a:t>
            </a:r>
          </a:p>
          <a:p>
            <a:pPr indent="450850" algn="ctr"/>
            <a:r>
              <a:rPr lang="ru-RU" dirty="0">
                <a:latin typeface="Comic Sans MS" pitchFamily="66" charset="0"/>
              </a:rPr>
              <a:t>«Господин </a:t>
            </a:r>
            <a:r>
              <a:rPr lang="ru-RU" dirty="0" err="1">
                <a:latin typeface="Comic Sans MS" pitchFamily="66" charset="0"/>
              </a:rPr>
              <a:t>Прохарчин</a:t>
            </a:r>
            <a:r>
              <a:rPr lang="ru-RU" dirty="0">
                <a:latin typeface="Comic Sans MS" pitchFamily="66" charset="0"/>
              </a:rPr>
              <a:t>» (1846)</a:t>
            </a:r>
          </a:p>
          <a:p>
            <a:pPr indent="450850" algn="ctr"/>
            <a:r>
              <a:rPr lang="ru-RU" dirty="0">
                <a:latin typeface="Comic Sans MS" pitchFamily="66" charset="0"/>
              </a:rPr>
              <a:t>«Ползунков»(1848)</a:t>
            </a:r>
          </a:p>
          <a:p>
            <a:pPr indent="450850" algn="ctr"/>
            <a:r>
              <a:rPr lang="ru-RU" dirty="0">
                <a:latin typeface="Comic Sans MS" pitchFamily="66" charset="0"/>
              </a:rPr>
              <a:t>«Честный вор» (1848)</a:t>
            </a:r>
          </a:p>
          <a:p>
            <a:pPr indent="450850" algn="ctr"/>
            <a:r>
              <a:rPr lang="ru-RU" dirty="0">
                <a:latin typeface="Comic Sans MS" pitchFamily="66" charset="0"/>
              </a:rPr>
              <a:t>«Маленький герой» (1849, </a:t>
            </a:r>
            <a:r>
              <a:rPr lang="ru-RU" dirty="0" err="1">
                <a:latin typeface="Comic Sans MS" pitchFamily="66" charset="0"/>
              </a:rPr>
              <a:t>опубл</a:t>
            </a:r>
            <a:r>
              <a:rPr lang="ru-RU" dirty="0">
                <a:latin typeface="Comic Sans MS" pitchFamily="66" charset="0"/>
              </a:rPr>
              <a:t> . 1857)</a:t>
            </a:r>
          </a:p>
          <a:p>
            <a:pPr indent="450850" algn="ctr"/>
            <a:r>
              <a:rPr lang="ru-RU" dirty="0">
                <a:latin typeface="Comic Sans MS" pitchFamily="66" charset="0"/>
              </a:rPr>
              <a:t>«Скверный анекдот» (1862)</a:t>
            </a:r>
          </a:p>
          <a:p>
            <a:pPr indent="450850" algn="ctr"/>
            <a:r>
              <a:rPr lang="ru-RU" dirty="0">
                <a:latin typeface="Comic Sans MS" pitchFamily="66" charset="0"/>
              </a:rPr>
              <a:t>«Вечный муж» (1870)</a:t>
            </a:r>
          </a:p>
          <a:p>
            <a:pPr indent="450850" algn="ctr"/>
            <a:r>
              <a:rPr lang="ru-RU" dirty="0">
                <a:latin typeface="Comic Sans MS" pitchFamily="66" charset="0"/>
              </a:rPr>
              <a:t>«Бобок»(1873)</a:t>
            </a:r>
          </a:p>
          <a:p>
            <a:pPr indent="450850" algn="ctr"/>
            <a:r>
              <a:rPr lang="ru-RU" dirty="0">
                <a:latin typeface="Comic Sans MS" pitchFamily="66" charset="0"/>
              </a:rPr>
              <a:t>«Мальчик у Христа на елке» (1876)</a:t>
            </a:r>
          </a:p>
          <a:p>
            <a:pPr indent="450850" algn="ctr"/>
            <a:r>
              <a:rPr lang="ru-RU" dirty="0">
                <a:latin typeface="Comic Sans MS" pitchFamily="66" charset="0"/>
              </a:rPr>
              <a:t>«Кроткая»(1876)</a:t>
            </a:r>
          </a:p>
          <a:p>
            <a:pPr indent="450850" algn="ctr"/>
            <a:r>
              <a:rPr lang="ru-RU" dirty="0">
                <a:latin typeface="Comic Sans MS" pitchFamily="66" charset="0"/>
              </a:rPr>
              <a:t>«Сон смешного человека» (1877)</a:t>
            </a:r>
          </a:p>
        </p:txBody>
      </p:sp>
      <p:sp>
        <p:nvSpPr>
          <p:cNvPr id="5" name="Rectangle 3"/>
          <p:cNvSpPr>
            <a:spLocks noChangeArrowheads="1"/>
          </p:cNvSpPr>
          <p:nvPr/>
        </p:nvSpPr>
        <p:spPr bwMode="auto">
          <a:xfrm>
            <a:off x="4319587" y="1700808"/>
            <a:ext cx="4824413" cy="5035550"/>
          </a:xfrm>
          <a:prstGeom prst="rect">
            <a:avLst/>
          </a:prstGeom>
          <a:gradFill rotWithShape="1">
            <a:gsLst>
              <a:gs pos="0">
                <a:srgbClr val="76762F"/>
              </a:gs>
              <a:gs pos="50000">
                <a:srgbClr val="FFFF66"/>
              </a:gs>
              <a:gs pos="100000">
                <a:srgbClr val="76762F"/>
              </a:gs>
            </a:gsLst>
            <a:lin ang="5400000" scaled="1"/>
          </a:gradFill>
          <a:ln w="9525">
            <a:noFill/>
            <a:miter lim="800000"/>
            <a:headEnd/>
            <a:tailEnd/>
          </a:ln>
        </p:spPr>
        <p:txBody>
          <a:bodyPr anchor="ctr">
            <a:spAutoFit/>
          </a:bodyPr>
          <a:lstStyle/>
          <a:p>
            <a:pPr indent="450850" algn="ctr"/>
            <a:r>
              <a:rPr lang="ru-RU" dirty="0">
                <a:latin typeface="Comic Sans MS" pitchFamily="66" charset="0"/>
              </a:rPr>
              <a:t>	</a:t>
            </a:r>
          </a:p>
          <a:p>
            <a:pPr indent="450850" algn="ctr"/>
            <a:r>
              <a:rPr lang="ru-RU" dirty="0">
                <a:latin typeface="Comic Sans MS" pitchFamily="66" charset="0"/>
              </a:rPr>
              <a:t>Очерки:</a:t>
            </a:r>
          </a:p>
          <a:p>
            <a:pPr indent="450850" algn="ctr"/>
            <a:r>
              <a:rPr lang="ru-RU" dirty="0">
                <a:latin typeface="Comic Sans MS" pitchFamily="66" charset="0"/>
              </a:rPr>
              <a:t>книга«Записки из Мертвого дома» (1860—62, полностью — 1862)</a:t>
            </a:r>
          </a:p>
          <a:p>
            <a:pPr indent="450850" algn="ctr"/>
            <a:r>
              <a:rPr lang="ru-RU" dirty="0">
                <a:latin typeface="Comic Sans MS" pitchFamily="66" charset="0"/>
              </a:rPr>
              <a:t>«Зимние заметки о летних впечатлениях» (1863)</a:t>
            </a:r>
          </a:p>
          <a:p>
            <a:pPr indent="450850" algn="ctr"/>
            <a:r>
              <a:rPr lang="ru-RU" dirty="0">
                <a:latin typeface="Comic Sans MS" pitchFamily="66" charset="0"/>
              </a:rPr>
              <a:t>Публицистика и литературная критика, в т.ч. статья «Книжность и грамотность» (ст. 1—2, 1861)</a:t>
            </a:r>
          </a:p>
          <a:p>
            <a:pPr indent="450850" algn="ctr"/>
            <a:r>
              <a:rPr lang="ru-RU" dirty="0">
                <a:latin typeface="Comic Sans MS" pitchFamily="66" charset="0"/>
              </a:rPr>
              <a:t>«Дневник писателя» (1873—81, с 1876 отд. выпусками, в 1876—77 ежемесячно; включал, в частности, статьи «Старые люди», 1873; «Несколько слов о Жорж –</a:t>
            </a:r>
            <a:r>
              <a:rPr lang="ru-RU" dirty="0" err="1">
                <a:latin typeface="Comic Sans MS" pitchFamily="66" charset="0"/>
              </a:rPr>
              <a:t>Занде</a:t>
            </a:r>
            <a:r>
              <a:rPr lang="ru-RU" dirty="0">
                <a:latin typeface="Comic Sans MS" pitchFamily="66" charset="0"/>
              </a:rPr>
              <a:t> », 1876;циклы статей об «Анне Карениной» Л. Н. Толстого и о Н. А. Некрасове, оба—1877)</a:t>
            </a:r>
          </a:p>
          <a:p>
            <a:pPr indent="450850" algn="ctr"/>
            <a:r>
              <a:rPr lang="ru-RU" dirty="0">
                <a:latin typeface="Comic Sans MS" pitchFamily="66" charset="0"/>
              </a:rPr>
              <a:t>Речь о Пушкине (1880) </a:t>
            </a:r>
          </a:p>
          <a:p>
            <a:pPr indent="450850" algn="ctr" eaLnBrk="0" hangingPunct="0"/>
            <a:endParaRPr lang="ru-RU" dirty="0"/>
          </a:p>
        </p:txBody>
      </p:sp>
      <p:pic>
        <p:nvPicPr>
          <p:cNvPr id="3074" name="Picture 2" descr="http://gymn10mol.schools.by/data/gymn10mol/library/cel.gif"/>
          <p:cNvPicPr>
            <a:picLocks noChangeAspect="1" noChangeArrowheads="1"/>
          </p:cNvPicPr>
          <p:nvPr/>
        </p:nvPicPr>
        <p:blipFill>
          <a:blip r:embed="rId3" cstate="print"/>
          <a:srcRect/>
          <a:stretch>
            <a:fillRect/>
          </a:stretch>
        </p:blipFill>
        <p:spPr bwMode="auto">
          <a:xfrm>
            <a:off x="1115616" y="4552950"/>
            <a:ext cx="2314575" cy="23050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a:off x="2699792" y="274638"/>
            <a:ext cx="2304256" cy="274042"/>
          </a:xfrm>
        </p:spPr>
        <p:txBody>
          <a:bodyPr>
            <a:normAutofit fontScale="90000"/>
          </a:bodyPr>
          <a:lstStyle/>
          <a:p>
            <a:r>
              <a:rPr lang="ru-RU" dirty="0" smtClean="0"/>
              <a:t>.</a:t>
            </a:r>
            <a:endParaRPr lang="ru-RU" dirty="0"/>
          </a:p>
        </p:txBody>
      </p:sp>
      <p:sp>
        <p:nvSpPr>
          <p:cNvPr id="4" name="Rectangle 3"/>
          <p:cNvSpPr>
            <a:spLocks noGrp="1" noChangeArrowheads="1"/>
          </p:cNvSpPr>
          <p:nvPr>
            <p:ph idx="1"/>
          </p:nvPr>
        </p:nvSpPr>
        <p:spPr bwMode="auto">
          <a:xfrm>
            <a:off x="395536" y="260648"/>
            <a:ext cx="8229600" cy="107721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nchor="ctr">
            <a:spAutoFit/>
          </a:bodyPr>
          <a:lstStyle/>
          <a:p>
            <a:r>
              <a:rPr lang="ru-RU" dirty="0"/>
              <a:t>28 января  1881 – Фёдора Михайловича не стало.</a:t>
            </a:r>
          </a:p>
        </p:txBody>
      </p:sp>
      <p:pic>
        <p:nvPicPr>
          <p:cNvPr id="5" name="Picture 4" descr="72ц"/>
          <p:cNvPicPr>
            <a:picLocks noChangeAspect="1" noChangeArrowheads="1"/>
          </p:cNvPicPr>
          <p:nvPr/>
        </p:nvPicPr>
        <p:blipFill>
          <a:blip r:embed="rId3" cstate="print"/>
          <a:srcRect/>
          <a:stretch>
            <a:fillRect/>
          </a:stretch>
        </p:blipFill>
        <p:spPr bwMode="auto">
          <a:xfrm>
            <a:off x="107504" y="1772816"/>
            <a:ext cx="3492651" cy="4906516"/>
          </a:xfrm>
          <a:prstGeom prst="rect">
            <a:avLst/>
          </a:prstGeom>
          <a:noFill/>
          <a:ln w="9525">
            <a:noFill/>
            <a:miter lim="800000"/>
            <a:headEnd/>
            <a:tailEnd/>
          </a:ln>
        </p:spPr>
      </p:pic>
      <p:pic>
        <p:nvPicPr>
          <p:cNvPr id="26626" name="Picture 2" descr="http://www.dostoevsky.df.ru/dost8.jpg"/>
          <p:cNvPicPr>
            <a:picLocks noChangeAspect="1" noChangeArrowheads="1"/>
          </p:cNvPicPr>
          <p:nvPr/>
        </p:nvPicPr>
        <p:blipFill>
          <a:blip r:embed="rId4" cstate="print"/>
          <a:srcRect/>
          <a:stretch>
            <a:fillRect/>
          </a:stretch>
        </p:blipFill>
        <p:spPr bwMode="auto">
          <a:xfrm>
            <a:off x="4283968" y="4340146"/>
            <a:ext cx="3923928" cy="2517854"/>
          </a:xfrm>
          <a:prstGeom prst="rect">
            <a:avLst/>
          </a:prstGeom>
          <a:noFill/>
        </p:spPr>
      </p:pic>
      <p:pic>
        <p:nvPicPr>
          <p:cNvPr id="26628" name="Picture 4" descr="http://www.dostoevsky.df.ru/dost9.jpg"/>
          <p:cNvPicPr>
            <a:picLocks noChangeAspect="1" noChangeArrowheads="1"/>
          </p:cNvPicPr>
          <p:nvPr/>
        </p:nvPicPr>
        <p:blipFill>
          <a:blip r:embed="rId5" cstate="print"/>
          <a:srcRect/>
          <a:stretch>
            <a:fillRect/>
          </a:stretch>
        </p:blipFill>
        <p:spPr bwMode="auto">
          <a:xfrm>
            <a:off x="4283968" y="1484784"/>
            <a:ext cx="3672408" cy="2756975"/>
          </a:xfrm>
          <a:prstGeom prst="rect">
            <a:avLst/>
          </a:prstGeom>
          <a:noFill/>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a:off x="467544" y="0"/>
            <a:ext cx="8229600" cy="936104"/>
          </a:xfrm>
        </p:spPr>
        <p:txBody>
          <a:bodyPr/>
          <a:lstStyle/>
          <a:p>
            <a:r>
              <a:rPr lang="ru-RU" dirty="0" smtClean="0"/>
              <a:t>ПАМЯТНИКИ</a:t>
            </a:r>
            <a:endParaRPr lang="ru-RU" dirty="0"/>
          </a:p>
        </p:txBody>
      </p:sp>
      <p:sp>
        <p:nvSpPr>
          <p:cNvPr id="3" name="Содержимое 2"/>
          <p:cNvSpPr>
            <a:spLocks noGrp="1"/>
          </p:cNvSpPr>
          <p:nvPr>
            <p:ph idx="1"/>
          </p:nvPr>
        </p:nvSpPr>
        <p:spPr>
          <a:xfrm>
            <a:off x="6660232" y="5949280"/>
            <a:ext cx="2026568" cy="176883"/>
          </a:xfrm>
        </p:spPr>
        <p:txBody>
          <a:bodyPr>
            <a:normAutofit fontScale="92500" lnSpcReduction="20000"/>
          </a:bodyPr>
          <a:lstStyle/>
          <a:p>
            <a:pPr>
              <a:buNone/>
            </a:pPr>
            <a:r>
              <a:rPr lang="ru-RU" sz="800" dirty="0" smtClean="0"/>
              <a:t>.</a:t>
            </a:r>
            <a:endParaRPr lang="ru-RU" sz="800" dirty="0"/>
          </a:p>
        </p:txBody>
      </p:sp>
      <p:pic>
        <p:nvPicPr>
          <p:cNvPr id="4" name="Picture 2" descr="8"/>
          <p:cNvPicPr>
            <a:picLocks noChangeAspect="1" noChangeArrowheads="1"/>
          </p:cNvPicPr>
          <p:nvPr/>
        </p:nvPicPr>
        <p:blipFill>
          <a:blip r:embed="rId3" cstate="print"/>
          <a:srcRect/>
          <a:stretch>
            <a:fillRect/>
          </a:stretch>
        </p:blipFill>
        <p:spPr bwMode="auto">
          <a:xfrm>
            <a:off x="0" y="836712"/>
            <a:ext cx="3379124" cy="5903912"/>
          </a:xfrm>
          <a:prstGeom prst="rect">
            <a:avLst/>
          </a:prstGeom>
          <a:noFill/>
          <a:ln w="9525">
            <a:noFill/>
            <a:miter lim="800000"/>
            <a:headEnd/>
            <a:tailEnd/>
          </a:ln>
        </p:spPr>
      </p:pic>
      <p:pic>
        <p:nvPicPr>
          <p:cNvPr id="5" name="Picture 2" descr="450px-%D0%9F%D0%B0%D0%BC%D1%8F%D1%82%D0%BD%D0%B8%D0%BA_%D0%94%D0%BE%D1%81%D1%82%D0%BE%D0%B5%D0%B2%D1%81%D0%BA%D0%BE%D0%BC%D1%83"/>
          <p:cNvPicPr>
            <a:picLocks noChangeAspect="1" noChangeArrowheads="1"/>
          </p:cNvPicPr>
          <p:nvPr/>
        </p:nvPicPr>
        <p:blipFill>
          <a:blip r:embed="rId4" cstate="print"/>
          <a:srcRect/>
          <a:stretch>
            <a:fillRect/>
          </a:stretch>
        </p:blipFill>
        <p:spPr bwMode="auto">
          <a:xfrm>
            <a:off x="3347864" y="836712"/>
            <a:ext cx="2880320" cy="5904656"/>
          </a:xfrm>
          <a:prstGeom prst="rect">
            <a:avLst/>
          </a:prstGeom>
          <a:noFill/>
          <a:ln w="9525">
            <a:noFill/>
            <a:miter lim="800000"/>
            <a:headEnd/>
            <a:tailEnd/>
          </a:ln>
        </p:spPr>
      </p:pic>
      <p:pic>
        <p:nvPicPr>
          <p:cNvPr id="6" name="Picture 2" descr="Dostoevsky_MR280908"/>
          <p:cNvPicPr>
            <a:picLocks noChangeAspect="1" noChangeArrowheads="1"/>
          </p:cNvPicPr>
          <p:nvPr/>
        </p:nvPicPr>
        <p:blipFill>
          <a:blip r:embed="rId5" cstate="print"/>
          <a:srcRect/>
          <a:stretch>
            <a:fillRect/>
          </a:stretch>
        </p:blipFill>
        <p:spPr bwMode="auto">
          <a:xfrm>
            <a:off x="6084168" y="764704"/>
            <a:ext cx="3059832" cy="59766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8028384" y="188640"/>
            <a:ext cx="658416"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flipH="1" flipV="1">
            <a:off x="8686800" y="6126163"/>
            <a:ext cx="457200" cy="615205"/>
          </a:xfrm>
        </p:spPr>
        <p:txBody>
          <a:bodyPr>
            <a:normAutofit/>
          </a:bodyPr>
          <a:lstStyle/>
          <a:p>
            <a:pPr>
              <a:buNone/>
            </a:pPr>
            <a:r>
              <a:rPr lang="ru-RU" sz="800" dirty="0" smtClean="0"/>
              <a:t>.</a:t>
            </a:r>
            <a:endParaRPr lang="ru-RU" sz="800" dirty="0"/>
          </a:p>
        </p:txBody>
      </p:sp>
      <p:pic>
        <p:nvPicPr>
          <p:cNvPr id="4" name="Picture 3" descr="481px-Dostoevsky_1872"/>
          <p:cNvPicPr>
            <a:picLocks noChangeAspect="1" noChangeArrowheads="1"/>
          </p:cNvPicPr>
          <p:nvPr/>
        </p:nvPicPr>
        <p:blipFill>
          <a:blip r:embed="rId3" cstate="print"/>
          <a:srcRect/>
          <a:stretch>
            <a:fillRect/>
          </a:stretch>
        </p:blipFill>
        <p:spPr bwMode="auto">
          <a:xfrm>
            <a:off x="251520" y="188640"/>
            <a:ext cx="4320480" cy="6494860"/>
          </a:xfrm>
          <a:prstGeom prst="rect">
            <a:avLst/>
          </a:prstGeom>
          <a:noFill/>
          <a:ln w="9525">
            <a:noFill/>
            <a:miter lim="800000"/>
            <a:headEnd/>
            <a:tailEnd/>
          </a:ln>
        </p:spPr>
      </p:pic>
      <p:sp>
        <p:nvSpPr>
          <p:cNvPr id="5" name="Скругленный прямоугольник 4"/>
          <p:cNvSpPr/>
          <p:nvPr/>
        </p:nvSpPr>
        <p:spPr>
          <a:xfrm>
            <a:off x="4644008" y="260648"/>
            <a:ext cx="4392488" cy="108012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800" dirty="0" smtClean="0">
                <a:latin typeface="Comic Sans MS" pitchFamily="66" charset="0"/>
              </a:rPr>
              <a:t>Родился 11 ноября</a:t>
            </a:r>
          </a:p>
          <a:p>
            <a:pPr algn="ctr"/>
            <a:r>
              <a:rPr lang="ru-RU" sz="2800" dirty="0" smtClean="0">
                <a:latin typeface="Comic Sans MS" pitchFamily="66" charset="0"/>
              </a:rPr>
              <a:t> 1821 г. в Москве </a:t>
            </a:r>
            <a:endParaRPr lang="ru-RU" sz="2800" dirty="0"/>
          </a:p>
        </p:txBody>
      </p:sp>
      <p:pic>
        <p:nvPicPr>
          <p:cNvPr id="11266" name="Picture 2" descr="http://www.dostoevsky.df.ru/dost15.jpg"/>
          <p:cNvPicPr>
            <a:picLocks noChangeAspect="1" noChangeArrowheads="1"/>
          </p:cNvPicPr>
          <p:nvPr/>
        </p:nvPicPr>
        <p:blipFill>
          <a:blip r:embed="rId4" cstate="print"/>
          <a:srcRect/>
          <a:stretch>
            <a:fillRect/>
          </a:stretch>
        </p:blipFill>
        <p:spPr bwMode="auto">
          <a:xfrm>
            <a:off x="4788024" y="1628800"/>
            <a:ext cx="4202831" cy="4855840"/>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blinds(horizontal)">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H="1">
            <a:off x="8686800" y="274638"/>
            <a:ext cx="61664" cy="56207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flipH="1" flipV="1">
            <a:off x="8686800" y="6126163"/>
            <a:ext cx="61664" cy="543197"/>
          </a:xfrm>
        </p:spPr>
        <p:txBody>
          <a:bodyPr>
            <a:normAutofit/>
          </a:bodyPr>
          <a:lstStyle/>
          <a:p>
            <a:pPr>
              <a:buNone/>
            </a:pPr>
            <a:r>
              <a:rPr lang="ru-RU" sz="800" dirty="0" smtClean="0"/>
              <a:t>.</a:t>
            </a:r>
            <a:endParaRPr lang="ru-RU" sz="800" dirty="0"/>
          </a:p>
        </p:txBody>
      </p:sp>
      <p:sp>
        <p:nvSpPr>
          <p:cNvPr id="4" name="Скругленный прямоугольник 3"/>
          <p:cNvSpPr/>
          <p:nvPr/>
        </p:nvSpPr>
        <p:spPr>
          <a:xfrm>
            <a:off x="395536" y="188640"/>
            <a:ext cx="4896544" cy="2376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t>Отец,</a:t>
            </a:r>
            <a:r>
              <a:rPr lang="ru-RU" dirty="0" smtClean="0"/>
              <a:t> Михаил Андреевич – врач </a:t>
            </a:r>
            <a:r>
              <a:rPr lang="ru-RU" dirty="0"/>
              <a:t>(штаб-лекарь) московской Мариинской больницы для бедных, в 1828 получил звание потомственного дворянина.  По воспитанию детей, отец был человеком независимым, образованным, заботливым семьянином, но обладал характером вспыльчивым и подозрительным.</a:t>
            </a:r>
          </a:p>
        </p:txBody>
      </p:sp>
      <p:pic>
        <p:nvPicPr>
          <p:cNvPr id="10242" name="Picture 2" descr="http://www.dostoevsky.df.ru/dost13.jpg"/>
          <p:cNvPicPr>
            <a:picLocks noChangeAspect="1" noChangeArrowheads="1"/>
          </p:cNvPicPr>
          <p:nvPr/>
        </p:nvPicPr>
        <p:blipFill>
          <a:blip r:embed="rId3" cstate="print"/>
          <a:srcRect/>
          <a:stretch>
            <a:fillRect/>
          </a:stretch>
        </p:blipFill>
        <p:spPr bwMode="auto">
          <a:xfrm>
            <a:off x="1259632" y="2636912"/>
            <a:ext cx="2880366" cy="4221088"/>
          </a:xfrm>
          <a:prstGeom prst="rect">
            <a:avLst/>
          </a:prstGeom>
          <a:noFill/>
        </p:spPr>
      </p:pic>
      <p:sp>
        <p:nvSpPr>
          <p:cNvPr id="6" name="Скругленный прямоугольник 5"/>
          <p:cNvSpPr/>
          <p:nvPr/>
        </p:nvSpPr>
        <p:spPr>
          <a:xfrm>
            <a:off x="5436096" y="116632"/>
            <a:ext cx="3384376"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t>Мать,</a:t>
            </a:r>
            <a:r>
              <a:rPr lang="ru-RU" dirty="0" smtClean="0"/>
              <a:t> Мария Федоровна (Нечаева)  - родом из купеческой семьи, </a:t>
            </a:r>
          </a:p>
          <a:p>
            <a:pPr algn="ctr"/>
            <a:r>
              <a:rPr lang="ru-RU" dirty="0" smtClean="0"/>
              <a:t>по характеру:  </a:t>
            </a:r>
            <a:r>
              <a:rPr lang="ru-RU" dirty="0"/>
              <a:t>добрая, веселая, хозяйственная. </a:t>
            </a:r>
            <a:r>
              <a:rPr lang="ru-RU" dirty="0" smtClean="0"/>
              <a:t> </a:t>
            </a:r>
            <a:endParaRPr lang="ru-RU" dirty="0"/>
          </a:p>
        </p:txBody>
      </p:sp>
      <p:pic>
        <p:nvPicPr>
          <p:cNvPr id="10244" name="Picture 4" descr="http://www.dostoevsky.df.ru/dost14.jpg"/>
          <p:cNvPicPr>
            <a:picLocks noChangeAspect="1" noChangeArrowheads="1"/>
          </p:cNvPicPr>
          <p:nvPr/>
        </p:nvPicPr>
        <p:blipFill>
          <a:blip r:embed="rId4" cstate="print"/>
          <a:srcRect/>
          <a:stretch>
            <a:fillRect/>
          </a:stretch>
        </p:blipFill>
        <p:spPr bwMode="auto">
          <a:xfrm>
            <a:off x="5508104" y="2636912"/>
            <a:ext cx="3096344" cy="422108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 calcmode="lin" valueType="num">
                                      <p:cBhvr>
                                        <p:cTn id="14" dur="500" fill="hold"/>
                                        <p:tgtEl>
                                          <p:spTgt spid="10242"/>
                                        </p:tgtEl>
                                        <p:attrNameLst>
                                          <p:attrName>style.rotation</p:attrName>
                                        </p:attrNameLst>
                                      </p:cBhvr>
                                      <p:tavLst>
                                        <p:tav tm="0">
                                          <p:val>
                                            <p:fltVal val="360"/>
                                          </p:val>
                                        </p:tav>
                                        <p:tav tm="100000">
                                          <p:val>
                                            <p:fltVal val="0"/>
                                          </p:val>
                                        </p:tav>
                                      </p:tavLst>
                                    </p:anim>
                                    <p:animEffect transition="in" filter="fade">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500" fill="hold"/>
                                        <p:tgtEl>
                                          <p:spTgt spid="10244"/>
                                        </p:tgtEl>
                                        <p:attrNameLst>
                                          <p:attrName>ppt_w</p:attrName>
                                        </p:attrNameLst>
                                      </p:cBhvr>
                                      <p:tavLst>
                                        <p:tav tm="0">
                                          <p:val>
                                            <p:fltVal val="0"/>
                                          </p:val>
                                        </p:tav>
                                        <p:tav tm="100000">
                                          <p:val>
                                            <p:strVal val="#ppt_w"/>
                                          </p:val>
                                        </p:tav>
                                      </p:tavLst>
                                    </p:anim>
                                    <p:anim calcmode="lin" valueType="num">
                                      <p:cBhvr>
                                        <p:cTn id="26" dur="500" fill="hold"/>
                                        <p:tgtEl>
                                          <p:spTgt spid="10244"/>
                                        </p:tgtEl>
                                        <p:attrNameLst>
                                          <p:attrName>ppt_h</p:attrName>
                                        </p:attrNameLst>
                                      </p:cBhvr>
                                      <p:tavLst>
                                        <p:tav tm="0">
                                          <p:val>
                                            <p:fltVal val="0"/>
                                          </p:val>
                                        </p:tav>
                                        <p:tav tm="100000">
                                          <p:val>
                                            <p:strVal val="#ppt_h"/>
                                          </p:val>
                                        </p:tav>
                                      </p:tavLst>
                                    </p:anim>
                                    <p:anim calcmode="lin" valueType="num">
                                      <p:cBhvr>
                                        <p:cTn id="27" dur="500" fill="hold"/>
                                        <p:tgtEl>
                                          <p:spTgt spid="10244"/>
                                        </p:tgtEl>
                                        <p:attrNameLst>
                                          <p:attrName>style.rotation</p:attrName>
                                        </p:attrNameLst>
                                      </p:cBhvr>
                                      <p:tavLst>
                                        <p:tav tm="0">
                                          <p:val>
                                            <p:fltVal val="360"/>
                                          </p:val>
                                        </p:tav>
                                        <p:tav tm="100000">
                                          <p:val>
                                            <p:fltVal val="0"/>
                                          </p:val>
                                        </p:tav>
                                      </p:tavLst>
                                    </p:anim>
                                    <p:animEffect transition="in" filter="fade">
                                      <p:cBhvr>
                                        <p:cTn id="28"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7380312" y="188640"/>
            <a:ext cx="1306488"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flipV="1">
            <a:off x="8316416" y="6126163"/>
            <a:ext cx="370384" cy="327173"/>
          </a:xfrm>
        </p:spPr>
        <p:txBody>
          <a:bodyPr>
            <a:normAutofit/>
          </a:bodyPr>
          <a:lstStyle/>
          <a:p>
            <a:pPr>
              <a:buNone/>
            </a:pPr>
            <a:r>
              <a:rPr lang="ru-RU" sz="800" dirty="0" smtClean="0"/>
              <a:t>.</a:t>
            </a:r>
            <a:endParaRPr lang="ru-RU" sz="800" dirty="0"/>
          </a:p>
        </p:txBody>
      </p:sp>
      <p:sp>
        <p:nvSpPr>
          <p:cNvPr id="5" name="Прямоугольник 4"/>
          <p:cNvSpPr/>
          <p:nvPr/>
        </p:nvSpPr>
        <p:spPr>
          <a:xfrm>
            <a:off x="251520" y="188640"/>
            <a:ext cx="8352928"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a:t>В 1833 Достоевский был отдан в полупансион Н. И. Драшусова;</a:t>
            </a:r>
          </a:p>
        </p:txBody>
      </p:sp>
      <p:sp>
        <p:nvSpPr>
          <p:cNvPr id="6" name="Прямоугольник 5"/>
          <p:cNvSpPr/>
          <p:nvPr/>
        </p:nvSpPr>
        <p:spPr>
          <a:xfrm>
            <a:off x="251520" y="1124744"/>
            <a:ext cx="8424936" cy="57606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t>С осени 1834 по весну 1837 Достоевский посещал частный пансион Л. И. Чермака</a:t>
            </a:r>
          </a:p>
        </p:txBody>
      </p:sp>
      <p:sp>
        <p:nvSpPr>
          <p:cNvPr id="11" name="Rectangle 4"/>
          <p:cNvSpPr>
            <a:spLocks noChangeArrowheads="1"/>
          </p:cNvSpPr>
          <p:nvPr/>
        </p:nvSpPr>
        <p:spPr bwMode="auto">
          <a:xfrm>
            <a:off x="251520" y="1825577"/>
            <a:ext cx="8424936"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ru-RU" dirty="0">
                <a:solidFill>
                  <a:schemeClr val="bg1"/>
                </a:solidFill>
              </a:rPr>
              <a:t>1838 – Достоевский вместе со старшим братом Михаилом поступает в Петербургское военно-инженерное училище </a:t>
            </a:r>
          </a:p>
        </p:txBody>
      </p:sp>
      <p:pic>
        <p:nvPicPr>
          <p:cNvPr id="16386" name="Picture 2" descr="http://www.dostoevsky.df.ru/dost16.jpg"/>
          <p:cNvPicPr>
            <a:picLocks noChangeAspect="1" noChangeArrowheads="1"/>
          </p:cNvPicPr>
          <p:nvPr/>
        </p:nvPicPr>
        <p:blipFill>
          <a:blip r:embed="rId3" cstate="print"/>
          <a:srcRect/>
          <a:stretch>
            <a:fillRect/>
          </a:stretch>
        </p:blipFill>
        <p:spPr bwMode="auto">
          <a:xfrm>
            <a:off x="179512" y="3429000"/>
            <a:ext cx="8784976" cy="3174108"/>
          </a:xfrm>
          <a:prstGeom prst="rect">
            <a:avLst/>
          </a:prstGeom>
          <a:noFill/>
        </p:spPr>
      </p:pic>
      <p:sp>
        <p:nvSpPr>
          <p:cNvPr id="13" name="Прямоугольник 12"/>
          <p:cNvSpPr/>
          <p:nvPr/>
        </p:nvSpPr>
        <p:spPr>
          <a:xfrm>
            <a:off x="251520" y="2564904"/>
            <a:ext cx="8424936" cy="86409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Comic Sans MS" pitchFamily="66" charset="0"/>
              </a:rPr>
              <a:t>1843 – по окончании училища Достоевский зачисляется на службу в чертёжную инженерного департамента, но через год выходит в отставку.</a:t>
            </a:r>
          </a:p>
          <a:p>
            <a:pPr algn="ctr"/>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7380312" y="188640"/>
            <a:ext cx="1306488"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flipV="1">
            <a:off x="8316416" y="6126163"/>
            <a:ext cx="370384" cy="327173"/>
          </a:xfrm>
        </p:spPr>
        <p:txBody>
          <a:bodyPr>
            <a:normAutofit/>
          </a:bodyPr>
          <a:lstStyle/>
          <a:p>
            <a:pPr>
              <a:buNone/>
            </a:pPr>
            <a:r>
              <a:rPr lang="ru-RU" sz="800" dirty="0" smtClean="0"/>
              <a:t>.</a:t>
            </a:r>
            <a:endParaRPr lang="ru-RU" sz="800" dirty="0"/>
          </a:p>
        </p:txBody>
      </p:sp>
      <p:sp>
        <p:nvSpPr>
          <p:cNvPr id="4" name="Скругленный прямоугольник 3"/>
          <p:cNvSpPr/>
          <p:nvPr/>
        </p:nvSpPr>
        <p:spPr>
          <a:xfrm>
            <a:off x="251520" y="188640"/>
            <a:ext cx="8496944"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t>В мае 1845 года Достоевским написано первое произведение, которое он назвал "Бедные люди". Но первой пробой пера был перевод романа Бальзака "Евгения Гранде", который был опубликован в 1844 году.</a:t>
            </a:r>
          </a:p>
        </p:txBody>
      </p:sp>
      <p:pic>
        <p:nvPicPr>
          <p:cNvPr id="17410" name="Picture 2" descr="http://vuzer.info/_ld/29/18015526.jpg"/>
          <p:cNvPicPr>
            <a:picLocks noChangeAspect="1" noChangeArrowheads="1"/>
          </p:cNvPicPr>
          <p:nvPr/>
        </p:nvPicPr>
        <p:blipFill>
          <a:blip r:embed="rId3" cstate="print"/>
          <a:srcRect/>
          <a:stretch>
            <a:fillRect/>
          </a:stretch>
        </p:blipFill>
        <p:spPr bwMode="auto">
          <a:xfrm>
            <a:off x="539552" y="1700808"/>
            <a:ext cx="2232248" cy="2232248"/>
          </a:xfrm>
          <a:prstGeom prst="rect">
            <a:avLst/>
          </a:prstGeom>
          <a:noFill/>
        </p:spPr>
      </p:pic>
      <p:pic>
        <p:nvPicPr>
          <p:cNvPr id="17412" name="Picture 4" descr="http://upload.wikimedia.org/wikipedia/commons/thumb/2/23/Poor_Folk-1.png/200px-Poor_Folk-1.png"/>
          <p:cNvPicPr>
            <a:picLocks noChangeAspect="1" noChangeArrowheads="1"/>
          </p:cNvPicPr>
          <p:nvPr/>
        </p:nvPicPr>
        <p:blipFill>
          <a:blip r:embed="rId4" cstate="print"/>
          <a:srcRect/>
          <a:stretch>
            <a:fillRect/>
          </a:stretch>
        </p:blipFill>
        <p:spPr bwMode="auto">
          <a:xfrm>
            <a:off x="3131839" y="1916832"/>
            <a:ext cx="3288783" cy="4620741"/>
          </a:xfrm>
          <a:prstGeom prst="rect">
            <a:avLst/>
          </a:prstGeom>
          <a:noFill/>
        </p:spPr>
      </p:pic>
      <p:pic>
        <p:nvPicPr>
          <p:cNvPr id="17414" name="Picture 6" descr="http://img1.labirint.ru/books/373522/big.jpg"/>
          <p:cNvPicPr>
            <a:picLocks noChangeAspect="1" noChangeArrowheads="1"/>
          </p:cNvPicPr>
          <p:nvPr/>
        </p:nvPicPr>
        <p:blipFill>
          <a:blip r:embed="rId5" cstate="print"/>
          <a:srcRect/>
          <a:stretch>
            <a:fillRect/>
          </a:stretch>
        </p:blipFill>
        <p:spPr bwMode="auto">
          <a:xfrm>
            <a:off x="755576" y="4005064"/>
            <a:ext cx="1629566" cy="2518421"/>
          </a:xfrm>
          <a:prstGeom prst="rect">
            <a:avLst/>
          </a:prstGeom>
          <a:noFill/>
        </p:spPr>
      </p:pic>
      <p:pic>
        <p:nvPicPr>
          <p:cNvPr id="13314" name="Picture 2" descr="http://school17.edu-kolomna.ru/local/images/school17/f3.gif_1272790087.gif"/>
          <p:cNvPicPr>
            <a:picLocks noChangeAspect="1" noChangeArrowheads="1"/>
          </p:cNvPicPr>
          <p:nvPr/>
        </p:nvPicPr>
        <p:blipFill>
          <a:blip r:embed="rId6" cstate="print"/>
          <a:srcRect/>
          <a:stretch>
            <a:fillRect/>
          </a:stretch>
        </p:blipFill>
        <p:spPr bwMode="auto">
          <a:xfrm>
            <a:off x="6012159" y="1988840"/>
            <a:ext cx="2924057" cy="3888432"/>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7380312" y="188640"/>
            <a:ext cx="1306488"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flipV="1">
            <a:off x="8316416" y="6126163"/>
            <a:ext cx="370384" cy="327173"/>
          </a:xfrm>
        </p:spPr>
        <p:txBody>
          <a:bodyPr>
            <a:normAutofit/>
          </a:bodyPr>
          <a:lstStyle/>
          <a:p>
            <a:pPr>
              <a:buNone/>
            </a:pPr>
            <a:r>
              <a:rPr lang="ru-RU" sz="800" dirty="0" smtClean="0"/>
              <a:t>.</a:t>
            </a:r>
            <a:endParaRPr lang="ru-RU" sz="800" dirty="0"/>
          </a:p>
        </p:txBody>
      </p:sp>
      <p:sp>
        <p:nvSpPr>
          <p:cNvPr id="4" name="Rectangle 2"/>
          <p:cNvSpPr>
            <a:spLocks noChangeArrowheads="1"/>
          </p:cNvSpPr>
          <p:nvPr/>
        </p:nvSpPr>
        <p:spPr bwMode="auto">
          <a:xfrm>
            <a:off x="250824" y="380415"/>
            <a:ext cx="8065591" cy="120032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indent="450850" algn="ctr"/>
            <a:r>
              <a:rPr lang="ru-RU" dirty="0">
                <a:latin typeface="Comic Sans MS" pitchFamily="66" charset="0"/>
              </a:rPr>
              <a:t>	</a:t>
            </a:r>
          </a:p>
          <a:p>
            <a:pPr indent="450850" algn="ctr"/>
            <a:r>
              <a:rPr lang="ru-RU" dirty="0">
                <a:solidFill>
                  <a:schemeClr val="bg1"/>
                </a:solidFill>
                <a:latin typeface="Comic Sans MS" pitchFamily="66" charset="0"/>
              </a:rPr>
              <a:t>1846 –опубликован первый роман Достоевского "Бедные люди". В этом же году выходит повесть "Двойник". Позднее </a:t>
            </a:r>
            <a:r>
              <a:rPr lang="ru-RU" dirty="0" smtClean="0">
                <a:solidFill>
                  <a:schemeClr val="bg1"/>
                </a:solidFill>
                <a:latin typeface="Comic Sans MS" pitchFamily="66" charset="0"/>
              </a:rPr>
              <a:t>появляются </a:t>
            </a:r>
            <a:r>
              <a:rPr lang="ru-RU" dirty="0">
                <a:solidFill>
                  <a:schemeClr val="bg1"/>
                </a:solidFill>
                <a:latin typeface="Comic Sans MS" pitchFamily="66" charset="0"/>
              </a:rPr>
              <a:t>"Белые ночи" (</a:t>
            </a:r>
            <a:r>
              <a:rPr lang="ru-RU" dirty="0" smtClean="0">
                <a:solidFill>
                  <a:schemeClr val="bg1"/>
                </a:solidFill>
                <a:latin typeface="Comic Sans MS" pitchFamily="66" charset="0"/>
              </a:rPr>
              <a:t>1848)</a:t>
            </a:r>
            <a:r>
              <a:rPr lang="ru-RU" dirty="0">
                <a:solidFill>
                  <a:schemeClr val="bg1"/>
                </a:solidFill>
                <a:latin typeface="Comic Sans MS" pitchFamily="66" charset="0"/>
              </a:rPr>
              <a:t>.</a:t>
            </a:r>
            <a:endParaRPr lang="ru-RU" dirty="0"/>
          </a:p>
        </p:txBody>
      </p:sp>
      <p:sp>
        <p:nvSpPr>
          <p:cNvPr id="5" name="Rectangle 4"/>
          <p:cNvSpPr>
            <a:spLocks noChangeArrowheads="1"/>
          </p:cNvSpPr>
          <p:nvPr/>
        </p:nvSpPr>
        <p:spPr bwMode="auto">
          <a:xfrm>
            <a:off x="250825" y="2060575"/>
            <a:ext cx="7993063" cy="9159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r>
              <a:rPr lang="ru-RU" dirty="0"/>
              <a:t>1847 – Достоевский начинает посещать общество М.В.Петрашевского. На этих собраниях обсуждаются политические, социально-экономические, литературные и другие проблемы </a:t>
            </a:r>
          </a:p>
        </p:txBody>
      </p:sp>
      <p:sp>
        <p:nvSpPr>
          <p:cNvPr id="6" name="Rectangle 7"/>
          <p:cNvSpPr>
            <a:spLocks noChangeArrowheads="1"/>
          </p:cNvSpPr>
          <p:nvPr/>
        </p:nvSpPr>
        <p:spPr bwMode="auto">
          <a:xfrm>
            <a:off x="179512" y="3212976"/>
            <a:ext cx="4670425" cy="6413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r>
              <a:rPr lang="ru-RU" dirty="0"/>
              <a:t>1848 – становится активным участником собраний петрашевца Н.А.Спешнева</a:t>
            </a:r>
          </a:p>
        </p:txBody>
      </p:sp>
      <p:pic>
        <p:nvPicPr>
          <p:cNvPr id="7" name="Picture 5" descr="Dostoevskij_1863"/>
          <p:cNvPicPr>
            <a:picLocks noChangeAspect="1" noChangeArrowheads="1"/>
          </p:cNvPicPr>
          <p:nvPr/>
        </p:nvPicPr>
        <p:blipFill>
          <a:blip r:embed="rId3" cstate="print"/>
          <a:srcRect/>
          <a:stretch>
            <a:fillRect/>
          </a:stretch>
        </p:blipFill>
        <p:spPr bwMode="auto">
          <a:xfrm>
            <a:off x="5364088" y="3116576"/>
            <a:ext cx="2736304" cy="3663215"/>
          </a:xfrm>
          <a:prstGeom prst="rect">
            <a:avLst/>
          </a:prstGeom>
          <a:noFill/>
          <a:ln w="9525">
            <a:noFill/>
            <a:miter lim="800000"/>
            <a:headEnd/>
            <a:tailEnd/>
          </a:ln>
        </p:spPr>
      </p:pic>
      <p:sp>
        <p:nvSpPr>
          <p:cNvPr id="8" name="Прямоугольник 7"/>
          <p:cNvSpPr/>
          <p:nvPr/>
        </p:nvSpPr>
        <p:spPr>
          <a:xfrm>
            <a:off x="179512" y="4149080"/>
            <a:ext cx="4536504" cy="21602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a:t>В кружке Петрашевского Достоевский сближается с Дуровым, Спешневым, </a:t>
            </a:r>
            <a:r>
              <a:rPr lang="ru-RU" dirty="0" err="1"/>
              <a:t>Момбелли</a:t>
            </a:r>
            <a:r>
              <a:rPr lang="ru-RU" dirty="0"/>
              <a:t> и они задумывают создать собственную типографию, но не успевают.</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flipV="1">
            <a:off x="7380312" y="188640"/>
            <a:ext cx="1306488"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flipV="1">
            <a:off x="8316416" y="6126163"/>
            <a:ext cx="370384" cy="327173"/>
          </a:xfrm>
        </p:spPr>
        <p:txBody>
          <a:bodyPr>
            <a:normAutofit/>
          </a:bodyPr>
          <a:lstStyle/>
          <a:p>
            <a:pPr>
              <a:buNone/>
            </a:pPr>
            <a:r>
              <a:rPr lang="ru-RU" sz="800" dirty="0" smtClean="0"/>
              <a:t>.</a:t>
            </a:r>
            <a:endParaRPr lang="ru-RU" sz="800" dirty="0"/>
          </a:p>
        </p:txBody>
      </p:sp>
      <p:sp>
        <p:nvSpPr>
          <p:cNvPr id="4" name="Прямоугольник 3"/>
          <p:cNvSpPr/>
          <p:nvPr/>
        </p:nvSpPr>
        <p:spPr>
          <a:xfrm>
            <a:off x="395536" y="188640"/>
            <a:ext cx="8640960" cy="86409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ru-RU" dirty="0" smtClean="0"/>
          </a:p>
          <a:p>
            <a:endParaRPr lang="ru-RU" dirty="0" smtClean="0"/>
          </a:p>
          <a:p>
            <a:endParaRPr lang="ru-RU" dirty="0"/>
          </a:p>
          <a:p>
            <a:endParaRPr lang="ru-RU" dirty="0" smtClean="0"/>
          </a:p>
          <a:p>
            <a:r>
              <a:rPr lang="ru-RU" dirty="0" smtClean="0"/>
              <a:t>Затем Достоевский начинает писать роман "Неточка Незванова". Но не успевает дописать его.</a:t>
            </a:r>
          </a:p>
          <a:p>
            <a:endParaRPr lang="ru-RU" dirty="0" smtClean="0"/>
          </a:p>
          <a:p>
            <a:endParaRPr lang="ru-RU" dirty="0" smtClean="0"/>
          </a:p>
          <a:p>
            <a:endParaRPr lang="ru-RU" dirty="0" smtClean="0"/>
          </a:p>
          <a:p>
            <a:endParaRPr lang="ru-RU" dirty="0"/>
          </a:p>
        </p:txBody>
      </p:sp>
      <p:pic>
        <p:nvPicPr>
          <p:cNvPr id="19458" name="Picture 2" descr="http://www.dostoevsky.df.ru/dost20.jpg"/>
          <p:cNvPicPr>
            <a:picLocks noChangeAspect="1" noChangeArrowheads="1"/>
          </p:cNvPicPr>
          <p:nvPr/>
        </p:nvPicPr>
        <p:blipFill>
          <a:blip r:embed="rId3" cstate="print"/>
          <a:srcRect/>
          <a:stretch>
            <a:fillRect/>
          </a:stretch>
        </p:blipFill>
        <p:spPr bwMode="auto">
          <a:xfrm>
            <a:off x="107504" y="4581128"/>
            <a:ext cx="3672408" cy="2192482"/>
          </a:xfrm>
          <a:prstGeom prst="rect">
            <a:avLst/>
          </a:prstGeom>
          <a:noFill/>
        </p:spPr>
      </p:pic>
      <p:sp>
        <p:nvSpPr>
          <p:cNvPr id="7" name="Rectangle 3"/>
          <p:cNvSpPr>
            <a:spLocks noChangeArrowheads="1"/>
          </p:cNvSpPr>
          <p:nvPr/>
        </p:nvSpPr>
        <p:spPr bwMode="auto">
          <a:xfrm>
            <a:off x="107504" y="1088740"/>
            <a:ext cx="3816423"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ru-RU" dirty="0"/>
              <a:t>1849 – Достоевский вместе с другими петрашевцами арестован. Во время следствия писатель отрицает все предъявленные ему обвинения. Он не выдает никого из своих товарищей, ссылаясь на неосведомлённость. Но военный суд признает Достоевского "одним из важнейших преступников" и, обвинив его в преступных замыслах против правительства, приговаривает к смертной казни. </a:t>
            </a:r>
          </a:p>
        </p:txBody>
      </p:sp>
      <p:sp>
        <p:nvSpPr>
          <p:cNvPr id="8" name="Rectangle 7"/>
          <p:cNvSpPr>
            <a:spLocks noChangeArrowheads="1"/>
          </p:cNvSpPr>
          <p:nvPr/>
        </p:nvSpPr>
        <p:spPr bwMode="auto">
          <a:xfrm>
            <a:off x="4211960" y="1772816"/>
            <a:ext cx="4536504" cy="923330"/>
          </a:xfrm>
          <a:prstGeom prst="rect">
            <a:avLst/>
          </a:prstGeom>
          <a:solidFill>
            <a:srgbClr val="00FF99"/>
          </a:solidFill>
          <a:ln w="9525">
            <a:noFill/>
            <a:miter lim="800000"/>
            <a:headEnd/>
            <a:tailEnd/>
          </a:ln>
        </p:spPr>
        <p:txBody>
          <a:bodyPr wrap="square">
            <a:spAutoFit/>
          </a:bodyPr>
          <a:lstStyle/>
          <a:p>
            <a:r>
              <a:rPr lang="ru-RU" dirty="0">
                <a:latin typeface="Comic Sans MS" pitchFamily="66" charset="0"/>
              </a:rPr>
              <a:t>"Объявить о помиловании лишь в ту минуту, когда всё будет готово к исполнению казни".</a:t>
            </a:r>
          </a:p>
        </p:txBody>
      </p:sp>
      <p:sp>
        <p:nvSpPr>
          <p:cNvPr id="9" name="Скругленный прямоугольник 8"/>
          <p:cNvSpPr/>
          <p:nvPr/>
        </p:nvSpPr>
        <p:spPr>
          <a:xfrm>
            <a:off x="5148064" y="1196752"/>
            <a:ext cx="288032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dirty="0" smtClean="0">
                <a:latin typeface="Comic Sans MS" pitchFamily="66" charset="0"/>
              </a:rPr>
              <a:t>Николай I добавляет:</a:t>
            </a:r>
            <a:endParaRPr lang="ru-RU" dirty="0">
              <a:latin typeface="Comic Sans MS" pitchFamily="66" charset="0"/>
            </a:endParaRPr>
          </a:p>
        </p:txBody>
      </p:sp>
      <p:sp>
        <p:nvSpPr>
          <p:cNvPr id="10" name="Rectangle 5"/>
          <p:cNvSpPr>
            <a:spLocks noChangeArrowheads="1"/>
          </p:cNvSpPr>
          <p:nvPr/>
        </p:nvSpPr>
        <p:spPr bwMode="auto">
          <a:xfrm>
            <a:off x="4283967" y="2835182"/>
            <a:ext cx="4609207"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ru-RU" dirty="0"/>
              <a:t>Инсценировка смертной казни состоялась  22 декабря 1849 года.  Ее заменили  4-летней каторгой с последующим определением в рядовые. </a:t>
            </a:r>
          </a:p>
        </p:txBody>
      </p:sp>
      <p:pic>
        <p:nvPicPr>
          <p:cNvPr id="19462" name="Picture 6" descr="http://www.dostoevsky.df.ru/dost19.jpg"/>
          <p:cNvPicPr>
            <a:picLocks noChangeAspect="1" noChangeArrowheads="1"/>
          </p:cNvPicPr>
          <p:nvPr/>
        </p:nvPicPr>
        <p:blipFill>
          <a:blip r:embed="rId4" cstate="print"/>
          <a:srcRect/>
          <a:stretch>
            <a:fillRect/>
          </a:stretch>
        </p:blipFill>
        <p:spPr bwMode="auto">
          <a:xfrm>
            <a:off x="4021937" y="3717032"/>
            <a:ext cx="4880515" cy="2977903"/>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ppt_x"/>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a:off x="8244408" y="274638"/>
            <a:ext cx="442392" cy="41805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flipV="1">
            <a:off x="7884368" y="6126163"/>
            <a:ext cx="802432" cy="543197"/>
          </a:xfrm>
        </p:spPr>
        <p:txBody>
          <a:bodyPr>
            <a:normAutofit/>
          </a:bodyPr>
          <a:lstStyle/>
          <a:p>
            <a:pPr>
              <a:buNone/>
            </a:pPr>
            <a:r>
              <a:rPr lang="ru-RU" sz="800" dirty="0" smtClean="0"/>
              <a:t>.</a:t>
            </a:r>
            <a:endParaRPr lang="ru-RU" sz="800" dirty="0"/>
          </a:p>
        </p:txBody>
      </p:sp>
      <p:sp>
        <p:nvSpPr>
          <p:cNvPr id="4" name="Прямоугольник 3"/>
          <p:cNvSpPr/>
          <p:nvPr/>
        </p:nvSpPr>
        <p:spPr>
          <a:xfrm>
            <a:off x="179512" y="188640"/>
            <a:ext cx="5472608"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t>В начале 1857 года Достоевский </a:t>
            </a:r>
            <a:r>
              <a:rPr lang="ru-RU" dirty="0" smtClean="0"/>
              <a:t>женится на</a:t>
            </a:r>
            <a:r>
              <a:rPr lang="ru-RU" dirty="0"/>
              <a:t> </a:t>
            </a:r>
            <a:r>
              <a:rPr lang="ru-RU" dirty="0" smtClean="0"/>
              <a:t>Марии Дмитриевне Исаевой </a:t>
            </a:r>
            <a:endParaRPr lang="ru-RU" dirty="0"/>
          </a:p>
        </p:txBody>
      </p:sp>
      <p:sp>
        <p:nvSpPr>
          <p:cNvPr id="5" name="Прямоугольник 4"/>
          <p:cNvSpPr/>
          <p:nvPr/>
        </p:nvSpPr>
        <p:spPr>
          <a:xfrm>
            <a:off x="4067944" y="2060848"/>
            <a:ext cx="4608512" cy="28083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smtClean="0"/>
              <a:t>Его женой становится вдова отставного чиновника Мария Дмитриевна Исаева.</a:t>
            </a:r>
          </a:p>
          <a:p>
            <a:pPr algn="ctr"/>
            <a:r>
              <a:rPr lang="ru-RU" dirty="0" smtClean="0"/>
              <a:t> Он влюбился в нее с первого взгляда, но у Марии Дмитриевны был неангельский характер, поэтому брак был неудачным. </a:t>
            </a:r>
            <a:endParaRPr lang="ru-RU" dirty="0"/>
          </a:p>
        </p:txBody>
      </p:sp>
      <p:pic>
        <p:nvPicPr>
          <p:cNvPr id="21506" name="Picture 2" descr="http://www.dostoevsky.df.ru/dost28.jpg"/>
          <p:cNvPicPr>
            <a:picLocks noChangeAspect="1" noChangeArrowheads="1"/>
          </p:cNvPicPr>
          <p:nvPr/>
        </p:nvPicPr>
        <p:blipFill>
          <a:blip r:embed="rId3" cstate="print"/>
          <a:srcRect/>
          <a:stretch>
            <a:fillRect/>
          </a:stretch>
        </p:blipFill>
        <p:spPr bwMode="auto">
          <a:xfrm>
            <a:off x="323528" y="1124744"/>
            <a:ext cx="3612987" cy="5379691"/>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u-post-diploma.kharkov.ua/prezent/inform.files/master04_background.jpg"/>
          <p:cNvPicPr>
            <a:picLocks noChangeAspect="1" noChangeArrowheads="1"/>
          </p:cNvPicPr>
          <p:nvPr/>
        </p:nvPicPr>
        <p:blipFill>
          <a:blip r:embed="rId2" cstate="print"/>
          <a:srcRect/>
          <a:stretch>
            <a:fillRect/>
          </a:stretch>
        </p:blipFill>
        <p:spPr bwMode="auto">
          <a:xfrm>
            <a:off x="0" y="0"/>
            <a:ext cx="9155430" cy="6858000"/>
          </a:xfrm>
          <a:prstGeom prst="rect">
            <a:avLst/>
          </a:prstGeom>
          <a:noFill/>
        </p:spPr>
      </p:pic>
      <p:sp>
        <p:nvSpPr>
          <p:cNvPr id="2" name="Заголовок 1"/>
          <p:cNvSpPr>
            <a:spLocks noGrp="1"/>
          </p:cNvSpPr>
          <p:nvPr>
            <p:ph type="title"/>
          </p:nvPr>
        </p:nvSpPr>
        <p:spPr>
          <a:xfrm>
            <a:off x="7380312" y="274638"/>
            <a:ext cx="1306488"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95536" y="0"/>
            <a:ext cx="8229600" cy="2564904"/>
          </a:xfrm>
        </p:spPr>
        <p:txBody>
          <a:bodyPr>
            <a:normAutofit fontScale="77500" lnSpcReduction="20000"/>
          </a:bodyPr>
          <a:lstStyle/>
          <a:p>
            <a:pPr>
              <a:buNone/>
            </a:pPr>
            <a:r>
              <a:rPr lang="ru-RU" dirty="0" smtClean="0"/>
              <a:t>     Свою </a:t>
            </a:r>
            <a:r>
              <a:rPr lang="ru-RU" dirty="0"/>
              <a:t>жизнь в сибирской тюрьме Фёдор Михайлович описал в книге "Записки из мёртвого дома"(</a:t>
            </a:r>
            <a:r>
              <a:rPr lang="ru-RU" dirty="0" smtClean="0"/>
              <a:t>1860). В </a:t>
            </a:r>
            <a:r>
              <a:rPr lang="ru-RU" dirty="0"/>
              <a:t>остроге Достоевский был душевно одинок из-за того что арестанты зачастую не хотели с ним общаться, считая его дворянином, человеком из другого мира. Но и там он умудрился </a:t>
            </a:r>
            <a:r>
              <a:rPr lang="ru-RU" dirty="0" smtClean="0"/>
              <a:t>написать </a:t>
            </a:r>
            <a:r>
              <a:rPr lang="ru-RU" dirty="0"/>
              <a:t>сочинение, которое известно как "Сибирская тетрадь", куда он записывал свои мысли, тюремные песни, пословицы и т.д. </a:t>
            </a:r>
          </a:p>
        </p:txBody>
      </p:sp>
      <p:pic>
        <p:nvPicPr>
          <p:cNvPr id="20482" name="Picture 2" descr="http://www.dostoevsky.df.ru/dost7.jpg"/>
          <p:cNvPicPr>
            <a:picLocks noChangeAspect="1" noChangeArrowheads="1"/>
          </p:cNvPicPr>
          <p:nvPr/>
        </p:nvPicPr>
        <p:blipFill>
          <a:blip r:embed="rId3" cstate="print"/>
          <a:srcRect/>
          <a:stretch>
            <a:fillRect/>
          </a:stretch>
        </p:blipFill>
        <p:spPr bwMode="auto">
          <a:xfrm>
            <a:off x="323528" y="2427245"/>
            <a:ext cx="2304256" cy="4430755"/>
          </a:xfrm>
          <a:prstGeom prst="rect">
            <a:avLst/>
          </a:prstGeom>
          <a:noFill/>
        </p:spPr>
      </p:pic>
      <p:pic>
        <p:nvPicPr>
          <p:cNvPr id="20484" name="Picture 4" descr="http://tvorilife.com/sites/default/files/fedor_dostoevskii2_350_biografiya.jpg"/>
          <p:cNvPicPr>
            <a:picLocks noChangeAspect="1" noChangeArrowheads="1"/>
          </p:cNvPicPr>
          <p:nvPr/>
        </p:nvPicPr>
        <p:blipFill>
          <a:blip r:embed="rId4" cstate="print"/>
          <a:srcRect/>
          <a:stretch>
            <a:fillRect/>
          </a:stretch>
        </p:blipFill>
        <p:spPr bwMode="auto">
          <a:xfrm>
            <a:off x="5148064" y="2619374"/>
            <a:ext cx="3333750" cy="4238626"/>
          </a:xfrm>
          <a:prstGeom prst="rect">
            <a:avLst/>
          </a:prstGeom>
          <a:noFill/>
        </p:spPr>
      </p:pic>
      <p:pic>
        <p:nvPicPr>
          <p:cNvPr id="20486" name="Picture 6" descr="http://g1.s3.forblabla.com/u34/photo822E/20353174451-0/large.jpg"/>
          <p:cNvPicPr>
            <a:picLocks noChangeAspect="1" noChangeArrowheads="1"/>
          </p:cNvPicPr>
          <p:nvPr/>
        </p:nvPicPr>
        <p:blipFill>
          <a:blip r:embed="rId5" cstate="print"/>
          <a:srcRect/>
          <a:stretch>
            <a:fillRect/>
          </a:stretch>
        </p:blipFill>
        <p:spPr bwMode="auto">
          <a:xfrm>
            <a:off x="2843808" y="3428999"/>
            <a:ext cx="2088232" cy="2401467"/>
          </a:xfrm>
          <a:prstGeom prst="rect">
            <a:avLst/>
          </a:prstGeom>
          <a:noFill/>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595</Words>
  <Application>Microsoft Office PowerPoint</Application>
  <PresentationFormat>Экран (4:3)</PresentationFormat>
  <Paragraphs>106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ЖИЗНЬ И ТВОРЧЕСТВО  ФЕДОРА МИХАЙЛОВИЧА ДОСТОЕВСКОГО</vt:lpstr>
      <vt:lpstr>.</vt:lpstr>
      <vt:lpstr>.</vt:lpstr>
      <vt:lpstr>.</vt:lpstr>
      <vt:lpstr>.</vt:lpstr>
      <vt:lpstr>.</vt:lpstr>
      <vt:lpstr>.</vt:lpstr>
      <vt:lpstr>.</vt:lpstr>
      <vt:lpstr>.</vt:lpstr>
      <vt:lpstr>.</vt:lpstr>
      <vt:lpstr>.</vt:lpstr>
      <vt:lpstr>.</vt:lpstr>
      <vt:lpstr>ДЕТИ ДОСТОЕВСКОГО ЛЮБА И ФЕДЯ</vt:lpstr>
      <vt:lpstr>Слайд 14</vt:lpstr>
      <vt:lpstr>Слайд 15</vt:lpstr>
      <vt:lpstr>.</vt:lpstr>
      <vt:lpstr>ПАМЯТНИКИ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И ТВОРЧЕСТВО  ФЕДОРА МИХАЙЛОВИЧА ДОСТОЕВСКОГО</dc:title>
  <dc:creator>Карина</dc:creator>
  <cp:lastModifiedBy>Карина</cp:lastModifiedBy>
  <cp:revision>14</cp:revision>
  <dcterms:created xsi:type="dcterms:W3CDTF">2013-10-11T11:47:48Z</dcterms:created>
  <dcterms:modified xsi:type="dcterms:W3CDTF">2013-10-11T15:13:00Z</dcterms:modified>
</cp:coreProperties>
</file>