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9240EE-14D9-4E70-85CF-7790B3B9AAC9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8B2AE0-FFA8-4D92-BEB6-F1A17D5A9C6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200800" cy="216024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no Pro" pitchFamily="18" charset="0"/>
              </a:rPr>
              <a:t>«</a:t>
            </a:r>
            <a:r>
              <a:rPr lang="ru-RU" sz="6000" i="1" cap="none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no Pro" pitchFamily="18" charset="0"/>
              </a:rPr>
              <a:t>Вільгельм</a:t>
            </a:r>
            <a:r>
              <a:rPr lang="ru-RU" sz="6000" i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no Pro" pitchFamily="18" charset="0"/>
              </a:rPr>
              <a:t>   Телль»</a:t>
            </a:r>
            <a:r>
              <a:rPr lang="ru-RU" sz="5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5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uk-UA" sz="53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263704" cy="19442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32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3600" i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</a:t>
            </a:r>
            <a:r>
              <a:rPr lang="ru-RU" sz="2800" i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стання</a:t>
            </a:r>
            <a:r>
              <a:rPr lang="ru-RU" sz="28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завершена драма Шиллера.</a:t>
            </a:r>
            <a:endParaRPr lang="uk-UA" sz="2800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748883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Драма Ф.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Шіллера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розповідає про один з найдраматичніших епізодів боротьби швейцарців за свободу від поневолювачів. У драмі є колективний герой - Народ, тому твір «Вільгельм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Телль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» назвали народною драмою. У ньому змальовані широкі народні маси, і образи народних героїв.</a:t>
            </a:r>
            <a:b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</a:b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Де відбуваються події драми «Вільгельм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Телль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»? У Швейцарії, на скелястому березі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Фірвальдштетського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озера, в замку барона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Аттінгаузена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, на дворі будинку Вільгельма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Телля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і </a:t>
            </a:r>
            <a:r>
              <a:rPr lang="uk-UA" sz="2000" i="1" dirty="0" smtClean="0">
                <a:solidFill>
                  <a:schemeClr val="accent5">
                    <a:lumMod val="90000"/>
                    <a:lumOff val="10000"/>
                  </a:schemeClr>
                </a:solidFill>
              </a:rPr>
              <a:t>ін.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/>
            </a:r>
            <a:b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</a:b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Назвіть головних героїв драми. Це простий селянин-кантоністів Вільгельм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Телль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. Його дружина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Гедвіга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, Імперський намісник Герман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Геслер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. Хто з героїв з народу на початку драми закликає кантоністів до боротьби з загарбниками? Селянин </a:t>
            </a:r>
            <a:r>
              <a:rPr lang="uk-UA" sz="2000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Мельхталь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, який закликає руйнувати замки тиранів: «Якщо ж живим я залишуся, а всі </a:t>
            </a:r>
            <a:r>
              <a:rPr lang="uk-UA" sz="2000" i="1" dirty="0" smtClean="0">
                <a:solidFill>
                  <a:schemeClr val="accent5">
                    <a:lumMod val="90000"/>
                    <a:lumOff val="10000"/>
                  </a:schemeClr>
                </a:solidFill>
              </a:rPr>
              <a:t>від 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страху за свої стада і хати, зігнете шиї під ярмом тирана, </a:t>
            </a:r>
            <a:r>
              <a:rPr lang="uk-UA" sz="2000" i="1" dirty="0" smtClean="0">
                <a:solidFill>
                  <a:schemeClr val="accent5">
                    <a:lumMod val="90000"/>
                    <a:lumOff val="10000"/>
                  </a:schemeClr>
                </a:solidFill>
              </a:rPr>
              <a:t>тоді 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я скличу в горах пастухів І там під вільною дахом неба, де </a:t>
            </a:r>
            <a:r>
              <a:rPr lang="uk-UA" sz="2000" i="1" dirty="0" smtClean="0">
                <a:solidFill>
                  <a:schemeClr val="accent5">
                    <a:lumMod val="90000"/>
                    <a:lumOff val="10000"/>
                  </a:schemeClr>
                </a:solidFill>
              </a:rPr>
              <a:t>бадьорий 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мужній дух і серце чисте, </a:t>
            </a:r>
            <a:r>
              <a:rPr lang="uk-UA" sz="2000" i="1" dirty="0" smtClean="0">
                <a:solidFill>
                  <a:schemeClr val="accent5">
                    <a:lumMod val="90000"/>
                    <a:lumOff val="10000"/>
                  </a:schemeClr>
                </a:solidFill>
              </a:rPr>
              <a:t>я </a:t>
            </a:r>
            <a:r>
              <a:rPr lang="uk-UA" sz="2000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розповім про злочини мерзенних ... »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36724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Чому </a:t>
            </a:r>
            <a:r>
              <a:rPr lang="uk-UA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Мельхталь</a:t>
            </a:r>
            <a:r>
              <a:rPr lang="uk-UA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стає на шлях боротьби? Він прагне помститися за осліпленого батька.</a:t>
            </a:r>
            <a:br>
              <a:rPr lang="uk-UA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</a:br>
            <a:r>
              <a:rPr lang="uk-UA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Як веде себе Вільгельм </a:t>
            </a:r>
            <a:r>
              <a:rPr lang="uk-UA" i="1" dirty="0" err="1">
                <a:solidFill>
                  <a:schemeClr val="accent5">
                    <a:lumMod val="90000"/>
                    <a:lumOff val="10000"/>
                  </a:schemeClr>
                </a:solidFill>
              </a:rPr>
              <a:t>Телль</a:t>
            </a:r>
            <a:r>
              <a:rPr lang="uk-UA" i="1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? Він спочатку відмовляється від будь-яких дій, вважаючи, що війна не зачепить його у своєму домі: «Хто спритніший, обережний і обачний, На Бога лише сподівається і на себе, Той всяке лихо легко подолає ...». Він народжений для боротьби, так як сам говорить дружині: «Я не народився пастухом, - Я до іншої мети невтомно прагну і тоді лише тішуся життям, Коли кожен день борюся і здобуваю ...»</a:t>
            </a:r>
          </a:p>
        </p:txBody>
      </p:sp>
      <p:pic>
        <p:nvPicPr>
          <p:cNvPr id="1026" name="Picture 2" descr="C:\Users\Полина.Максим-ПК\Desktop\Friedrich_Schil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548680"/>
            <a:ext cx="3960440" cy="512423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4139952" y="5877272"/>
            <a:ext cx="38164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Йоганн-Фрідріх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Шиллер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04664"/>
            <a:ext cx="62646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>
                <a:solidFill>
                  <a:schemeClr val="tx2">
                    <a:lumMod val="50000"/>
                  </a:schemeClr>
                </a:solidFill>
              </a:rPr>
              <a:t>Як веде себе </a:t>
            </a:r>
            <a:r>
              <a:rPr lang="uk-UA" sz="2000" i="1" dirty="0" err="1">
                <a:solidFill>
                  <a:schemeClr val="tx2">
                    <a:lumMod val="50000"/>
                  </a:schemeClr>
                </a:solidFill>
              </a:rPr>
              <a:t>Гедвіга</a:t>
            </a:r>
            <a:r>
              <a:rPr lang="uk-UA" sz="2000" i="1" dirty="0">
                <a:solidFill>
                  <a:schemeClr val="tx2">
                    <a:lumMod val="50000"/>
                  </a:schemeClr>
                </a:solidFill>
              </a:rPr>
              <a:t> в драмі «Вільгельм </a:t>
            </a:r>
            <a:r>
              <a:rPr lang="uk-UA" sz="2000" i="1" dirty="0" err="1">
                <a:solidFill>
                  <a:schemeClr val="tx2">
                    <a:lumMod val="50000"/>
                  </a:schemeClr>
                </a:solidFill>
              </a:rPr>
              <a:t>Телль</a:t>
            </a:r>
            <a:r>
              <a:rPr lang="uk-UA" sz="2000" i="1" dirty="0">
                <a:solidFill>
                  <a:schemeClr val="tx2">
                    <a:lumMod val="50000"/>
                  </a:schemeClr>
                </a:solidFill>
              </a:rPr>
              <a:t>»? Дружина Вільгельма </a:t>
            </a:r>
            <a:r>
              <a:rPr lang="uk-UA" sz="2000" i="1" dirty="0" err="1">
                <a:solidFill>
                  <a:schemeClr val="tx2">
                    <a:lumMod val="50000"/>
                  </a:schemeClr>
                </a:solidFill>
              </a:rPr>
              <a:t>Телля</a:t>
            </a:r>
            <a:r>
              <a:rPr lang="uk-UA" sz="20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000" i="1" dirty="0" err="1">
                <a:solidFill>
                  <a:schemeClr val="tx2">
                    <a:lumMod val="50000"/>
                  </a:schemeClr>
                </a:solidFill>
              </a:rPr>
              <a:t>Гедвіга</a:t>
            </a:r>
            <a:r>
              <a:rPr lang="uk-UA" sz="2000" i="1" dirty="0">
                <a:solidFill>
                  <a:schemeClr val="tx2">
                    <a:lumMod val="50000"/>
                  </a:schemeClr>
                </a:solidFill>
              </a:rPr>
              <a:t> закликає його бути обережним, подумати про дружину та дітей, не втручатися в колотнечі, залишатися вдома. Її аргумент: «Ти усім готовий служити і допомагати. Тобі ж ніхто в біді не допоможе ... »</a:t>
            </a:r>
          </a:p>
        </p:txBody>
      </p:sp>
      <p:pic>
        <p:nvPicPr>
          <p:cNvPr id="2050" name="Picture 2" descr="C:\Users\Полина.Максим-ПК\Desktop\t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6048672" cy="3779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1331640" y="6237312"/>
            <a:ext cx="554461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Ілюстрація до твору.</a:t>
            </a:r>
            <a:endParaRPr lang="uk-U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691276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i="1" dirty="0">
                <a:solidFill>
                  <a:schemeClr val="tx2">
                    <a:lumMod val="50000"/>
                  </a:schemeClr>
                </a:solidFill>
              </a:rPr>
              <a:t>Як веде себе Берта фон </a:t>
            </a:r>
            <a:r>
              <a:rPr lang="uk-UA" sz="2400" i="1" dirty="0" err="1">
                <a:solidFill>
                  <a:schemeClr val="tx2">
                    <a:lumMod val="50000"/>
                  </a:schemeClr>
                </a:solidFill>
              </a:rPr>
              <a:t>Брунек</a:t>
            </a:r>
            <a:r>
              <a:rPr lang="uk-UA" sz="2400" i="1" dirty="0">
                <a:solidFill>
                  <a:schemeClr val="tx2">
                    <a:lumMod val="50000"/>
                  </a:schemeClr>
                </a:solidFill>
              </a:rPr>
              <a:t>? Вона, заможна пані, закликає до боротьби з поневолювачами: «Хіба у людей є щось дорожче батьківщини? Чи є для серця щирого щось краще, </a:t>
            </a:r>
            <a:r>
              <a:rPr lang="uk-UA" sz="2400" i="1" dirty="0" smtClean="0">
                <a:solidFill>
                  <a:schemeClr val="tx2">
                    <a:lumMod val="50000"/>
                  </a:schemeClr>
                </a:solidFill>
              </a:rPr>
              <a:t>чим </a:t>
            </a:r>
            <a:r>
              <a:rPr lang="uk-UA" sz="2400" i="1" dirty="0">
                <a:solidFill>
                  <a:schemeClr val="tx2">
                    <a:lumMod val="50000"/>
                  </a:schemeClr>
                </a:solidFill>
              </a:rPr>
              <a:t>бути невинних заступником і захищати їхні права? ». Їй прикро, що </a:t>
            </a:r>
            <a:r>
              <a:rPr lang="uk-UA" sz="2400" i="1" dirty="0" err="1">
                <a:solidFill>
                  <a:schemeClr val="tx2">
                    <a:lumMod val="50000"/>
                  </a:schemeClr>
                </a:solidFill>
              </a:rPr>
              <a:t>Руденц</a:t>
            </a:r>
            <a:r>
              <a:rPr lang="uk-UA" sz="2400" i="1" dirty="0">
                <a:solidFill>
                  <a:schemeClr val="tx2">
                    <a:lumMod val="50000"/>
                  </a:schemeClr>
                </a:solidFill>
              </a:rPr>
              <a:t> зраджує свій народ: «Ви про любові говорите і вірності? Раб Австрії, який ворогам продався, </a:t>
            </a:r>
            <a:r>
              <a:rPr lang="uk-UA" sz="2400" i="1" dirty="0" smtClean="0">
                <a:solidFill>
                  <a:schemeClr val="tx2">
                    <a:lumMod val="50000"/>
                  </a:schemeClr>
                </a:solidFill>
              </a:rPr>
              <a:t>лихим </a:t>
            </a:r>
            <a:r>
              <a:rPr lang="uk-UA" sz="2400" i="1" dirty="0">
                <a:solidFill>
                  <a:schemeClr val="tx2">
                    <a:lumMod val="50000"/>
                  </a:schemeClr>
                </a:solidFill>
              </a:rPr>
              <a:t>гнобителям свого народу? ... Ви, кому природа і честь велять, її по-лицарськи обороняти, Ви кинули її й перебігли до ворогів - кувати їй кайдани! .. »Берта вважає, що боротьба за батьківщину це найсвятіша обов'язок людини:« І знай, боротися </a:t>
            </a:r>
            <a:r>
              <a:rPr lang="uk-UA" sz="2400" i="1" dirty="0" smtClean="0">
                <a:solidFill>
                  <a:schemeClr val="tx2">
                    <a:lumMod val="50000"/>
                  </a:schemeClr>
                </a:solidFill>
              </a:rPr>
              <a:t>за </a:t>
            </a:r>
            <a:r>
              <a:rPr lang="uk-UA" sz="2400" i="1" dirty="0">
                <a:solidFill>
                  <a:schemeClr val="tx2">
                    <a:lumMod val="50000"/>
                  </a:schemeClr>
                </a:solidFill>
              </a:rPr>
              <a:t>рідний край - це битися за любов. Всім один загрожує нам ворог, одна свобода звільнить всіх! .. »</a:t>
            </a:r>
            <a:r>
              <a:rPr lang="uk-UA" i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uk-UA" i="1" dirty="0">
                <a:solidFill>
                  <a:schemeClr val="tx2">
                    <a:lumMod val="50000"/>
                  </a:schemeClr>
                </a:solidFill>
              </a:rPr>
            </a:br>
            <a:endParaRPr lang="uk-UA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71627"/>
            <a:ext cx="72362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Який випадок змушує Вільгельма 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Телля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боротися із загарбниками? Коли 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Геслер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змушує його стріляти з лука в яблуко, яке він велів покласти на главу його сина Вальтера: «Убивцею стати рідної дитини! Нема дітей у вас, - вам не осягнуть, що серце батькове переживає! ... »Після пострілу він говорить 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Геслер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:« Стрілою я цієї убив би вас, якби влучив я в свою дитину, - не помилився б тоді я вже напевно ... »Якими словами закінчується драма «Вільгельм 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Телль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»? Весь народ тричі вигукує: «Свобода!», «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Свобода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», «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Свобода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», - і це найголовніше враження, з яким глядач вийде з 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глядацького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залу.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Полина.Максим-ПК\Desktop\Schiller_Kaliningr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3190284" cy="419923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pic>
        <p:nvPicPr>
          <p:cNvPr id="3075" name="Picture 3" descr="C:\Users\Полина.Максим-ПК\Desktop\Wilhelm_Tell_Denkmal_Altdorf_um_190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132856"/>
            <a:ext cx="3362452" cy="41764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179512" y="6381328"/>
            <a:ext cx="388843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err="1" smtClean="0">
                <a:solidFill>
                  <a:schemeClr val="tx2">
                    <a:lumMod val="50000"/>
                  </a:schemeClr>
                </a:solidFill>
              </a:rPr>
              <a:t>Пам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uk-UA" sz="1400" dirty="0" err="1" smtClean="0">
                <a:solidFill>
                  <a:schemeClr val="tx2">
                    <a:lumMod val="50000"/>
                  </a:schemeClr>
                </a:solidFill>
              </a:rPr>
              <a:t>ятник</a:t>
            </a:r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1400" dirty="0" err="1" smtClean="0">
                <a:solidFill>
                  <a:schemeClr val="tx2">
                    <a:lumMod val="50000"/>
                  </a:schemeClr>
                </a:solidFill>
              </a:rPr>
              <a:t>Шиллерну</a:t>
            </a:r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</a:rPr>
              <a:t> в Калінінграді.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5976" y="6381328"/>
            <a:ext cx="352839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err="1" smtClean="0">
                <a:solidFill>
                  <a:schemeClr val="tx2">
                    <a:lumMod val="50000"/>
                  </a:schemeClr>
                </a:solidFill>
              </a:rPr>
              <a:t>Пам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r>
              <a:rPr lang="uk-UA" sz="1400" dirty="0" err="1" smtClean="0">
                <a:solidFill>
                  <a:schemeClr val="tx2">
                    <a:lumMod val="50000"/>
                  </a:schemeClr>
                </a:solidFill>
              </a:rPr>
              <a:t>ятник</a:t>
            </a:r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</a:rPr>
              <a:t> Вільгельму </a:t>
            </a:r>
            <a:r>
              <a:rPr lang="uk-UA" sz="1400" dirty="0" err="1" smtClean="0">
                <a:solidFill>
                  <a:schemeClr val="tx2">
                    <a:lumMod val="50000"/>
                  </a:schemeClr>
                </a:solidFill>
              </a:rPr>
              <a:t>Теллю</a:t>
            </a:r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uk-UA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7">
      <a:dk1>
        <a:sysClr val="windowText" lastClr="000000"/>
      </a:dk1>
      <a:lt1>
        <a:sysClr val="window" lastClr="FFFFFF"/>
      </a:lt1>
      <a:dk2>
        <a:srgbClr val="0070C0"/>
      </a:dk2>
      <a:lt2>
        <a:srgbClr val="F4E7ED"/>
      </a:lt2>
      <a:accent1>
        <a:srgbClr val="005390"/>
      </a:accent1>
      <a:accent2>
        <a:srgbClr val="003760"/>
      </a:accent2>
      <a:accent3>
        <a:srgbClr val="F2F2F2"/>
      </a:accent3>
      <a:accent4>
        <a:srgbClr val="797979"/>
      </a:accent4>
      <a:accent5>
        <a:srgbClr val="003760"/>
      </a:accent5>
      <a:accent6>
        <a:srgbClr val="7F7F7F"/>
      </a:accent6>
      <a:hlink>
        <a:srgbClr val="A5A5A5"/>
      </a:hlink>
      <a:folHlink>
        <a:srgbClr val="0070C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399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«Вільгельм   Телль» 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«Вільгельм Телль»</dc:title>
  <dc:creator>Полина</dc:creator>
  <cp:lastModifiedBy>Полина</cp:lastModifiedBy>
  <cp:revision>15</cp:revision>
  <dcterms:created xsi:type="dcterms:W3CDTF">2011-11-28T19:31:37Z</dcterms:created>
  <dcterms:modified xsi:type="dcterms:W3CDTF">2014-06-04T18:41:56Z</dcterms:modified>
</cp:coreProperties>
</file>