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61" r:id="rId20"/>
    <p:sldId id="276" r:id="rId21"/>
    <p:sldId id="25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file:///D:\&#1042;&#1080;&#1082;&#1090;&#1086;&#1088;&#1080;&#1103;\&#1064;&#1082;&#1086;&#1083;&#1072;\&#1079;&#1072;&#1088;&#1091;&#1073;&#1077;&#1078;&#1085;&#1072;&#1103;\2420357fc8aff5.mp3"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file:///D:\&#1042;&#1080;&#1082;&#1090;&#1086;&#1088;&#1080;&#1103;\&#1064;&#1082;&#1086;&#1083;&#1072;\&#1079;&#1072;&#1088;&#1091;&#1073;&#1077;&#1078;&#1085;&#1072;&#1103;\-%20Prohozhij%20.mp3"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6043642" cy="504753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4000" b="1" spc="150" smtClean="0">
                <a:ln w="11430"/>
                <a:solidFill>
                  <a:srgbClr val="F8F8F8"/>
                </a:solidFill>
                <a:effectLst>
                  <a:outerShdw blurRad="25400" algn="tl" rotWithShape="0">
                    <a:srgbClr val="000000">
                      <a:alpha val="43000"/>
                    </a:srgbClr>
                  </a:outerShdw>
                </a:effectLst>
                <a:latin typeface="Monotype Corsiva" pitchFamily="66" charset="0"/>
              </a:rPr>
              <a:t>Работа</a:t>
            </a:r>
          </a:p>
          <a:p>
            <a:pPr algn="ctr"/>
            <a:r>
              <a:rPr lang="ru-RU" sz="4000" b="1" spc="150" smtClean="0">
                <a:ln w="11430"/>
                <a:solidFill>
                  <a:srgbClr val="F8F8F8"/>
                </a:solidFill>
                <a:effectLst>
                  <a:outerShdw blurRad="25400" algn="tl" rotWithShape="0">
                    <a:srgbClr val="000000">
                      <a:alpha val="43000"/>
                    </a:srgbClr>
                  </a:outerShdw>
                </a:effectLst>
                <a:latin typeface="Monotype Corsiva" pitchFamily="66" charset="0"/>
              </a:rPr>
              <a:t> на тему:</a:t>
            </a:r>
          </a:p>
          <a:p>
            <a:pPr algn="ctr"/>
            <a:r>
              <a:rPr lang="ru-RU" sz="5400" b="1" spc="150" smtClean="0">
                <a:ln w="11430"/>
                <a:solidFill>
                  <a:srgbClr val="F8F8F8"/>
                </a:solidFill>
                <a:effectLst>
                  <a:outerShdw blurRad="25400" algn="tl" rotWithShape="0">
                    <a:srgbClr val="000000">
                      <a:alpha val="43000"/>
                    </a:srgbClr>
                  </a:outerShdw>
                </a:effectLst>
                <a:latin typeface="Monotype Corsiva" pitchFamily="66" charset="0"/>
              </a:rPr>
              <a:t>«Женщины в русской</a:t>
            </a:r>
          </a:p>
          <a:p>
            <a:pPr algn="ctr"/>
            <a:r>
              <a:rPr lang="ru-RU" sz="5400" b="1" spc="150" smtClean="0">
                <a:ln w="11430"/>
                <a:solidFill>
                  <a:srgbClr val="F8F8F8"/>
                </a:solidFill>
                <a:effectLst>
                  <a:outerShdw blurRad="25400" algn="tl" rotWithShape="0">
                    <a:srgbClr val="000000">
                      <a:alpha val="43000"/>
                    </a:srgbClr>
                  </a:outerShdw>
                </a:effectLst>
                <a:latin typeface="Monotype Corsiva" pitchFamily="66" charset="0"/>
              </a:rPr>
              <a:t> поезии</a:t>
            </a:r>
          </a:p>
          <a:p>
            <a:pPr algn="ctr"/>
            <a:r>
              <a:rPr lang="ru-RU" sz="5400" b="1" spc="150" smtClean="0">
                <a:ln w="11430"/>
                <a:solidFill>
                  <a:srgbClr val="F8F8F8"/>
                </a:solidFill>
                <a:effectLst>
                  <a:outerShdw blurRad="25400" algn="tl" rotWithShape="0">
                    <a:srgbClr val="000000">
                      <a:alpha val="43000"/>
                    </a:srgbClr>
                  </a:outerShdw>
                </a:effectLst>
                <a:latin typeface="Monotype Corsiva" pitchFamily="66" charset="0"/>
              </a:rPr>
              <a:t>«Серебрянного» века»</a:t>
            </a:r>
          </a:p>
          <a:p>
            <a:pPr algn="ctr"/>
            <a:r>
              <a:rPr lang="ru-RU" sz="4000" b="1" spc="150" smtClean="0">
                <a:ln w="11430"/>
                <a:solidFill>
                  <a:srgbClr val="F8F8F8"/>
                </a:solidFill>
                <a:effectLst>
                  <a:outerShdw blurRad="25400" algn="tl" rotWithShape="0">
                    <a:srgbClr val="000000">
                      <a:alpha val="43000"/>
                    </a:srgbClr>
                  </a:outerShdw>
                </a:effectLst>
                <a:latin typeface="Monotype Corsiva" pitchFamily="66" charset="0"/>
              </a:rPr>
              <a:t>Ученицы 11а класса</a:t>
            </a:r>
          </a:p>
          <a:p>
            <a:pPr algn="ctr"/>
            <a:r>
              <a:rPr lang="ru-RU" sz="4000" b="1" spc="150" smtClean="0">
                <a:ln w="11430"/>
                <a:solidFill>
                  <a:srgbClr val="F8F8F8"/>
                </a:solidFill>
                <a:effectLst>
                  <a:outerShdw blurRad="25400" algn="tl" rotWithShape="0">
                    <a:srgbClr val="000000">
                      <a:alpha val="43000"/>
                    </a:srgbClr>
                  </a:outerShdw>
                </a:effectLst>
                <a:latin typeface="Monotype Corsiva" pitchFamily="66" charset="0"/>
              </a:rPr>
              <a:t>Белошапки Виктории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71472" y="571480"/>
            <a:ext cx="6000776"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smtClean="0">
                <a:latin typeface="Monotype Corsiva" pitchFamily="66" charset="0"/>
              </a:rPr>
              <a:t>В этом была трагедия Ахматовой: рядом с ней, сильной женщиной, почти всегда оказывались слабые мужчины, пытавшиеся переложить на нее свои проблемы, и никогда не было человека, способного помочь ей справиться с ее собственными бедами...</a:t>
            </a:r>
            <a:endParaRPr lang="ru-RU" sz="2400">
              <a:latin typeface="Monotype Corsiva" pitchFamily="66" charset="0"/>
            </a:endParaRPr>
          </a:p>
        </p:txBody>
      </p:sp>
      <p:sp>
        <p:nvSpPr>
          <p:cNvPr id="3" name="Прямоугольник 2"/>
          <p:cNvSpPr/>
          <p:nvPr/>
        </p:nvSpPr>
        <p:spPr>
          <a:xfrm>
            <a:off x="571472" y="3786190"/>
            <a:ext cx="650084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mtClean="0"/>
              <a:t>14 августа 1946 года вышло постановление ЦК КПСС "О журналах "Звезда" и "Ленинград"". Журналы клеймились за то, что они предоставляют свои страницы двум идеологически вредным писателям – Зощенко и Ахматовой. Меньше чем через месяц Ахматова была исключена из Союза писателей, лишена продовольственных карточек, ее книга, находившаяся в печати, была уничтожена.</a:t>
            </a:r>
            <a:endParaRPr lang="ru-RU"/>
          </a:p>
        </p:txBody>
      </p:sp>
      <p:sp>
        <p:nvSpPr>
          <p:cNvPr id="4" name="Прямоугольник 3"/>
          <p:cNvSpPr/>
          <p:nvPr/>
        </p:nvSpPr>
        <p:spPr>
          <a:xfrm>
            <a:off x="2071670" y="1928802"/>
            <a:ext cx="6429404"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mtClean="0"/>
              <a:t>После постановления она оказалась в полнейшей изоляции – с теми, кто не отвернулся от нее, она сама старалась не встречаться, чтобы не повредить. Тем не менее люди продолжали к ней приходить, приносить продукты, а по почте ей постоянно присылали продуктовые карточки. Критика ополчилась на нее – но для нее это было куда менее страшно, чем полное забвение. Любое событие она называло лишь новым фактом в своей биографии, а от биографии она отказываться не собиралась. В это время она вовсю работает над своим центральным произведением, "Поэмой без героя".</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71472" y="642918"/>
            <a:ext cx="7358114" cy="276998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mtClean="0"/>
              <a:t>Последние десять лет жизни Ахматовой совершено не походили на предыдущие годы. Ее сын был на свободе, она наконец получила возможность печататься. Она продолжала писать – и писала много, словно торопясь высказать все, что ей не давали сказать раньше. Теперь мешали только болезни: были серьезные проблемы с сердцем, из-за полноты ей было тяжело ходить. До последних лет Ахматова была царственна и величава, писала любовные стихи и предупреждала приходящих к ней молодых людей: </a:t>
            </a:r>
            <a:r>
              <a:rPr lang="ru-RU" sz="2400" smtClean="0">
                <a:latin typeface="Monotype Corsiva" pitchFamily="66" charset="0"/>
              </a:rPr>
              <a:t>"Только не надо в меня влюбляться! Мне это уже не нужно".</a:t>
            </a:r>
            <a:endParaRPr lang="ru-RU" sz="2400">
              <a:latin typeface="Monotype Corsiva" pitchFamily="66" charset="0"/>
            </a:endParaRPr>
          </a:p>
        </p:txBody>
      </p:sp>
      <p:sp>
        <p:nvSpPr>
          <p:cNvPr id="3" name="Прямоугольник 2"/>
          <p:cNvSpPr/>
          <p:nvPr/>
        </p:nvSpPr>
        <p:spPr>
          <a:xfrm>
            <a:off x="571472" y="3643314"/>
            <a:ext cx="8072494"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mtClean="0"/>
              <a:t>Ахматова умерла 5 марта 1966 года – по иронии судьбы, в годовщину смерти Сталина, которую любила отмечать. Перед отправкой в Ленинград ее тело лежало в московском морге при больнице, расположенной в здании старого Шереметевского дворца, на котором, как и на Фонтанном Доме, был изображен герб с девизом, прозвучавшим в "Поэме без героя": "Deus conservat omnia" – "Бог сохраняет все".</a:t>
            </a:r>
            <a:br>
              <a:rPr lang="ru-RU" smtClean="0"/>
            </a:br>
            <a:r>
              <a:rPr lang="ru-RU" smtClean="0"/>
              <a:t>    После отпевания в Никольском соборе Ленинграда Анна Андреевна Ахматова была похоронена в Комарово – недалеко от своего единственного за много лет настоящего дома. Толпы людей провожали ее в последний путь – путь в Вечность...</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3000"/>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302359"/>
            <a:ext cx="5429288" cy="6555641"/>
          </a:xfrm>
          <a:prstGeom prst="rect">
            <a:avLst/>
          </a:prstGeom>
        </p:spPr>
        <p:txBody>
          <a:bodyPr wrap="square">
            <a:spAutoFit/>
          </a:bodyPr>
          <a:lstStyle/>
          <a:p>
            <a:r>
              <a:rPr lang="ru-RU" sz="2800" smtClean="0">
                <a:latin typeface="Monotype Corsiva" pitchFamily="66" charset="0"/>
              </a:rPr>
              <a:t>Сжала руки под тёмной вуалью...</a:t>
            </a:r>
            <a:br>
              <a:rPr lang="ru-RU" sz="2800" smtClean="0">
                <a:latin typeface="Monotype Corsiva" pitchFamily="66" charset="0"/>
              </a:rPr>
            </a:br>
            <a:r>
              <a:rPr lang="ru-RU" sz="2800" smtClean="0">
                <a:latin typeface="Monotype Corsiva" pitchFamily="66" charset="0"/>
              </a:rPr>
              <a:t>"Отчего ты сегодня бледна?"</a:t>
            </a:r>
            <a:br>
              <a:rPr lang="ru-RU" sz="2800" smtClean="0">
                <a:latin typeface="Monotype Corsiva" pitchFamily="66" charset="0"/>
              </a:rPr>
            </a:br>
            <a:r>
              <a:rPr lang="ru-RU" sz="2800" smtClean="0">
                <a:latin typeface="Monotype Corsiva" pitchFamily="66" charset="0"/>
              </a:rPr>
              <a:t>- Оттого, что я терпкой печалью</a:t>
            </a:r>
            <a:br>
              <a:rPr lang="ru-RU" sz="2800" smtClean="0">
                <a:latin typeface="Monotype Corsiva" pitchFamily="66" charset="0"/>
              </a:rPr>
            </a:br>
            <a:r>
              <a:rPr lang="ru-RU" sz="2800" smtClean="0">
                <a:latin typeface="Monotype Corsiva" pitchFamily="66" charset="0"/>
              </a:rPr>
              <a:t>Напоила его допьяна.</a:t>
            </a:r>
            <a:br>
              <a:rPr lang="ru-RU" sz="2800" smtClean="0">
                <a:latin typeface="Monotype Corsiva" pitchFamily="66" charset="0"/>
              </a:rPr>
            </a:br>
            <a:r>
              <a:rPr lang="ru-RU" sz="2800" smtClean="0">
                <a:latin typeface="Monotype Corsiva" pitchFamily="66" charset="0"/>
              </a:rPr>
              <a:t/>
            </a:r>
            <a:br>
              <a:rPr lang="ru-RU" sz="2800" smtClean="0">
                <a:latin typeface="Monotype Corsiva" pitchFamily="66" charset="0"/>
              </a:rPr>
            </a:br>
            <a:r>
              <a:rPr lang="ru-RU" sz="2800" smtClean="0">
                <a:latin typeface="Monotype Corsiva" pitchFamily="66" charset="0"/>
              </a:rPr>
              <a:t>Как забуду? Он вышел, шатаясь,</a:t>
            </a:r>
            <a:br>
              <a:rPr lang="ru-RU" sz="2800" smtClean="0">
                <a:latin typeface="Monotype Corsiva" pitchFamily="66" charset="0"/>
              </a:rPr>
            </a:br>
            <a:r>
              <a:rPr lang="ru-RU" sz="2800" smtClean="0">
                <a:latin typeface="Monotype Corsiva" pitchFamily="66" charset="0"/>
              </a:rPr>
              <a:t>Искривился мучительно рот...</a:t>
            </a:r>
            <a:br>
              <a:rPr lang="ru-RU" sz="2800" smtClean="0">
                <a:latin typeface="Monotype Corsiva" pitchFamily="66" charset="0"/>
              </a:rPr>
            </a:br>
            <a:r>
              <a:rPr lang="ru-RU" sz="2800" smtClean="0">
                <a:latin typeface="Monotype Corsiva" pitchFamily="66" charset="0"/>
              </a:rPr>
              <a:t>Я сбежала, перил не касаясь,</a:t>
            </a:r>
            <a:br>
              <a:rPr lang="ru-RU" sz="2800" smtClean="0">
                <a:latin typeface="Monotype Corsiva" pitchFamily="66" charset="0"/>
              </a:rPr>
            </a:br>
            <a:r>
              <a:rPr lang="ru-RU" sz="2800" smtClean="0">
                <a:latin typeface="Monotype Corsiva" pitchFamily="66" charset="0"/>
              </a:rPr>
              <a:t>Я бежала за ним до ворот.</a:t>
            </a:r>
            <a:br>
              <a:rPr lang="ru-RU" sz="2800" smtClean="0">
                <a:latin typeface="Monotype Corsiva" pitchFamily="66" charset="0"/>
              </a:rPr>
            </a:br>
            <a:r>
              <a:rPr lang="ru-RU" sz="2800" smtClean="0">
                <a:latin typeface="Monotype Corsiva" pitchFamily="66" charset="0"/>
              </a:rPr>
              <a:t/>
            </a:r>
            <a:br>
              <a:rPr lang="ru-RU" sz="2800" smtClean="0">
                <a:latin typeface="Monotype Corsiva" pitchFamily="66" charset="0"/>
              </a:rPr>
            </a:br>
            <a:r>
              <a:rPr lang="ru-RU" sz="2800" smtClean="0">
                <a:latin typeface="Monotype Corsiva" pitchFamily="66" charset="0"/>
              </a:rPr>
              <a:t>Задыхаясь, я крикнула: "Шутка</a:t>
            </a:r>
            <a:br>
              <a:rPr lang="ru-RU" sz="2800" smtClean="0">
                <a:latin typeface="Monotype Corsiva" pitchFamily="66" charset="0"/>
              </a:rPr>
            </a:br>
            <a:r>
              <a:rPr lang="ru-RU" sz="2800" smtClean="0">
                <a:latin typeface="Monotype Corsiva" pitchFamily="66" charset="0"/>
              </a:rPr>
              <a:t>Всё, что было. Уйдешь, я умру."</a:t>
            </a:r>
            <a:br>
              <a:rPr lang="ru-RU" sz="2800" smtClean="0">
                <a:latin typeface="Monotype Corsiva" pitchFamily="66" charset="0"/>
              </a:rPr>
            </a:br>
            <a:r>
              <a:rPr lang="ru-RU" sz="2800" smtClean="0">
                <a:latin typeface="Monotype Corsiva" pitchFamily="66" charset="0"/>
              </a:rPr>
              <a:t>Улыбнулся спокойно и жутко</a:t>
            </a:r>
            <a:br>
              <a:rPr lang="ru-RU" sz="2800" smtClean="0">
                <a:latin typeface="Monotype Corsiva" pitchFamily="66" charset="0"/>
              </a:rPr>
            </a:br>
            <a:r>
              <a:rPr lang="ru-RU" sz="2800" smtClean="0">
                <a:latin typeface="Monotype Corsiva" pitchFamily="66" charset="0"/>
              </a:rPr>
              <a:t>И сказал мне: "Не стой на ветру".</a:t>
            </a:r>
            <a:br>
              <a:rPr lang="ru-RU" sz="2800" smtClean="0">
                <a:latin typeface="Monotype Corsiva" pitchFamily="66" charset="0"/>
              </a:rPr>
            </a:br>
            <a:r>
              <a:rPr lang="ru-RU" sz="2800" b="1" smtClean="0">
                <a:latin typeface="Monotype Corsiva" pitchFamily="66" charset="0"/>
              </a:rPr>
              <a:t> </a:t>
            </a:r>
            <a:endParaRPr lang="ru-RU" sz="2800" b="1">
              <a:latin typeface="Monotype Corsiva" pitchFamily="66" charset="0"/>
            </a:endParaRPr>
          </a:p>
        </p:txBody>
      </p:sp>
      <p:pic>
        <p:nvPicPr>
          <p:cNvPr id="3" name="2420357fc8aff5.mp3">
            <a:hlinkClick r:id="" action="ppaction://media"/>
          </p:cNvPr>
          <p:cNvPicPr>
            <a:picLocks noRot="1" noChangeAspect="1"/>
          </p:cNvPicPr>
          <p:nvPr>
            <a:audioFile r:link="rId1"/>
          </p:nvPr>
        </p:nvPicPr>
        <p:blipFill>
          <a:blip r:embed="rId4" cstate="print"/>
          <a:stretch>
            <a:fillRect/>
          </a:stretch>
        </p:blipFill>
        <p:spPr>
          <a:xfrm>
            <a:off x="7072330" y="5072074"/>
            <a:ext cx="1223970" cy="122397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8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l="-17000" r="-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00232" y="285728"/>
            <a:ext cx="50032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Марина </a:t>
            </a:r>
            <a:r>
              <a:rPr lang="ru-RU"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Цветаева</a:t>
            </a:r>
            <a:endParaRPr lang="ru-RU"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
        <p:nvSpPr>
          <p:cNvPr id="4" name="Прямоугольник 3"/>
          <p:cNvSpPr/>
          <p:nvPr/>
        </p:nvSpPr>
        <p:spPr>
          <a:xfrm>
            <a:off x="357158" y="1214422"/>
            <a:ext cx="2571768" cy="5355312"/>
          </a:xfrm>
          <a:prstGeom prst="rect">
            <a:avLst/>
          </a:prstGeom>
        </p:spPr>
        <p:txBody>
          <a:bodyPr wrap="square">
            <a:spAutoFit/>
          </a:bodyPr>
          <a:lstStyle/>
          <a:p>
            <a:r>
              <a:rPr lang="ru-RU" b="1" smtClean="0"/>
              <a:t>Родилась 26 сентября 1892 г., в Москве. Отец - Иван Владимирович Цветаев - профессор Московского университета, основатель и собиратель Музея изящных искусств, выдающийся филолог. Мать - Мария Александровна Мейн - страстная музыкантша, страстно любит стихи и сама их пишет. Страсть к стихам - от матери, страсть к работе и к природе - от обоих родителей.   </a:t>
            </a:r>
            <a:endParaRPr lang="ru-RU" b="1"/>
          </a:p>
        </p:txBody>
      </p:sp>
      <p:sp>
        <p:nvSpPr>
          <p:cNvPr id="5" name="Прямоугольник 4"/>
          <p:cNvSpPr/>
          <p:nvPr/>
        </p:nvSpPr>
        <p:spPr>
          <a:xfrm>
            <a:off x="6000760" y="1285860"/>
            <a:ext cx="2928958" cy="5357850"/>
          </a:xfrm>
          <a:prstGeom prst="rect">
            <a:avLst/>
          </a:prstGeom>
        </p:spPr>
        <p:txBody>
          <a:bodyPr wrap="square">
            <a:spAutoFit/>
          </a:bodyPr>
          <a:lstStyle/>
          <a:p>
            <a:r>
              <a:rPr lang="ru-RU" b="1" smtClean="0"/>
              <a:t>Первые языки: немецкий и русский, к семи годам - французский. Материнское чтение вслух и музыка. Ундина, Рустем и Зораб, Царевна в зелени - из </a:t>
            </a:r>
            <a:r>
              <a:rPr lang="ru-RU" b="1" smtClean="0"/>
              <a:t>самостоятельно </a:t>
            </a:r>
            <a:r>
              <a:rPr lang="ru-RU" b="1" smtClean="0"/>
              <a:t>прочитанного. </a:t>
            </a:r>
            <a:r>
              <a:rPr lang="ru-RU" b="1" smtClean="0"/>
              <a:t>Любимое занятие с четырех лет - чтение, с пяти лет - писание. Все, что любила, - любила до семи лет, и больше не полюбила ничего</a:t>
            </a:r>
            <a:r>
              <a:rPr lang="ru-RU" b="1" smtClean="0"/>
              <a:t>. </a:t>
            </a:r>
            <a:r>
              <a:rPr lang="ru-RU" b="1" smtClean="0"/>
              <a:t>«Сорока </a:t>
            </a:r>
            <a:r>
              <a:rPr lang="ru-RU" b="1" smtClean="0"/>
              <a:t>семи лет от роду скажу, что все, что мне суждено было узнать, - узнала до семи лет, а все последующие сорок - </a:t>
            </a:r>
            <a:r>
              <a:rPr lang="ru-RU" b="1" smtClean="0"/>
              <a:t>осознавала</a:t>
            </a:r>
            <a:r>
              <a:rPr lang="ru-RU" b="1" smtClean="0"/>
              <a:t>.»</a:t>
            </a:r>
            <a:endParaRPr lang="ru-RU" b="1"/>
          </a:p>
        </p:txBody>
      </p:sp>
      <p:pic>
        <p:nvPicPr>
          <p:cNvPr id="6" name="Рисунок 5" descr="Tsvetaeva.jpg"/>
          <p:cNvPicPr>
            <a:picLocks noChangeAspect="1"/>
          </p:cNvPicPr>
          <p:nvPr/>
        </p:nvPicPr>
        <p:blipFill>
          <a:blip r:embed="rId3" cstate="print"/>
          <a:stretch>
            <a:fillRect/>
          </a:stretch>
        </p:blipFill>
        <p:spPr>
          <a:xfrm>
            <a:off x="2841562" y="1428736"/>
            <a:ext cx="3152980" cy="51563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14290"/>
            <a:ext cx="2714644" cy="3416320"/>
          </a:xfrm>
          <a:prstGeom prst="rect">
            <a:avLst/>
          </a:prstGeom>
        </p:spPr>
        <p:txBody>
          <a:bodyPr wrap="square">
            <a:spAutoFit/>
          </a:bodyPr>
          <a:lstStyle/>
          <a:p>
            <a:r>
              <a:rPr lang="ru-RU" b="1" smtClean="0"/>
              <a:t>Марина начала писать стихи — не только на русском, но и на французском и немецком языках — ещё в шестилетнем возрасте. Огромное влияние на формирование характера Марины оказывала мать. Она мечтала видеть дочь музыкантом.</a:t>
            </a:r>
            <a:endParaRPr lang="ru-RU" b="1"/>
          </a:p>
        </p:txBody>
      </p:sp>
      <p:sp>
        <p:nvSpPr>
          <p:cNvPr id="4" name="Прямоугольник 3"/>
          <p:cNvSpPr/>
          <p:nvPr/>
        </p:nvSpPr>
        <p:spPr>
          <a:xfrm>
            <a:off x="1785918" y="3429000"/>
            <a:ext cx="3429008" cy="3139321"/>
          </a:xfrm>
          <a:prstGeom prst="rect">
            <a:avLst/>
          </a:prstGeom>
        </p:spPr>
        <p:txBody>
          <a:bodyPr wrap="square">
            <a:spAutoFit/>
          </a:bodyPr>
          <a:lstStyle/>
          <a:p>
            <a:r>
              <a:rPr lang="ru-RU" b="1" smtClean="0">
                <a:solidFill>
                  <a:schemeClr val="bg1"/>
                </a:solidFill>
              </a:rPr>
              <a:t>Детские годы Цветаевой прошли в Москве и на даче в Тарусе. Начав образование в Москве, она продолжила его в пансионах Лозанны и Фрейбурга. В шестнадцать лет совершила самостоятельную поездку в Париж, чтобы прослушать в Сорбонне краткий курс истории старофранцузской литературы.</a:t>
            </a:r>
            <a:endParaRPr lang="ru-RU" b="1">
              <a:solidFill>
                <a:schemeClr val="bg1"/>
              </a:solidFill>
            </a:endParaRPr>
          </a:p>
        </p:txBody>
      </p:sp>
      <p:sp>
        <p:nvSpPr>
          <p:cNvPr id="5" name="Прямоугольник 4"/>
          <p:cNvSpPr/>
          <p:nvPr/>
        </p:nvSpPr>
        <p:spPr>
          <a:xfrm>
            <a:off x="5572116" y="214290"/>
            <a:ext cx="3571884" cy="6186309"/>
          </a:xfrm>
          <a:prstGeom prst="rect">
            <a:avLst/>
          </a:prstGeom>
        </p:spPr>
        <p:txBody>
          <a:bodyPr wrap="square">
            <a:spAutoFit/>
          </a:bodyPr>
          <a:lstStyle/>
          <a:p>
            <a:r>
              <a:rPr lang="ru-RU" b="1" smtClean="0"/>
              <a:t>Стихи начала писать с шести лет (не только по-русски, но и по-французски и по-немецки), печататься с шестнадцати, а два года спустя тайком от семьи выпустила сборник «Вечерний альбом», который заметили и одобрили такие взыскательные критики, как Брюсов, Гумилев и Волошин. С первой встречи с Волошиным и беседы о поэзии началась их дружба, несмотря на значительную разницу в возрасте. Она много раз была в гостях у Волошина в Коктебеле. Сборники ее стихов следовали один за другим, неизменно привлекая внимание своей творческой самобытностью и оригинальностью. Она не примкнула ни к одному из литературных течений.</a:t>
            </a:r>
            <a:endParaRPr lang="ru-RU"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142984"/>
            <a:ext cx="3000380" cy="4801314"/>
          </a:xfrm>
          <a:prstGeom prst="rect">
            <a:avLst/>
          </a:prstGeom>
        </p:spPr>
        <p:txBody>
          <a:bodyPr wrap="square">
            <a:spAutoFit/>
          </a:bodyPr>
          <a:lstStyle/>
          <a:p>
            <a:r>
              <a:rPr lang="ru-RU" b="1" smtClean="0"/>
              <a:t>В 1912 Цветаева вышла замуж за Сергея Эфрона, который стал не только ее мужем, но и самым близким другом.</a:t>
            </a:r>
          </a:p>
          <a:p>
            <a:r>
              <a:rPr lang="ru-RU" b="1" smtClean="0"/>
              <a:t>Годы Первой мировой войны, революции и гражданской войны были временем стремительного творческого роста Цветаевой. Она жила в Москве, много писала, но почти не публиковалась. Октябрьскую революцию она не приняла, видя в ней восстание «сатанинских сил». </a:t>
            </a:r>
            <a:endParaRPr lang="ru-RU" b="1"/>
          </a:p>
        </p:txBody>
      </p:sp>
      <p:sp>
        <p:nvSpPr>
          <p:cNvPr id="3" name="Прямоугольник 2"/>
          <p:cNvSpPr/>
          <p:nvPr/>
        </p:nvSpPr>
        <p:spPr>
          <a:xfrm>
            <a:off x="6000712" y="857232"/>
            <a:ext cx="3143288" cy="5632311"/>
          </a:xfrm>
          <a:prstGeom prst="rect">
            <a:avLst/>
          </a:prstGeom>
        </p:spPr>
        <p:txBody>
          <a:bodyPr wrap="square">
            <a:spAutoFit/>
          </a:bodyPr>
          <a:lstStyle/>
          <a:p>
            <a:r>
              <a:rPr lang="ru-RU" b="1" smtClean="0"/>
              <a:t>В мае 1922 ей с дочерью Ариадной разрешили уехать за границу — к мужу, который, пережив разгром Деникина, будучи белым офицером, теперь стал студентом Пражского университета. Сначала Цветаева с дочерью недолго жили в Берлине, затем три года в предместьях Праги, а в ноябре 1925 после рождения сына семья перебралась в Париж. Жизнь была эмигрантская, трудная, нищая. Жить в столицах было не по средствам, приходилось селиться в пригородах или ближайших деревнях.</a:t>
            </a:r>
            <a:endParaRPr lang="ru-RU"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14290"/>
            <a:ext cx="3714776" cy="6463308"/>
          </a:xfrm>
          <a:prstGeom prst="rect">
            <a:avLst/>
          </a:prstGeom>
        </p:spPr>
        <p:txBody>
          <a:bodyPr wrap="square">
            <a:spAutoFit/>
          </a:bodyPr>
          <a:lstStyle/>
          <a:p>
            <a:r>
              <a:rPr lang="ru-RU" b="1" smtClean="0"/>
              <a:t>Творческая энергия Цветаевой, невзирая ни на что, не ослабевала: в 1923 в Берлине, в издательстве «Геликон», вышла книга «Ремесло», получившая высокую </a:t>
            </a:r>
            <a:r>
              <a:rPr lang="ru-RU" b="1" smtClean="0"/>
              <a:t>оценку </a:t>
            </a:r>
            <a:r>
              <a:rPr lang="ru-RU" b="1" smtClean="0"/>
              <a:t>критики. </a:t>
            </a:r>
            <a:r>
              <a:rPr lang="ru-RU" b="1" smtClean="0"/>
              <a:t>Большинство из созданного осталось неопубликованным: если поначалу русская эмиграция приняла Цветаеву как свою, то очень скоро ее независимость, ее бескомпромиссность, ее одержимость поэзией определяют ее полное одиночество. Она не принимала участия ни в каких поэтических или политических направлениях. Ей «некому прочесть, некого спросить, не с кем порадоваться», «одна всю жизнь, без книг, без читателей, без друзей...». Последний прижизненный сборник вышел в Париже в 1928 — «</a:t>
            </a:r>
            <a:r>
              <a:rPr lang="ru-RU" b="1" smtClean="0"/>
              <a:t>После </a:t>
            </a:r>
            <a:r>
              <a:rPr lang="ru-RU" b="1" smtClean="0"/>
              <a:t>России».</a:t>
            </a:r>
            <a:endParaRPr lang="ru-RU" b="1"/>
          </a:p>
        </p:txBody>
      </p:sp>
      <p:sp>
        <p:nvSpPr>
          <p:cNvPr id="3" name="Прямоугольник 2"/>
          <p:cNvSpPr/>
          <p:nvPr/>
        </p:nvSpPr>
        <p:spPr>
          <a:xfrm>
            <a:off x="5000628" y="214290"/>
            <a:ext cx="3857636" cy="6429420"/>
          </a:xfrm>
          <a:prstGeom prst="rect">
            <a:avLst/>
          </a:prstGeom>
        </p:spPr>
        <p:txBody>
          <a:bodyPr wrap="square">
            <a:spAutoFit/>
          </a:bodyPr>
          <a:lstStyle/>
          <a:p>
            <a:r>
              <a:rPr lang="ru-RU" b="1" smtClean="0"/>
              <a:t>К 1930-м годам Цветаевой казался ясным рубеж, отделивший ее от белой эмиграции: «Моя неудача в эмиграции — в том, что я не эмигрант, что я по духу, т.е. по воздуху и по размаху — там, туда, оттуда...» В 1939 она восстановила свое советское гражданство и вслед за мужем и дочерью возвратилась на родину. Она мечтала, что вернется в Россию «желанным и жданным гостем». Но этого не случилось: муж и дочь были арестованы, сестра Анастасия была в лагере. Цветаева жила в Москве по-прежнему в одиночестве, кое-как перебиваясь переводами. Начавшаяся война, эвакуация забросили ее с сыном в Елабугу. Измученная, безработная и одинокая поэтесса 31 августа 1941 покончила с собой.</a:t>
            </a:r>
            <a:endParaRPr lang="ru-RU" b="1"/>
          </a:p>
        </p:txBody>
      </p:sp>
      <p:grpSp>
        <p:nvGrpSpPr>
          <p:cNvPr id="6" name="Группа 5"/>
          <p:cNvGrpSpPr/>
          <p:nvPr/>
        </p:nvGrpSpPr>
        <p:grpSpPr>
          <a:xfrm>
            <a:off x="785786" y="500042"/>
            <a:ext cx="7723228" cy="5792420"/>
            <a:chOff x="4357686" y="642918"/>
            <a:chExt cx="7723228" cy="5792420"/>
          </a:xfrm>
        </p:grpSpPr>
        <p:pic>
          <p:nvPicPr>
            <p:cNvPr id="4" name="Рисунок 3" descr="800px-Дом_Бродельниковых_в_Елабуге,_где_погибла_Марина_Цветаева.jpeg"/>
            <p:cNvPicPr>
              <a:picLocks noChangeAspect="1"/>
            </p:cNvPicPr>
            <p:nvPr/>
          </p:nvPicPr>
          <p:blipFill>
            <a:blip r:embed="rId3" cstate="print"/>
            <a:stretch>
              <a:fillRect/>
            </a:stretch>
          </p:blipFill>
          <p:spPr>
            <a:xfrm>
              <a:off x="4357686" y="642918"/>
              <a:ext cx="7723228" cy="5792420"/>
            </a:xfrm>
            <a:prstGeom prst="rect">
              <a:avLst/>
            </a:prstGeom>
          </p:spPr>
        </p:pic>
        <p:sp>
          <p:nvSpPr>
            <p:cNvPr id="5" name="Прямоугольник 4"/>
            <p:cNvSpPr/>
            <p:nvPr/>
          </p:nvSpPr>
          <p:spPr>
            <a:xfrm>
              <a:off x="6858000" y="5572140"/>
              <a:ext cx="4572000" cy="646331"/>
            </a:xfrm>
            <a:prstGeom prst="rect">
              <a:avLst/>
            </a:prstGeom>
          </p:spPr>
          <p:txBody>
            <a:bodyPr>
              <a:spAutoFit/>
            </a:bodyPr>
            <a:lstStyle/>
            <a:p>
              <a:r>
                <a:rPr lang="ru-RU" b="1" smtClean="0">
                  <a:solidFill>
                    <a:schemeClr val="bg1"/>
                  </a:solidFill>
                </a:rPr>
                <a:t>Дом Бродельниковых в Елабуге, где ушла из жизни Марина Цветаева</a:t>
              </a:r>
              <a:endParaRPr lang="ru-RU"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l="-17000" r="-1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00034" y="1000108"/>
            <a:ext cx="6500842" cy="4401205"/>
          </a:xfrm>
          <a:prstGeom prst="rect">
            <a:avLst/>
          </a:prstGeom>
        </p:spPr>
        <p:txBody>
          <a:bodyPr wrap="square">
            <a:spAutoFit/>
          </a:bodyPr>
          <a:lstStyle/>
          <a:p>
            <a:r>
              <a:rPr lang="ru-RU" sz="2800" smtClean="0">
                <a:latin typeface="Monotype Corsiva" pitchFamily="66" charset="0"/>
              </a:rPr>
              <a:t>Только живите!— Я уронила руки,</a:t>
            </a:r>
            <a:br>
              <a:rPr lang="ru-RU" sz="2800" smtClean="0">
                <a:latin typeface="Monotype Corsiva" pitchFamily="66" charset="0"/>
              </a:rPr>
            </a:br>
            <a:r>
              <a:rPr lang="ru-RU" sz="2800" smtClean="0">
                <a:latin typeface="Monotype Corsiva" pitchFamily="66" charset="0"/>
              </a:rPr>
              <a:t>Я уронила на руки жаркий лоб.</a:t>
            </a:r>
            <a:br>
              <a:rPr lang="ru-RU" sz="2800" smtClean="0">
                <a:latin typeface="Monotype Corsiva" pitchFamily="66" charset="0"/>
              </a:rPr>
            </a:br>
            <a:r>
              <a:rPr lang="ru-RU" sz="2800" smtClean="0">
                <a:latin typeface="Monotype Corsiva" pitchFamily="66" charset="0"/>
              </a:rPr>
              <a:t>Так молодая Буря слушает Бога</a:t>
            </a:r>
            <a:br>
              <a:rPr lang="ru-RU" sz="2800" smtClean="0">
                <a:latin typeface="Monotype Corsiva" pitchFamily="66" charset="0"/>
              </a:rPr>
            </a:br>
            <a:r>
              <a:rPr lang="ru-RU" sz="2800" smtClean="0">
                <a:latin typeface="Monotype Corsiva" pitchFamily="66" charset="0"/>
              </a:rPr>
              <a:t>Где-нибудь в поле, в какой-нибудь</a:t>
            </a:r>
            <a:br>
              <a:rPr lang="ru-RU" sz="2800" smtClean="0">
                <a:latin typeface="Monotype Corsiva" pitchFamily="66" charset="0"/>
              </a:rPr>
            </a:br>
            <a:r>
              <a:rPr lang="ru-RU" sz="2800" smtClean="0">
                <a:latin typeface="Monotype Corsiva" pitchFamily="66" charset="0"/>
              </a:rPr>
              <a:t>темный час.</a:t>
            </a:r>
          </a:p>
          <a:p>
            <a:r>
              <a:rPr lang="ru-RU" sz="2800" smtClean="0">
                <a:latin typeface="Monotype Corsiva" pitchFamily="66" charset="0"/>
              </a:rPr>
              <a:t>И на высокий вал моего дыханья</a:t>
            </a:r>
            <a:br>
              <a:rPr lang="ru-RU" sz="2800" smtClean="0">
                <a:latin typeface="Monotype Corsiva" pitchFamily="66" charset="0"/>
              </a:rPr>
            </a:br>
            <a:r>
              <a:rPr lang="ru-RU" sz="2800" smtClean="0">
                <a:latin typeface="Monotype Corsiva" pitchFamily="66" charset="0"/>
              </a:rPr>
              <a:t>Властная вдруг — словно с неба —</a:t>
            </a:r>
            <a:br>
              <a:rPr lang="ru-RU" sz="2800" smtClean="0">
                <a:latin typeface="Monotype Corsiva" pitchFamily="66" charset="0"/>
              </a:rPr>
            </a:br>
            <a:r>
              <a:rPr lang="ru-RU" sz="2800" smtClean="0">
                <a:latin typeface="Monotype Corsiva" pitchFamily="66" charset="0"/>
              </a:rPr>
              <a:t>ложится длань.</a:t>
            </a:r>
            <a:br>
              <a:rPr lang="ru-RU" sz="2800" smtClean="0">
                <a:latin typeface="Monotype Corsiva" pitchFamily="66" charset="0"/>
              </a:rPr>
            </a:br>
            <a:r>
              <a:rPr lang="ru-RU" sz="2800" smtClean="0">
                <a:latin typeface="Monotype Corsiva" pitchFamily="66" charset="0"/>
              </a:rPr>
              <a:t>И на уста мои чьи-то уста ложатся.</a:t>
            </a:r>
            <a:br>
              <a:rPr lang="ru-RU" sz="2800" smtClean="0">
                <a:latin typeface="Monotype Corsiva" pitchFamily="66" charset="0"/>
              </a:rPr>
            </a:br>
            <a:r>
              <a:rPr lang="ru-RU" sz="2800" smtClean="0">
                <a:latin typeface="Monotype Corsiva" pitchFamily="66" charset="0"/>
              </a:rPr>
              <a:t>— Так молодую </a:t>
            </a:r>
            <a:r>
              <a:rPr lang="ru-RU" sz="2800" smtClean="0">
                <a:latin typeface="Monotype Corsiva" pitchFamily="66" charset="0"/>
              </a:rPr>
              <a:t>Бурю </a:t>
            </a:r>
            <a:r>
              <a:rPr lang="ru-RU" sz="2800" smtClean="0">
                <a:latin typeface="Monotype Corsiva" pitchFamily="66" charset="0"/>
              </a:rPr>
              <a:t>слушает Бог.</a:t>
            </a:r>
            <a:endParaRPr lang="ru-RU" sz="2800">
              <a:latin typeface="Monotype Corsiva"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grpSp>
        <p:nvGrpSpPr>
          <p:cNvPr id="6" name="Группа 5"/>
          <p:cNvGrpSpPr/>
          <p:nvPr/>
        </p:nvGrpSpPr>
        <p:grpSpPr>
          <a:xfrm>
            <a:off x="285720" y="214290"/>
            <a:ext cx="7215238" cy="5940088"/>
            <a:chOff x="285720" y="214290"/>
            <a:chExt cx="7215238" cy="5940088"/>
          </a:xfrm>
        </p:grpSpPr>
        <p:sp>
          <p:nvSpPr>
            <p:cNvPr id="4" name="Прямоугольник 3"/>
            <p:cNvSpPr/>
            <p:nvPr/>
          </p:nvSpPr>
          <p:spPr>
            <a:xfrm>
              <a:off x="285720" y="214290"/>
              <a:ext cx="3857636" cy="5940088"/>
            </a:xfrm>
            <a:prstGeom prst="rect">
              <a:avLst/>
            </a:prstGeom>
          </p:spPr>
          <p:txBody>
            <a:bodyPr wrap="square">
              <a:spAutoFit/>
            </a:bodyPr>
            <a:lstStyle/>
            <a:p>
              <a:r>
                <a:rPr lang="ru-RU" sz="2000" b="1" smtClean="0">
                  <a:latin typeface="Monotype Corsiva" pitchFamily="66" charset="0"/>
                </a:rPr>
                <a:t>Идёшь на меня похожий,</a:t>
              </a:r>
              <a:br>
                <a:rPr lang="ru-RU" sz="2000" b="1" smtClean="0">
                  <a:latin typeface="Monotype Corsiva" pitchFamily="66" charset="0"/>
                </a:rPr>
              </a:br>
              <a:r>
                <a:rPr lang="ru-RU" sz="2000" b="1" smtClean="0">
                  <a:latin typeface="Monotype Corsiva" pitchFamily="66" charset="0"/>
                </a:rPr>
                <a:t>Глаза устремляя вниз.</a:t>
              </a:r>
              <a:br>
                <a:rPr lang="ru-RU" sz="2000" b="1" smtClean="0">
                  <a:latin typeface="Monotype Corsiva" pitchFamily="66" charset="0"/>
                </a:rPr>
              </a:br>
              <a:r>
                <a:rPr lang="ru-RU" sz="2000" b="1" smtClean="0">
                  <a:latin typeface="Monotype Corsiva" pitchFamily="66" charset="0"/>
                </a:rPr>
                <a:t>Я их опускала — тоже!</a:t>
              </a:r>
              <a:br>
                <a:rPr lang="ru-RU" sz="2000" b="1" smtClean="0">
                  <a:latin typeface="Monotype Corsiva" pitchFamily="66" charset="0"/>
                </a:rPr>
              </a:br>
              <a:r>
                <a:rPr lang="ru-RU" sz="2000" b="1" smtClean="0">
                  <a:latin typeface="Monotype Corsiva" pitchFamily="66" charset="0"/>
                </a:rPr>
                <a:t>Прохожий, остановись!</a:t>
              </a:r>
              <a:br>
                <a:rPr lang="ru-RU" sz="2000" b="1" smtClean="0">
                  <a:latin typeface="Monotype Corsiva" pitchFamily="66" charset="0"/>
                </a:rPr>
              </a:br>
              <a:r>
                <a:rPr lang="ru-RU" sz="2000" b="1" smtClean="0">
                  <a:latin typeface="Monotype Corsiva" pitchFamily="66" charset="0"/>
                </a:rPr>
                <a:t/>
              </a:r>
              <a:br>
                <a:rPr lang="ru-RU" sz="2000" b="1" smtClean="0">
                  <a:latin typeface="Monotype Corsiva" pitchFamily="66" charset="0"/>
                </a:rPr>
              </a:br>
              <a:r>
                <a:rPr lang="ru-RU" sz="2000" b="1" smtClean="0">
                  <a:latin typeface="Monotype Corsiva" pitchFamily="66" charset="0"/>
                </a:rPr>
                <a:t>Прочти — слепоты куриной</a:t>
              </a:r>
              <a:br>
                <a:rPr lang="ru-RU" sz="2000" b="1" smtClean="0">
                  <a:latin typeface="Monotype Corsiva" pitchFamily="66" charset="0"/>
                </a:rPr>
              </a:br>
              <a:r>
                <a:rPr lang="ru-RU" sz="2000" b="1" smtClean="0">
                  <a:latin typeface="Monotype Corsiva" pitchFamily="66" charset="0"/>
                </a:rPr>
                <a:t>И маков нарвав букет —</a:t>
              </a:r>
              <a:br>
                <a:rPr lang="ru-RU" sz="2000" b="1" smtClean="0">
                  <a:latin typeface="Monotype Corsiva" pitchFamily="66" charset="0"/>
                </a:rPr>
              </a:br>
              <a:r>
                <a:rPr lang="ru-RU" sz="2000" b="1" smtClean="0">
                  <a:latin typeface="Monotype Corsiva" pitchFamily="66" charset="0"/>
                </a:rPr>
                <a:t>Что звали меня Мариной</a:t>
              </a:r>
              <a:br>
                <a:rPr lang="ru-RU" sz="2000" b="1" smtClean="0">
                  <a:latin typeface="Monotype Corsiva" pitchFamily="66" charset="0"/>
                </a:rPr>
              </a:br>
              <a:r>
                <a:rPr lang="ru-RU" sz="2000" b="1" smtClean="0">
                  <a:latin typeface="Monotype Corsiva" pitchFamily="66" charset="0"/>
                </a:rPr>
                <a:t>И сколько мне было лет.</a:t>
              </a:r>
              <a:br>
                <a:rPr lang="ru-RU" sz="2000" b="1" smtClean="0">
                  <a:latin typeface="Monotype Corsiva" pitchFamily="66" charset="0"/>
                </a:rPr>
              </a:br>
              <a:r>
                <a:rPr lang="ru-RU" sz="2000" b="1" smtClean="0">
                  <a:latin typeface="Monotype Corsiva" pitchFamily="66" charset="0"/>
                </a:rPr>
                <a:t/>
              </a:r>
              <a:br>
                <a:rPr lang="ru-RU" sz="2000" b="1" smtClean="0">
                  <a:latin typeface="Monotype Corsiva" pitchFamily="66" charset="0"/>
                </a:rPr>
              </a:br>
              <a:r>
                <a:rPr lang="ru-RU" sz="2000" b="1" smtClean="0">
                  <a:latin typeface="Monotype Corsiva" pitchFamily="66" charset="0"/>
                </a:rPr>
                <a:t>Не думай, что здесь — могила,</a:t>
              </a:r>
              <a:br>
                <a:rPr lang="ru-RU" sz="2000" b="1" smtClean="0">
                  <a:latin typeface="Monotype Corsiva" pitchFamily="66" charset="0"/>
                </a:rPr>
              </a:br>
              <a:r>
                <a:rPr lang="ru-RU" sz="2000" b="1" smtClean="0">
                  <a:latin typeface="Monotype Corsiva" pitchFamily="66" charset="0"/>
                </a:rPr>
                <a:t>Что я появлюсь, грозя…</a:t>
              </a:r>
              <a:br>
                <a:rPr lang="ru-RU" sz="2000" b="1" smtClean="0">
                  <a:latin typeface="Monotype Corsiva" pitchFamily="66" charset="0"/>
                </a:rPr>
              </a:br>
              <a:r>
                <a:rPr lang="ru-RU" sz="2000" b="1" smtClean="0">
                  <a:latin typeface="Monotype Corsiva" pitchFamily="66" charset="0"/>
                </a:rPr>
                <a:t>Я слишком сама любила</a:t>
              </a:r>
              <a:br>
                <a:rPr lang="ru-RU" sz="2000" b="1" smtClean="0">
                  <a:latin typeface="Monotype Corsiva" pitchFamily="66" charset="0"/>
                </a:rPr>
              </a:br>
              <a:r>
                <a:rPr lang="ru-RU" sz="2000" b="1" smtClean="0">
                  <a:latin typeface="Monotype Corsiva" pitchFamily="66" charset="0"/>
                </a:rPr>
                <a:t>Смеяться, когда нельзя!</a:t>
              </a:r>
              <a:br>
                <a:rPr lang="ru-RU" sz="2000" b="1" smtClean="0">
                  <a:latin typeface="Monotype Corsiva" pitchFamily="66" charset="0"/>
                </a:rPr>
              </a:br>
              <a:r>
                <a:rPr lang="ru-RU" sz="2000" b="1" smtClean="0">
                  <a:latin typeface="Monotype Corsiva" pitchFamily="66" charset="0"/>
                </a:rPr>
                <a:t/>
              </a:r>
              <a:br>
                <a:rPr lang="ru-RU" sz="2000" b="1" smtClean="0">
                  <a:latin typeface="Monotype Corsiva" pitchFamily="66" charset="0"/>
                </a:rPr>
              </a:br>
              <a:r>
                <a:rPr lang="ru-RU" sz="2000" b="1" smtClean="0">
                  <a:latin typeface="Monotype Corsiva" pitchFamily="66" charset="0"/>
                </a:rPr>
                <a:t>И кровь приливала к коже,</a:t>
              </a:r>
              <a:br>
                <a:rPr lang="ru-RU" sz="2000" b="1" smtClean="0">
                  <a:latin typeface="Monotype Corsiva" pitchFamily="66" charset="0"/>
                </a:rPr>
              </a:br>
              <a:r>
                <a:rPr lang="ru-RU" sz="2000" b="1" smtClean="0">
                  <a:latin typeface="Monotype Corsiva" pitchFamily="66" charset="0"/>
                </a:rPr>
                <a:t>И кудри мои вились…</a:t>
              </a:r>
              <a:br>
                <a:rPr lang="ru-RU" sz="2000" b="1" smtClean="0">
                  <a:latin typeface="Monotype Corsiva" pitchFamily="66" charset="0"/>
                </a:rPr>
              </a:br>
              <a:r>
                <a:rPr lang="ru-RU" sz="2000" b="1" smtClean="0">
                  <a:latin typeface="Monotype Corsiva" pitchFamily="66" charset="0"/>
                </a:rPr>
                <a:t>Я тоже </a:t>
              </a:r>
              <a:r>
                <a:rPr lang="ru-RU" sz="2000" b="1" i="1" smtClean="0">
                  <a:latin typeface="Monotype Corsiva" pitchFamily="66" charset="0"/>
                </a:rPr>
                <a:t>была</a:t>
              </a:r>
              <a:r>
                <a:rPr lang="ru-RU" sz="2000" b="1" smtClean="0">
                  <a:latin typeface="Monotype Corsiva" pitchFamily="66" charset="0"/>
                </a:rPr>
                <a:t>, прохожий!</a:t>
              </a:r>
              <a:br>
                <a:rPr lang="ru-RU" sz="2000" b="1" smtClean="0">
                  <a:latin typeface="Monotype Corsiva" pitchFamily="66" charset="0"/>
                </a:rPr>
              </a:br>
              <a:r>
                <a:rPr lang="ru-RU" sz="2000" b="1" smtClean="0">
                  <a:latin typeface="Monotype Corsiva" pitchFamily="66" charset="0"/>
                </a:rPr>
                <a:t>Прохожий, остановись!</a:t>
              </a:r>
              <a:endParaRPr lang="ru-RU" sz="2000" b="1">
                <a:latin typeface="Monotype Corsiva" pitchFamily="66" charset="0"/>
              </a:endParaRPr>
            </a:p>
          </p:txBody>
        </p:sp>
        <p:sp>
          <p:nvSpPr>
            <p:cNvPr id="5" name="Прямоугольник 4"/>
            <p:cNvSpPr/>
            <p:nvPr/>
          </p:nvSpPr>
          <p:spPr>
            <a:xfrm>
              <a:off x="3786182" y="285728"/>
              <a:ext cx="3714776" cy="4401205"/>
            </a:xfrm>
            <a:prstGeom prst="rect">
              <a:avLst/>
            </a:prstGeom>
          </p:spPr>
          <p:txBody>
            <a:bodyPr wrap="square">
              <a:spAutoFit/>
            </a:bodyPr>
            <a:lstStyle/>
            <a:p>
              <a:r>
                <a:rPr lang="ru-RU" sz="2000" b="1" smtClean="0">
                  <a:latin typeface="Monotype Corsiva" pitchFamily="66" charset="0"/>
                </a:rPr>
                <a:t>Сорви себе стебель дикий</a:t>
              </a:r>
              <a:br>
                <a:rPr lang="ru-RU" sz="2000" b="1" smtClean="0">
                  <a:latin typeface="Monotype Corsiva" pitchFamily="66" charset="0"/>
                </a:rPr>
              </a:br>
              <a:r>
                <a:rPr lang="ru-RU" sz="2000" b="1" smtClean="0">
                  <a:latin typeface="Monotype Corsiva" pitchFamily="66" charset="0"/>
                </a:rPr>
                <a:t>И ягоду ему вслед:</a:t>
              </a:r>
              <a:br>
                <a:rPr lang="ru-RU" sz="2000" b="1" smtClean="0">
                  <a:latin typeface="Monotype Corsiva" pitchFamily="66" charset="0"/>
                </a:rPr>
              </a:br>
              <a:r>
                <a:rPr lang="ru-RU" sz="2000" b="1" smtClean="0">
                  <a:latin typeface="Monotype Corsiva" pitchFamily="66" charset="0"/>
                </a:rPr>
                <a:t>Кладбищенской земляники</a:t>
              </a:r>
              <a:br>
                <a:rPr lang="ru-RU" sz="2000" b="1" smtClean="0">
                  <a:latin typeface="Monotype Corsiva" pitchFamily="66" charset="0"/>
                </a:rPr>
              </a:br>
              <a:r>
                <a:rPr lang="ru-RU" sz="2000" b="1" smtClean="0">
                  <a:latin typeface="Monotype Corsiva" pitchFamily="66" charset="0"/>
                </a:rPr>
                <a:t>Крупнее и слаще нет.</a:t>
              </a:r>
              <a:br>
                <a:rPr lang="ru-RU" sz="2000" b="1" smtClean="0">
                  <a:latin typeface="Monotype Corsiva" pitchFamily="66" charset="0"/>
                </a:rPr>
              </a:br>
              <a:r>
                <a:rPr lang="ru-RU" sz="2000" b="1" smtClean="0">
                  <a:latin typeface="Monotype Corsiva" pitchFamily="66" charset="0"/>
                </a:rPr>
                <a:t/>
              </a:r>
              <a:br>
                <a:rPr lang="ru-RU" sz="2000" b="1" smtClean="0">
                  <a:latin typeface="Monotype Corsiva" pitchFamily="66" charset="0"/>
                </a:rPr>
              </a:br>
              <a:r>
                <a:rPr lang="ru-RU" sz="2000" b="1" smtClean="0">
                  <a:latin typeface="Monotype Corsiva" pitchFamily="66" charset="0"/>
                </a:rPr>
                <a:t>Но только не стой угрюмо,</a:t>
              </a:r>
              <a:br>
                <a:rPr lang="ru-RU" sz="2000" b="1" smtClean="0">
                  <a:latin typeface="Monotype Corsiva" pitchFamily="66" charset="0"/>
                </a:rPr>
              </a:br>
              <a:r>
                <a:rPr lang="ru-RU" sz="2000" b="1" smtClean="0">
                  <a:latin typeface="Monotype Corsiva" pitchFamily="66" charset="0"/>
                </a:rPr>
                <a:t>Главу опустив на грудь.</a:t>
              </a:r>
              <a:br>
                <a:rPr lang="ru-RU" sz="2000" b="1" smtClean="0">
                  <a:latin typeface="Monotype Corsiva" pitchFamily="66" charset="0"/>
                </a:rPr>
              </a:br>
              <a:r>
                <a:rPr lang="ru-RU" sz="2000" b="1" smtClean="0">
                  <a:latin typeface="Monotype Corsiva" pitchFamily="66" charset="0"/>
                </a:rPr>
                <a:t>Легко обо мне подумай,</a:t>
              </a:r>
              <a:br>
                <a:rPr lang="ru-RU" sz="2000" b="1" smtClean="0">
                  <a:latin typeface="Monotype Corsiva" pitchFamily="66" charset="0"/>
                </a:rPr>
              </a:br>
              <a:r>
                <a:rPr lang="ru-RU" sz="2000" b="1" smtClean="0">
                  <a:latin typeface="Monotype Corsiva" pitchFamily="66" charset="0"/>
                </a:rPr>
                <a:t>Легко обо мне забудь.</a:t>
              </a:r>
              <a:br>
                <a:rPr lang="ru-RU" sz="2000" b="1" smtClean="0">
                  <a:latin typeface="Monotype Corsiva" pitchFamily="66" charset="0"/>
                </a:rPr>
              </a:br>
              <a:r>
                <a:rPr lang="ru-RU" sz="2000" b="1" smtClean="0">
                  <a:latin typeface="Monotype Corsiva" pitchFamily="66" charset="0"/>
                </a:rPr>
                <a:t/>
              </a:r>
              <a:br>
                <a:rPr lang="ru-RU" sz="2000" b="1" smtClean="0">
                  <a:latin typeface="Monotype Corsiva" pitchFamily="66" charset="0"/>
                </a:rPr>
              </a:br>
              <a:r>
                <a:rPr lang="ru-RU" sz="2000" b="1" smtClean="0">
                  <a:latin typeface="Monotype Corsiva" pitchFamily="66" charset="0"/>
                </a:rPr>
                <a:t>Как луч тебя освещает!</a:t>
              </a:r>
              <a:br>
                <a:rPr lang="ru-RU" sz="2000" b="1" smtClean="0">
                  <a:latin typeface="Monotype Corsiva" pitchFamily="66" charset="0"/>
                </a:rPr>
              </a:br>
              <a:r>
                <a:rPr lang="ru-RU" sz="2000" b="1" smtClean="0">
                  <a:latin typeface="Monotype Corsiva" pitchFamily="66" charset="0"/>
                </a:rPr>
                <a:t>Ты весь в золотой пыли…</a:t>
              </a:r>
              <a:br>
                <a:rPr lang="ru-RU" sz="2000" b="1" smtClean="0">
                  <a:latin typeface="Monotype Corsiva" pitchFamily="66" charset="0"/>
                </a:rPr>
              </a:br>
              <a:r>
                <a:rPr lang="ru-RU" sz="2000" b="1" smtClean="0">
                  <a:latin typeface="Monotype Corsiva" pitchFamily="66" charset="0"/>
                </a:rPr>
                <a:t>— И пусть тебя не смущает</a:t>
              </a:r>
              <a:br>
                <a:rPr lang="ru-RU" sz="2000" b="1" smtClean="0">
                  <a:latin typeface="Monotype Corsiva" pitchFamily="66" charset="0"/>
                </a:rPr>
              </a:br>
              <a:r>
                <a:rPr lang="ru-RU" sz="2000" b="1" smtClean="0">
                  <a:latin typeface="Monotype Corsiva" pitchFamily="66" charset="0"/>
                </a:rPr>
                <a:t>Мой голос из-под земли.</a:t>
              </a:r>
              <a:endParaRPr lang="ru-RU" sz="2000" b="1">
                <a:latin typeface="Monotype Corsiva" pitchFamily="66" charset="0"/>
              </a:endParaRPr>
            </a:p>
          </p:txBody>
        </p:sp>
      </p:grpSp>
      <p:pic>
        <p:nvPicPr>
          <p:cNvPr id="7" name="- Prohozhij .mp3">
            <a:hlinkClick r:id="" action="ppaction://media"/>
          </p:cNvPr>
          <p:cNvPicPr>
            <a:picLocks noRot="1" noChangeAspect="1"/>
          </p:cNvPicPr>
          <p:nvPr>
            <a:audioFile r:link="rId1"/>
          </p:nvPr>
        </p:nvPicPr>
        <p:blipFill>
          <a:blip r:embed="rId4" cstate="print"/>
          <a:stretch>
            <a:fillRect/>
          </a:stretch>
        </p:blipFill>
        <p:spPr>
          <a:xfrm>
            <a:off x="7358082" y="5214950"/>
            <a:ext cx="1143008" cy="114300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4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5857884" cy="6124754"/>
          </a:xfrm>
          <a:prstGeom prst="rect">
            <a:avLst/>
          </a:prstGeom>
        </p:spPr>
        <p:txBody>
          <a:bodyPr wrap="square">
            <a:spAutoFit/>
          </a:bodyPr>
          <a:lstStyle/>
          <a:p>
            <a:r>
              <a:rPr lang="ru-RU" sz="2800" smtClean="0">
                <a:latin typeface="Monotype Corsiva" pitchFamily="66" charset="0"/>
              </a:rPr>
              <a:t>У Ахматовой это ноты тревоги и печали, муки совести, постоянное ощущение сумятицы внутри и боль за судьбу Родины. У Цветаевой — кипение страстей, постоянные контрасты и острое предчувствие гибели. </a:t>
            </a:r>
            <a:r>
              <a:rPr lang="ru-RU" sz="2800" b="1" smtClean="0">
                <a:latin typeface="Monotype Corsiva" pitchFamily="66" charset="0"/>
              </a:rPr>
              <a:t>У Ахматовой все чаще слышится традиционный для женской поэзии молитвенный стиль</a:t>
            </a:r>
            <a:r>
              <a:rPr lang="ru-RU" sz="2800" smtClean="0">
                <a:latin typeface="Monotype Corsiva" pitchFamily="66" charset="0"/>
              </a:rPr>
              <a:t>, и молится она о судьбе своей страны. У Цветаевой, особенно в период эмиграции, слышна ненависть ко всему, что так перевернуло эпоху, и в то же время невыносимая боль от разлуки с любимой землей.</a:t>
            </a:r>
            <a:endParaRPr lang="ru-RU" sz="2800">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5786478" cy="1815882"/>
          </a:xfrm>
          <a:prstGeom prst="rect">
            <a:avLst/>
          </a:prstGeom>
        </p:spPr>
        <p:txBody>
          <a:bodyPr wrap="square">
            <a:spAutoFit/>
          </a:bodyPr>
          <a:lstStyle/>
          <a:p>
            <a:r>
              <a:rPr lang="ru-RU" sz="2800" smtClean="0">
                <a:latin typeface="Monotype Corsiva" pitchFamily="66" charset="0"/>
              </a:rPr>
              <a:t>В определениях женской поэзии Серебряного Века </a:t>
            </a:r>
            <a:r>
              <a:rPr lang="ru-RU" sz="2800" b="1" smtClean="0">
                <a:latin typeface="Monotype Corsiva" pitchFamily="66" charset="0"/>
              </a:rPr>
              <a:t>имена Анны Ахматовой </a:t>
            </a:r>
            <a:r>
              <a:rPr lang="ru-RU" sz="2800" smtClean="0">
                <a:latin typeface="Monotype Corsiva" pitchFamily="66" charset="0"/>
              </a:rPr>
              <a:t>и </a:t>
            </a:r>
            <a:r>
              <a:rPr lang="ru-RU" sz="2800" b="1" smtClean="0">
                <a:latin typeface="Monotype Corsiva" pitchFamily="66" charset="0"/>
              </a:rPr>
              <a:t>Марины Цветаевой </a:t>
            </a:r>
            <a:r>
              <a:rPr lang="ru-RU" sz="2800" smtClean="0">
                <a:latin typeface="Monotype Corsiva" pitchFamily="66" charset="0"/>
              </a:rPr>
              <a:t>идут всегда рядом.</a:t>
            </a:r>
            <a:endParaRPr lang="ru-RU" sz="2800">
              <a:latin typeface="Monotype Corsiva" pitchFamily="66" charset="0"/>
            </a:endParaRPr>
          </a:p>
        </p:txBody>
      </p:sp>
      <p:grpSp>
        <p:nvGrpSpPr>
          <p:cNvPr id="7" name="Группа 6"/>
          <p:cNvGrpSpPr/>
          <p:nvPr/>
        </p:nvGrpSpPr>
        <p:grpSpPr>
          <a:xfrm>
            <a:off x="357157" y="2071678"/>
            <a:ext cx="4627002" cy="4608187"/>
            <a:chOff x="357157" y="2071678"/>
            <a:chExt cx="4627002" cy="4608187"/>
          </a:xfrm>
        </p:grpSpPr>
        <p:pic>
          <p:nvPicPr>
            <p:cNvPr id="3" name="Рисунок 2" descr="68279306_1293205059_16years.jpg"/>
            <p:cNvPicPr>
              <a:picLocks noChangeAspect="1"/>
            </p:cNvPicPr>
            <p:nvPr/>
          </p:nvPicPr>
          <p:blipFill>
            <a:blip r:embed="rId2" cstate="print"/>
            <a:stretch>
              <a:fillRect/>
            </a:stretch>
          </p:blipFill>
          <p:spPr>
            <a:xfrm>
              <a:off x="357157" y="2071678"/>
              <a:ext cx="3926560" cy="4608187"/>
            </a:xfrm>
            <a:prstGeom prst="rect">
              <a:avLst/>
            </a:prstGeom>
          </p:spPr>
        </p:pic>
        <p:sp>
          <p:nvSpPr>
            <p:cNvPr id="4" name="Прямоугольник 3"/>
            <p:cNvSpPr/>
            <p:nvPr/>
          </p:nvSpPr>
          <p:spPr>
            <a:xfrm>
              <a:off x="2285984" y="5715016"/>
              <a:ext cx="26981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Цветаева</a:t>
              </a:r>
              <a:endParaRPr lang="ru-RU"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grpSp>
      <p:grpSp>
        <p:nvGrpSpPr>
          <p:cNvPr id="8" name="Группа 7"/>
          <p:cNvGrpSpPr/>
          <p:nvPr/>
        </p:nvGrpSpPr>
        <p:grpSpPr>
          <a:xfrm>
            <a:off x="4714876" y="1714488"/>
            <a:ext cx="4146152" cy="4857784"/>
            <a:chOff x="4714876" y="1714488"/>
            <a:chExt cx="4146152" cy="4857784"/>
          </a:xfrm>
        </p:grpSpPr>
        <p:pic>
          <p:nvPicPr>
            <p:cNvPr id="5" name="Рисунок 4" descr="image003.jpg"/>
            <p:cNvPicPr>
              <a:picLocks noChangeAspect="1"/>
            </p:cNvPicPr>
            <p:nvPr/>
          </p:nvPicPr>
          <p:blipFill>
            <a:blip r:embed="rId3" cstate="print"/>
            <a:stretch>
              <a:fillRect/>
            </a:stretch>
          </p:blipFill>
          <p:spPr>
            <a:xfrm>
              <a:off x="5357818" y="1714488"/>
              <a:ext cx="3503210" cy="4857784"/>
            </a:xfrm>
            <a:prstGeom prst="rect">
              <a:avLst/>
            </a:prstGeom>
          </p:spPr>
        </p:pic>
        <p:sp>
          <p:nvSpPr>
            <p:cNvPr id="6" name="Прямоугольник 5"/>
            <p:cNvSpPr/>
            <p:nvPr/>
          </p:nvSpPr>
          <p:spPr>
            <a:xfrm>
              <a:off x="4714876" y="5143512"/>
              <a:ext cx="29322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Ахматова</a:t>
              </a:r>
              <a:endParaRPr lang="ru-RU"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857232"/>
            <a:ext cx="8286808" cy="5262979"/>
          </a:xfrm>
          <a:prstGeom prst="rect">
            <a:avLst/>
          </a:prstGeom>
        </p:spPr>
        <p:txBody>
          <a:bodyPr wrap="square">
            <a:spAutoFit/>
          </a:bodyPr>
          <a:lstStyle/>
          <a:p>
            <a:r>
              <a:rPr lang="ru-RU" sz="2400" smtClean="0">
                <a:latin typeface="Monotype Corsiva" pitchFamily="66" charset="0"/>
              </a:rPr>
              <a:t>Единственная встреча между Анной Ахматовой и Мариной Цветаевой состоялась 7 -8 июня 1941 года в Москве.</a:t>
            </a:r>
            <a:br>
              <a:rPr lang="ru-RU" sz="2400" smtClean="0">
                <a:latin typeface="Monotype Corsiva" pitchFamily="66" charset="0"/>
              </a:rPr>
            </a:br>
            <a:r>
              <a:rPr lang="ru-RU" sz="2400" smtClean="0">
                <a:latin typeface="Monotype Corsiva" pitchFamily="66" charset="0"/>
              </a:rPr>
              <a:t>Своеобразие отношений Ахматовой и Цветаевой проницательно определила Ариадна Эфрон: " Марина Цветаева была безмерна, Анна Ахматова - гармонична ...</a:t>
            </a:r>
            <a:br>
              <a:rPr lang="ru-RU" sz="2400" smtClean="0">
                <a:latin typeface="Monotype Corsiva" pitchFamily="66" charset="0"/>
              </a:rPr>
            </a:br>
            <a:r>
              <a:rPr lang="ru-RU" sz="2400" smtClean="0">
                <a:latin typeface="Monotype Corsiva" pitchFamily="66" charset="0"/>
              </a:rPr>
              <a:t>Из воспоминаний В.Е. Ардова: «Волнение было написано на лицах обеих моих гостий. Они встретились без пошлых процедур «знакомства». Не было сказано ни «очень приятно», ни «так вот Вы какая». Просто пожали друг другу руки… Когда Цветаева уходила, Анна Андреевна перекрестила её». Цветаева посвятила Ахматовой сборник «Версты»,изданный в 1922 году, и 11 стихотворений, адресованных непосредственно Ахматовой в сборнике «Версты», вышедшим за год до этого. Ей же позднее было перепосвящена поэма «На красном коне», посвященная первоначально Евгению Ланну</a:t>
            </a:r>
            <a:r>
              <a:rPr lang="ru-RU" sz="2400" smtClean="0">
                <a:latin typeface="Monotype Corsiva" pitchFamily="66" charset="0"/>
              </a:rPr>
              <a:t>. </a:t>
            </a:r>
            <a:endParaRPr lang="ru-RU" sz="2400">
              <a:latin typeface="Monotype Corsiva"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714356"/>
            <a:ext cx="6357950" cy="5078313"/>
          </a:xfrm>
          <a:prstGeom prst="rect">
            <a:avLst/>
          </a:prstGeom>
        </p:spPr>
        <p:txBody>
          <a:bodyPr wrap="square">
            <a:spAutoFit/>
          </a:bodyPr>
          <a:lstStyle/>
          <a:p>
            <a:r>
              <a:rPr lang="ru-RU" sz="3600" smtClean="0">
                <a:latin typeface="Monotype Corsiva" pitchFamily="66" charset="0"/>
              </a:rPr>
              <a:t>Что же объединяет творчество Ахматовой и Цветаевой? Через свой внутренний мир, через свои эмоции и переживания обе они раскрыли нам духовную сторону своего времени. Раскрыли по-женски ярко и тонко, подарив читателю множество незабываемых мгновений.</a:t>
            </a:r>
            <a:endParaRPr lang="ru-RU" sz="3600">
              <a:latin typeface="Monotype Corsiva"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6143652" cy="4524315"/>
          </a:xfrm>
          <a:prstGeom prst="rect">
            <a:avLst/>
          </a:prstGeom>
        </p:spPr>
        <p:txBody>
          <a:bodyPr wrap="square">
            <a:spAutoFit/>
          </a:bodyPr>
          <a:lstStyle/>
          <a:p>
            <a:r>
              <a:rPr lang="ru-RU" sz="2400" smtClean="0">
                <a:latin typeface="Monotype Corsiva" pitchFamily="66" charset="0"/>
              </a:rPr>
              <a:t>Стоит лишь произнести эти имена, как память воскрешает определенные воспоминания. Во-первых, с именами Ахматовой и Цветаевой связана новая страница русской поэзии. В литературе появилась, так называемая, «женская» поэзия. Действительно, едва ли не впервые в истории литературы женщина обрела голос, впервые из объекта поэтического чувства женщина стала в поэзии лирическим героем. Исконно женское появится в поэзии тоже впервые. </a:t>
            </a:r>
            <a:r>
              <a:rPr lang="ru-RU" sz="2400" b="1" smtClean="0">
                <a:latin typeface="Monotype Corsiva" pitchFamily="66" charset="0"/>
              </a:rPr>
              <a:t>Лирическая героиня внесет в поэзию новое умение видеть и любить человека.</a:t>
            </a:r>
            <a:endParaRPr lang="ru-RU" sz="2400" b="1">
              <a:latin typeface="Monotype Corsiva" pitchFamily="66" charset="0"/>
            </a:endParaRPr>
          </a:p>
        </p:txBody>
      </p:sp>
      <p:pic>
        <p:nvPicPr>
          <p:cNvPr id="3" name="Рисунок 2" descr="Underwater-Love-Story-3.jpg"/>
          <p:cNvPicPr>
            <a:picLocks noChangeAspect="1"/>
          </p:cNvPicPr>
          <p:nvPr/>
        </p:nvPicPr>
        <p:blipFill>
          <a:blip r:embed="rId2" cstate="print"/>
          <a:stretch>
            <a:fillRect/>
          </a:stretch>
        </p:blipFill>
        <p:spPr>
          <a:xfrm>
            <a:off x="2643174" y="2643182"/>
            <a:ext cx="5990236" cy="3938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00042"/>
            <a:ext cx="6643734" cy="1077218"/>
          </a:xfrm>
          <a:prstGeom prst="rect">
            <a:avLst/>
          </a:prstGeom>
        </p:spPr>
        <p:txBody>
          <a:bodyPr wrap="square">
            <a:spAutoFit/>
          </a:bodyPr>
          <a:lstStyle/>
          <a:p>
            <a:r>
              <a:rPr lang="ru-RU" sz="3200" smtClean="0">
                <a:latin typeface="Monotype Corsiva" pitchFamily="66" charset="0"/>
              </a:rPr>
              <a:t>Два поэта, две женщины, две судьбы, два </a:t>
            </a:r>
            <a:r>
              <a:rPr lang="ru-RU" sz="3200" i="1" smtClean="0">
                <a:latin typeface="Monotype Corsiva" pitchFamily="66" charset="0"/>
              </a:rPr>
              <a:t>характера</a:t>
            </a:r>
            <a:r>
              <a:rPr lang="ru-RU" sz="3200" smtClean="0">
                <a:latin typeface="Monotype Corsiva" pitchFamily="66" charset="0"/>
              </a:rPr>
              <a:t>… </a:t>
            </a:r>
            <a:endParaRPr lang="ru-RU" sz="3200">
              <a:latin typeface="Monotype Corsiva" pitchFamily="66" charset="0"/>
            </a:endParaRPr>
          </a:p>
        </p:txBody>
      </p:sp>
      <p:pic>
        <p:nvPicPr>
          <p:cNvPr id="3" name="Рисунок 2" descr="104031361_5027691_.jpg"/>
          <p:cNvPicPr>
            <a:picLocks noChangeAspect="1"/>
          </p:cNvPicPr>
          <p:nvPr/>
        </p:nvPicPr>
        <p:blipFill>
          <a:blip r:embed="rId2" cstate="print"/>
          <a:stretch>
            <a:fillRect/>
          </a:stretch>
        </p:blipFill>
        <p:spPr>
          <a:xfrm>
            <a:off x="571472" y="1714488"/>
            <a:ext cx="3967734" cy="4774509"/>
          </a:xfrm>
          <a:prstGeom prst="rect">
            <a:avLst/>
          </a:prstGeom>
        </p:spPr>
      </p:pic>
      <p:pic>
        <p:nvPicPr>
          <p:cNvPr id="4" name="Рисунок 3" descr="Gorenko.jpg"/>
          <p:cNvPicPr>
            <a:picLocks noChangeAspect="1"/>
          </p:cNvPicPr>
          <p:nvPr/>
        </p:nvPicPr>
        <p:blipFill>
          <a:blip r:embed="rId3" cstate="print"/>
          <a:stretch>
            <a:fillRect/>
          </a:stretch>
        </p:blipFill>
        <p:spPr>
          <a:xfrm>
            <a:off x="4786314" y="1714488"/>
            <a:ext cx="4052485" cy="48547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0034" y="428604"/>
            <a:ext cx="4943982"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Анна Ахматова</a:t>
            </a:r>
            <a:endParaRPr lang="ru-RU" sz="6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pic>
        <p:nvPicPr>
          <p:cNvPr id="3" name="Рисунок 2" descr="axmatova.jpg"/>
          <p:cNvPicPr>
            <a:picLocks noChangeAspect="1"/>
          </p:cNvPicPr>
          <p:nvPr/>
        </p:nvPicPr>
        <p:blipFill>
          <a:blip r:embed="rId3" cstate="print"/>
          <a:stretch>
            <a:fillRect/>
          </a:stretch>
        </p:blipFill>
        <p:spPr>
          <a:xfrm>
            <a:off x="5207355" y="1500174"/>
            <a:ext cx="3436611" cy="5143536"/>
          </a:xfrm>
          <a:prstGeom prst="rect">
            <a:avLst/>
          </a:prstGeom>
        </p:spPr>
      </p:pic>
      <p:sp>
        <p:nvSpPr>
          <p:cNvPr id="5" name="Прямоугольник 4"/>
          <p:cNvSpPr/>
          <p:nvPr/>
        </p:nvSpPr>
        <p:spPr>
          <a:xfrm>
            <a:off x="500034" y="2643182"/>
            <a:ext cx="400052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mtClean="0"/>
              <a:t>Анна Андреевна Ахматова (настоящая фамилия Горенко) родилась 11 (23) июня 1889. Предки Ахматовой по линии матери, по семейному преданию, восходили к татарскому хану Ахмату (отсюда псевдоним).</a:t>
            </a: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l="-17000" r="-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642910" y="285728"/>
            <a:ext cx="771530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mtClean="0"/>
              <a:t>Ее отец, Андрей Антонович Горенко, был морским инженером, мать, Инна Эразмовна, посвятила себя детям, которых в семье было шесть: Андрей, Инна, Анна, Ия, Ирина (Рика) и Виктор. Рика умерла от туберкулеза, когда Ане было пять </a:t>
            </a:r>
            <a:r>
              <a:rPr lang="ru-RU" smtClean="0"/>
              <a:t>лет</a:t>
            </a:r>
            <a:r>
              <a:rPr lang="en-US" smtClean="0"/>
              <a:t> </a:t>
            </a:r>
            <a:r>
              <a:rPr lang="ru-RU" smtClean="0"/>
              <a:t>и </a:t>
            </a:r>
            <a:r>
              <a:rPr lang="ru-RU" smtClean="0"/>
              <a:t>ее смерть держали в тайне от остальных детей. Тем не менее Аня почувствовала, что случилось – и как она потом говорила, эта смерть пролегла тенью через все ее детство.</a:t>
            </a:r>
            <a:br>
              <a:rPr lang="ru-RU" smtClean="0"/>
            </a:br>
            <a:r>
              <a:rPr lang="ru-RU" smtClean="0"/>
              <a:t>    Когда Ане было одиннадцать месяцев, семья перебралась на север: сначала в Павловск, затем в Царское село. Но каждое лето неизменно проводили на берегу Черного моря. Аня прекрасно плавала – по словам ее брата, она плавала как птица.</a:t>
            </a:r>
            <a:endParaRPr lang="ru-RU"/>
          </a:p>
        </p:txBody>
      </p:sp>
      <p:sp>
        <p:nvSpPr>
          <p:cNvPr id="4" name="Прямоугольник 3"/>
          <p:cNvSpPr/>
          <p:nvPr/>
        </p:nvSpPr>
        <p:spPr>
          <a:xfrm>
            <a:off x="642910" y="3214686"/>
            <a:ext cx="7715304"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mtClean="0"/>
              <a:t>Аня росла в атмосфере, довольно необычной для будущего поэта: в доме почти не было книг, кроме толстого тома Некрасова, который Ане разрешалось читать на каникулах. У матери вкус к поэзии был: она читала детям наизусть стихи Некрасова и Державина, их она знала множество. Но почему-то все были уверены в том, что Аня станет поэтессой – еще до того, как ею была написана первая стихотворная строчка.</a:t>
            </a:r>
            <a:br>
              <a:rPr lang="ru-RU" smtClean="0"/>
            </a:br>
            <a:r>
              <a:rPr lang="ru-RU" smtClean="0"/>
              <a:t>    Аня довольно рано начала говорить по-французски – научилась, наблюдая за занятиями старших детей. В десять лет поступила в гимназию в Царском селе. Через несколько месяцев Аня тяжело заболела: неделю пролежала в беспамятстве; думали, что она не выживет. Когда пришла в себя, она некоторое время оставалась </a:t>
            </a:r>
            <a:r>
              <a:rPr lang="ru-RU" smtClean="0"/>
              <a:t>глухой,именно </a:t>
            </a:r>
            <a:r>
              <a:rPr lang="ru-RU" smtClean="0"/>
              <a:t>с тех пор Аня стала писать стихи.</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428604"/>
            <a:ext cx="8501122"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mtClean="0"/>
              <a:t>Ближайшей подругой Ани в Царском селе была Валерия Тюльпанова (в замужестве Срезневская</a:t>
            </a:r>
            <a:r>
              <a:rPr lang="ru-RU" smtClean="0"/>
              <a:t>). </a:t>
            </a:r>
            <a:r>
              <a:rPr lang="ru-RU" smtClean="0"/>
              <a:t>В канун Рождества 1903 года Аня и </a:t>
            </a:r>
            <a:r>
              <a:rPr lang="ru-RU" smtClean="0"/>
              <a:t>Валя </a:t>
            </a:r>
            <a:r>
              <a:rPr lang="ru-RU" smtClean="0"/>
              <a:t>встретили знакомых Сергея, брата Вали – Митей и Колей Гумилевыми. Гумилевы проводили девочек домой, и если на Валю и Аню эта встреча не произвела никакого впечатления, то для Николая Гумилева в этот день началось его самое первое – и самое страстное, глубокое и долгое чувство. Он влюбился в Аню с первого взгляда.</a:t>
            </a:r>
            <a:br>
              <a:rPr lang="ru-RU" smtClean="0"/>
            </a:br>
            <a:r>
              <a:rPr lang="ru-RU" smtClean="0"/>
              <a:t>    Она поразила его не только своей неординарной внешностью – а Аня была красива очень необычной, таинственной, завораживающей красотой, сразу привлекающей к себе внимание: высокая, стройная, с длинными густыми черными волосами, прекрасными белыми руками, с лучистыми серыми глазами на практически белом лице, ее профиль напоминал античные камеи. Аня ошеломила его и полной непохожестью на все, окружавшее их в Царском селе. Целых десять лет она занимала главное место и в жизни Гумилева, и в его творчестве.</a:t>
            </a:r>
            <a:endParaRPr lang="ru-RU"/>
          </a:p>
        </p:txBody>
      </p:sp>
      <p:pic>
        <p:nvPicPr>
          <p:cNvPr id="3" name="Рисунок 2" descr="220px-Ngumil.jpg"/>
          <p:cNvPicPr>
            <a:picLocks noChangeAspect="1"/>
          </p:cNvPicPr>
          <p:nvPr/>
        </p:nvPicPr>
        <p:blipFill>
          <a:blip r:embed="rId3" cstate="print"/>
          <a:stretch>
            <a:fillRect/>
          </a:stretch>
        </p:blipFill>
        <p:spPr>
          <a:xfrm>
            <a:off x="3641112" y="1"/>
            <a:ext cx="5080000" cy="6858000"/>
          </a:xfrm>
          <a:prstGeom prst="rect">
            <a:avLst/>
          </a:prstGeom>
        </p:spPr>
      </p:pic>
      <p:sp>
        <p:nvSpPr>
          <p:cNvPr id="4" name="Прямоугольник 3"/>
          <p:cNvSpPr/>
          <p:nvPr/>
        </p:nvSpPr>
        <p:spPr>
          <a:xfrm>
            <a:off x="785786" y="4429132"/>
            <a:ext cx="6143668"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mtClean="0"/>
              <a:t>Он забрасывал Аню стихами, пытался поразить ее воображение различными эффектными безумствами – например, в ее день рождения принес ей букет из цветов, сорванных под окнами императорского дворца. На Пасху 1905 года он пытался покончить с собой – и Аня была так этим потрясена и напугана, что перестала с ним встречаться.</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0034" y="1500174"/>
            <a:ext cx="8286808"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mtClean="0"/>
              <a:t>В Париже Гумилев принимал участие в издании небольшого литературного альманаха "Сириус", где опубликовал одно стихотворение Ани. Ее отец, узнав о поэтических опытах дочери, просил не срамить его имени. "Не надо мне твоего имени", - ответила она и взяла себе фамилию своей прабабушки, Прасковьи Федосеевны, чей род восходил к татарскому хану Ахмату. Так в русской литературе появилось имя Анны Ахматовой.</a:t>
            </a:r>
            <a:br>
              <a:rPr lang="ru-RU" smtClean="0"/>
            </a:br>
            <a:r>
              <a:rPr lang="ru-RU" smtClean="0"/>
              <a:t>    Сама Аня отнеслась к своей первой публикации совершенно легкомысленно, посчитав, что на Гумилева "нашло затмение". Гумилев тоже не воспринимал поэзию своей возлюбленной всерьез – оценил ее стихи он лишь через несколько лет. Когда он первый раз услышал ее стихи, Гумилев сказал: "А может быть, ты лучше будешь танцевать? Ты гибкая..."</a:t>
            </a:r>
            <a:endParaRPr lang="ru-RU"/>
          </a:p>
        </p:txBody>
      </p:sp>
      <p:sp>
        <p:nvSpPr>
          <p:cNvPr id="3" name="Прямоугольник 2"/>
          <p:cNvSpPr/>
          <p:nvPr/>
        </p:nvSpPr>
        <p:spPr>
          <a:xfrm>
            <a:off x="1857356" y="642918"/>
            <a:ext cx="6072230" cy="55007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mtClean="0"/>
              <a:t>В мае 1909 года Гумилев приехал к Ане в Люстдорф, где она тогда жила, ухаживая за больной матерью, и снова получил отказ. Но в ноябре она вдруг – неожиданно – уступила его уговорам. Они встретились в Киеве на артистическом вечере "Остров искусств". До конца вечера Гумилев не отходил от Ани ни на шаг – и она наконец согласилась стать его женой.</a:t>
            </a:r>
            <a:br>
              <a:rPr lang="ru-RU" smtClean="0"/>
            </a:br>
            <a:r>
              <a:rPr lang="ru-RU" smtClean="0"/>
              <a:t>    Тем не менее, как отмечает в своих воспоминаниях Валерия Срезневская, в то время Гумилеву была отведена в сердце Ахматовой далеко не первая роль. Аня все еще была влюблена в того самого репетитора, петербургского студента Владимира Голенищева-Кутузова – хотя тот уже долгое время не давал о себе знать. Но соглашаясь на брак с Гумилевым, она принимала его не как любовь – </a:t>
            </a:r>
            <a:r>
              <a:rPr lang="ru-RU" smtClean="0"/>
              <a:t>а</a:t>
            </a:r>
            <a:r>
              <a:rPr lang="ru-RU" smtClean="0"/>
              <a:t> </a:t>
            </a:r>
            <a:r>
              <a:rPr lang="ru-RU" smtClean="0"/>
              <a:t>как свою Судьбу.</a:t>
            </a:r>
            <a:br>
              <a:rPr lang="ru-RU" smtClean="0"/>
            </a:br>
            <a:r>
              <a:rPr lang="ru-RU" smtClean="0"/>
              <a:t>    Они обвенчались 25 апреля 1910 года в Никольской слободке под Киевом. Родственники Ахматовой считали брак заведомо обреченным на неудачу – и никто из них не пришел на венчание, что глубоко ее оскорбило.</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5786" y="714356"/>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ru-RU" smtClean="0"/>
              <a:t>Сын Ахматовой и Гумилева Лев родился 1 октября 1912 года. Почти сразу же его забрала к себе мать Николая, Анна Ивановна, – и Аня не слишком сопротивлялась. В итоге, Лева почти шестнадцать лет прожил с бабушкой, видя родителей лишь изредка...</a:t>
            </a:r>
            <a:endParaRPr lang="ru-RU"/>
          </a:p>
        </p:txBody>
      </p:sp>
      <p:sp>
        <p:nvSpPr>
          <p:cNvPr id="3" name="Прямоугольник 2"/>
          <p:cNvSpPr/>
          <p:nvPr/>
        </p:nvSpPr>
        <p:spPr>
          <a:xfrm>
            <a:off x="714348" y="3214686"/>
            <a:ext cx="7929618"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mtClean="0"/>
              <a:t>В 1914 году Недоброво познакомил Ахматову со своим лучшим другом, поэтом и художником </a:t>
            </a:r>
            <a:r>
              <a:rPr lang="ru-RU" b="1" smtClean="0"/>
              <a:t>Борисом Анрепом</a:t>
            </a:r>
            <a:r>
              <a:rPr lang="ru-RU" smtClean="0"/>
              <a:t>. Анреп, живший и учившийся в Европе, вернулся на родину, чтобы участвовать в войне. Между ними начался бурный роман, и вскоре Борис вытеснил Недоброво и из ее сердца, и из ее стихов. Недоброво очень тяжело пережил это и навсегда разошелся с Анрепом. Хотя встречаться Анне и Борису удавалось нечасто, эта любовь была одной из сильнейших в жизни Ахматовой. Перед окончательной отправкой на фронт Борис подарил ей престольный крест, найденный им в разрушенной церкви в Галиции.</a:t>
            </a: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2050</Words>
  <Application>Microsoft Office PowerPoint</Application>
  <PresentationFormat>Экран (4:3)</PresentationFormat>
  <Paragraphs>47</Paragraphs>
  <Slides>21</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Нина</dc:creator>
  <cp:lastModifiedBy>Нина</cp:lastModifiedBy>
  <cp:revision>20</cp:revision>
  <dcterms:created xsi:type="dcterms:W3CDTF">2013-12-05T12:55:15Z</dcterms:created>
  <dcterms:modified xsi:type="dcterms:W3CDTF">2013-12-06T12:41:29Z</dcterms:modified>
</cp:coreProperties>
</file>