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4E01-1014-44AF-990D-E4D1C066DED7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96F7-F683-44D4-9CEC-56D0CB48A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Ivanka\study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071546"/>
            <a:ext cx="77867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Гоголь-російський чи український митець?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230px-Портрет_Гогол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3429000"/>
            <a:ext cx="2103120" cy="25786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Ivanka\study\0009-007-Noch-pered-Rozhdestv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5" name="Прямоугольник 4"/>
          <p:cNvSpPr/>
          <p:nvPr/>
        </p:nvSpPr>
        <p:spPr>
          <a:xfrm>
            <a:off x="2071670" y="3000372"/>
            <a:ext cx="4995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Дякую за увагу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Ivanka\study\521274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4643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"Наш Гоголь" - так про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Миколу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Васильовича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говорять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два народи,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український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російський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- особливо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наголошуючи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отому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"наш". То чий же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геніальний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містичний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веселий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трагічний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загадковий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відвертий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 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наснажувало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душу,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стало основою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характеру,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поглядів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переконань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дослідницьких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інтересів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Якою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історією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надихався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геній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письменника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кого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цінував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своєму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родоводі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4286256"/>
            <a:ext cx="1952625" cy="2343150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49191865_Bibliotek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8134" y="1357298"/>
            <a:ext cx="5095866" cy="400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Ivanka\study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4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Творчість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Миколи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Гоголя 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привертає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увагу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багато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поколінь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науковців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цей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вичерпав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себе.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Дискусії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навколо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творів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майстра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імені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тривають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Тож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варто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спробувати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відчути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багатогранність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неповторну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красу.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2357430"/>
            <a:ext cx="6500858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Народився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М.Гоголь 20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березня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1809 року в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с.Великі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Сорочинці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Полтавщині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тепер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село Гоголеве). Як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свідчать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документи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рід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Гоголів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початок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ІІ ст.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часів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Хмельниччини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йде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полковника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подільського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а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потім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могилівського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Євстахія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Гоголя.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Згодом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юний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Микола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захопиться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збиранням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українських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народних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пісень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прислів`їв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приказок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Цим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самим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зробив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великий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внесок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розвиток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української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фольклористики,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зібравши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300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старовинних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пісень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3075" name="Picture 3" descr="E:\Ivanka\study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5516">
            <a:off x="6918426" y="2074698"/>
            <a:ext cx="1782794" cy="4384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Ivanka\study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314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5" name="TextBox 4"/>
          <p:cNvSpPr txBox="1"/>
          <p:nvPr/>
        </p:nvSpPr>
        <p:spPr>
          <a:xfrm>
            <a:off x="0" y="0"/>
            <a:ext cx="6858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Гоголь </a:t>
            </a:r>
            <a:r>
              <a:rPr lang="ru-RU" sz="2400" b="1" dirty="0" err="1" smtClean="0"/>
              <a:t>надто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сприяв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посиленню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інтересу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своїх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сучасників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наступних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поколінь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українського</a:t>
            </a:r>
            <a:r>
              <a:rPr lang="ru-RU" sz="2400" b="1" dirty="0" smtClean="0"/>
              <a:t> фольклору, </a:t>
            </a:r>
            <a:r>
              <a:rPr lang="ru-RU" sz="2400" b="1" dirty="0" err="1" smtClean="0"/>
              <a:t>етнографії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історії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починаючи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Квітки-Основ`яненка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Куліша</a:t>
            </a:r>
            <a:r>
              <a:rPr lang="ru-RU" sz="2400" b="1" dirty="0" smtClean="0"/>
              <a:t>, Костомарова, Марка </a:t>
            </a:r>
            <a:r>
              <a:rPr lang="ru-RU" sz="2400" b="1" dirty="0" err="1" smtClean="0"/>
              <a:t>Вовчка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Нечуя-Левицького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Панаса</a:t>
            </a:r>
            <a:r>
              <a:rPr lang="ru-RU" sz="2400" b="1" dirty="0" smtClean="0"/>
              <a:t> Мирного. </a:t>
            </a:r>
            <a:r>
              <a:rPr lang="ru-RU" sz="2400" b="1" dirty="0" err="1" smtClean="0"/>
              <a:t>Академік</a:t>
            </a:r>
            <a:r>
              <a:rPr lang="ru-RU" sz="2400" b="1" dirty="0" smtClean="0"/>
              <a:t> Михайло </a:t>
            </a:r>
            <a:r>
              <a:rPr lang="ru-RU" sz="2400" b="1" dirty="0" err="1" smtClean="0"/>
              <a:t>Грушевський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характеризував</a:t>
            </a:r>
            <a:r>
              <a:rPr lang="ru-RU" sz="2400" b="1" dirty="0" smtClean="0"/>
              <a:t> Гоголя як одного "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найславніших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синів</a:t>
            </a:r>
            <a:r>
              <a:rPr lang="ru-RU" sz="2400" b="1" dirty="0" smtClean="0"/>
              <a:t>", </a:t>
            </a:r>
            <a:r>
              <a:rPr lang="ru-RU" sz="2400" b="1" dirty="0" err="1" smtClean="0"/>
              <a:t>яких</a:t>
            </a:r>
            <a:r>
              <a:rPr lang="ru-RU" sz="2400" b="1" dirty="0" smtClean="0"/>
              <a:t> дала </a:t>
            </a:r>
            <a:r>
              <a:rPr lang="ru-RU" sz="2400" b="1" dirty="0" err="1" smtClean="0"/>
              <a:t>Україна</a:t>
            </a:r>
            <a:r>
              <a:rPr lang="ru-RU" sz="2400" b="1" dirty="0" smtClean="0"/>
              <a:t>. Максим </a:t>
            </a:r>
            <a:r>
              <a:rPr lang="ru-RU" sz="2400" b="1" dirty="0" err="1" smtClean="0"/>
              <a:t>Рильський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свідчив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Гоголь </a:t>
            </a:r>
            <a:r>
              <a:rPr lang="ru-RU" sz="2400" b="1" dirty="0" err="1" smtClean="0"/>
              <a:t>був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улюбленцем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О.Довженка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О.Яновського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Остапа </a:t>
            </a:r>
            <a:r>
              <a:rPr lang="ru-RU" sz="2400" b="1" dirty="0" err="1" smtClean="0"/>
              <a:t>Вишні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Всі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троє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називали</a:t>
            </a:r>
            <a:r>
              <a:rPr lang="ru-RU" sz="2400" b="1" dirty="0" smtClean="0"/>
              <a:t> себе </a:t>
            </a:r>
            <a:r>
              <a:rPr lang="ru-RU" sz="2400" b="1" dirty="0" err="1" smtClean="0"/>
              <a:t>учнями</a:t>
            </a:r>
            <a:r>
              <a:rPr lang="ru-RU" sz="2400" b="1" dirty="0" smtClean="0"/>
              <a:t> Гоголя. </a:t>
            </a:r>
            <a:r>
              <a:rPr lang="ru-RU" sz="2400" b="1" dirty="0" err="1" smtClean="0"/>
              <a:t>Олександр</a:t>
            </a:r>
            <a:r>
              <a:rPr lang="ru-RU" sz="2400" b="1" dirty="0" smtClean="0"/>
              <a:t> Довженко </a:t>
            </a:r>
            <a:r>
              <a:rPr lang="ru-RU" sz="2400" b="1" dirty="0" err="1" smtClean="0"/>
              <a:t>мріяв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створити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кінофільм</a:t>
            </a:r>
            <a:r>
              <a:rPr lang="ru-RU" sz="2400" b="1" dirty="0" smtClean="0"/>
              <a:t> "Тарас </a:t>
            </a:r>
            <a:r>
              <a:rPr lang="ru-RU" sz="2400" b="1" dirty="0" err="1" smtClean="0"/>
              <a:t>Бульба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Блискучий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майстер</a:t>
            </a:r>
            <a:r>
              <a:rPr lang="ru-RU" sz="2400" b="1" dirty="0" smtClean="0"/>
              <a:t> слова </a:t>
            </a:r>
            <a:r>
              <a:rPr lang="ru-RU" sz="2400" b="1" dirty="0" err="1" smtClean="0"/>
              <a:t>Григір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Тютюнник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щоденнику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занотував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Гоголь - </a:t>
            </a:r>
            <a:r>
              <a:rPr lang="ru-RU" sz="2400" b="1" dirty="0" err="1" smtClean="0"/>
              <a:t>суто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український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письменник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типи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духовність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гумор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риси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притаманні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українському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народові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1027" name="Picture 3" descr="E:\Ivanka\study\07ADBB8E-FD1A-4F1A-879F-3ACD0F7887F1_mw800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973" y="3500438"/>
            <a:ext cx="2571027" cy="3143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2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E:\Ivanka\study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8" name="Прямоугольник 7"/>
          <p:cNvSpPr/>
          <p:nvPr/>
        </p:nvSpPr>
        <p:spPr>
          <a:xfrm>
            <a:off x="0" y="57148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Микола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Гоголь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яскравим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виразником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того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періоду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коли Москва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жадібно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всотуючи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себе все,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робила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все,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щоб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денаціоналізувати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внесок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надати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йому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характеру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загальноросійського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отже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нівелювати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українського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національного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2400" dirty="0" smtClean="0"/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Гоголь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грудня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1833 до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серпня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1834 року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домагається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професорського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місця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новоствореному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Київському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університеті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прагнув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працювати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батьківщині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неї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не для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блага.</a:t>
            </a:r>
            <a:r>
              <a:rPr lang="ru-RU" sz="2400" dirty="0" smtClean="0"/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Окрім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того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зауважимо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все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прожив на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чужині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не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виявляв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бажання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там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власне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житло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У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Максимовича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бачимо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прохання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Гоголя: "... Есть ли в Киеве продающиеся места для дома, если можно, с садиком, и если можно, где-нибудь на горе, чтобы видно было Днепр".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Ivanka\study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5" name="TextBox 4"/>
          <p:cNvSpPr txBox="1"/>
          <p:nvPr/>
        </p:nvSpPr>
        <p:spPr>
          <a:xfrm>
            <a:off x="214282" y="571480"/>
            <a:ext cx="4214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У “Вечерах”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можна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прочитати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таке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:”Як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десь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з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`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явилася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чортівщина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, то не жди добра, як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голодного москаля”.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: “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Мені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так стало весело,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немов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би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мою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стареньку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москалі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вхопили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”. В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листі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Михайла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Максимовича Гоголь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називав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Москву дурною бабою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радив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кинути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Кацапію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їхати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Гетьманщини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назва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автономної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гетьманської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держави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до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1764 року).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Отже,він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не любив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Росію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Ivanka\study\wallpaper834364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62151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Красномовним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свідченням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національної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самосвідомості</a:t>
            </a:r>
            <a:r>
              <a:rPr lang="ru-RU" sz="2400" dirty="0" smtClean="0">
                <a:solidFill>
                  <a:schemeClr val="bg1"/>
                </a:solidFill>
              </a:rPr>
              <a:t> М.Гоголя </a:t>
            </a:r>
            <a:r>
              <a:rPr lang="ru-RU" sz="2400" dirty="0" err="1" smtClean="0">
                <a:solidFill>
                  <a:schemeClr val="bg1"/>
                </a:solidFill>
              </a:rPr>
              <a:t>є</a:t>
            </a:r>
            <a:r>
              <a:rPr lang="ru-RU" sz="2400" dirty="0" smtClean="0">
                <a:solidFill>
                  <a:schemeClr val="bg1"/>
                </a:solidFill>
              </a:rPr>
              <a:t> факт </a:t>
            </a:r>
            <a:r>
              <a:rPr lang="ru-RU" sz="2400" dirty="0" err="1" smtClean="0">
                <a:solidFill>
                  <a:schemeClr val="bg1"/>
                </a:solidFill>
              </a:rPr>
              <a:t>власнору</a:t>
            </a:r>
            <a:r>
              <a:rPr lang="uk-UA" sz="2400" dirty="0" smtClean="0">
                <a:solidFill>
                  <a:schemeClr val="bg1"/>
                </a:solidFill>
              </a:rPr>
              <a:t>ч</a:t>
            </a:r>
            <a:r>
              <a:rPr lang="ru-RU" sz="2400" dirty="0" err="1" smtClean="0">
                <a:solidFill>
                  <a:schemeClr val="bg1"/>
                </a:solidFill>
              </a:rPr>
              <a:t>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запису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книзі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пацієнтів</a:t>
            </a:r>
            <a:r>
              <a:rPr lang="ru-RU" sz="2400" dirty="0" smtClean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Карлсбаді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французькою</a:t>
            </a:r>
            <a:r>
              <a:rPr lang="ru-RU" sz="2400" dirty="0" smtClean="0">
                <a:solidFill>
                  <a:schemeClr val="bg1"/>
                </a:solidFill>
              </a:rPr>
              <a:t>: </a:t>
            </a:r>
            <a:r>
              <a:rPr lang="ru-RU" sz="2400" b="1" i="1" dirty="0" smtClean="0">
                <a:solidFill>
                  <a:schemeClr val="bg1"/>
                </a:solidFill>
              </a:rPr>
              <a:t>"</a:t>
            </a:r>
            <a:r>
              <a:rPr lang="ru-RU" sz="2400" b="1" i="1" dirty="0" err="1" smtClean="0">
                <a:solidFill>
                  <a:schemeClr val="bg1"/>
                </a:solidFill>
              </a:rPr>
              <a:t>Микола</a:t>
            </a:r>
            <a:r>
              <a:rPr lang="ru-RU" sz="2400" b="1" i="1" dirty="0" smtClean="0">
                <a:solidFill>
                  <a:schemeClr val="bg1"/>
                </a:solidFill>
              </a:rPr>
              <a:t> Гоголь - </a:t>
            </a:r>
            <a:r>
              <a:rPr lang="ru-RU" sz="2400" b="1" i="1" dirty="0" err="1" smtClean="0">
                <a:solidFill>
                  <a:schemeClr val="bg1"/>
                </a:solidFill>
              </a:rPr>
              <a:t>українець</a:t>
            </a:r>
            <a:r>
              <a:rPr lang="ru-RU" sz="2400" b="1" i="1" dirty="0" smtClean="0">
                <a:solidFill>
                  <a:schemeClr val="bg1"/>
                </a:solidFill>
              </a:rPr>
              <a:t>".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929198"/>
            <a:ext cx="8072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Євген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Маланюк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докладніше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зупиняється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факті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цього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запису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вказує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зроблений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він</a:t>
            </a:r>
            <a:r>
              <a:rPr lang="ru-RU" sz="2000" dirty="0" smtClean="0">
                <a:solidFill>
                  <a:schemeClr val="bg1"/>
                </a:solidFill>
              </a:rPr>
              <a:t> у 1846 </a:t>
            </a:r>
            <a:r>
              <a:rPr lang="ru-RU" sz="2000" dirty="0" err="1" smtClean="0">
                <a:solidFill>
                  <a:schemeClr val="bg1"/>
                </a:solidFill>
              </a:rPr>
              <a:t>році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санаторії</a:t>
            </a:r>
            <a:r>
              <a:rPr lang="ru-RU" sz="2000" dirty="0" smtClean="0">
                <a:solidFill>
                  <a:schemeClr val="bg1"/>
                </a:solidFill>
              </a:rPr>
              <a:t> Карлсбаду, в </a:t>
            </a:r>
            <a:r>
              <a:rPr lang="ru-RU" sz="2000" dirty="0" err="1" smtClean="0">
                <a:solidFill>
                  <a:schemeClr val="bg1"/>
                </a:solidFill>
              </a:rPr>
              <a:t>реєстрі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визначних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пацієнтів</a:t>
            </a:r>
            <a:r>
              <a:rPr lang="ru-RU" sz="2000" dirty="0" smtClean="0">
                <a:solidFill>
                  <a:schemeClr val="bg1"/>
                </a:solidFill>
              </a:rPr>
              <a:t> на ст.17,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передає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його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дослівно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Українською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звучить</a:t>
            </a:r>
            <a:r>
              <a:rPr lang="ru-RU" sz="2000" dirty="0" smtClean="0">
                <a:solidFill>
                  <a:schemeClr val="bg1"/>
                </a:solidFill>
              </a:rPr>
              <a:t> так: </a:t>
            </a:r>
            <a:r>
              <a:rPr lang="ru-RU" sz="2000" i="1" dirty="0" smtClean="0">
                <a:solidFill>
                  <a:schemeClr val="bg1"/>
                </a:solidFill>
              </a:rPr>
              <a:t>"</a:t>
            </a:r>
            <a:r>
              <a:rPr lang="ru-RU" sz="2000" i="1" dirty="0" err="1" smtClean="0">
                <a:solidFill>
                  <a:schemeClr val="bg1"/>
                </a:solidFill>
              </a:rPr>
              <a:t>Мр</a:t>
            </a:r>
            <a:r>
              <a:rPr lang="ru-RU" sz="2000" i="1" dirty="0" smtClean="0">
                <a:solidFill>
                  <a:schemeClr val="bg1"/>
                </a:solidFill>
              </a:rPr>
              <a:t>. </a:t>
            </a:r>
            <a:r>
              <a:rPr lang="ru-RU" sz="2000" i="1" dirty="0" err="1" smtClean="0">
                <a:solidFill>
                  <a:schemeClr val="bg1"/>
                </a:solidFill>
              </a:rPr>
              <a:t>Микола</a:t>
            </a:r>
            <a:r>
              <a:rPr lang="ru-RU" sz="2000" i="1" dirty="0" smtClean="0">
                <a:solidFill>
                  <a:schemeClr val="bg1"/>
                </a:solidFill>
              </a:rPr>
              <a:t> Гоголь, </a:t>
            </a:r>
            <a:r>
              <a:rPr lang="ru-RU" sz="2000" i="1" dirty="0" err="1" smtClean="0">
                <a:solidFill>
                  <a:schemeClr val="bg1"/>
                </a:solidFill>
              </a:rPr>
              <a:t>українець</a:t>
            </a:r>
            <a:r>
              <a:rPr lang="ru-RU" sz="2000" i="1" dirty="0" smtClean="0">
                <a:solidFill>
                  <a:schemeClr val="bg1"/>
                </a:solidFill>
              </a:rPr>
              <a:t>, </a:t>
            </a:r>
            <a:r>
              <a:rPr lang="ru-RU" sz="2000" i="1" dirty="0" err="1" smtClean="0">
                <a:solidFill>
                  <a:schemeClr val="bg1"/>
                </a:solidFill>
              </a:rPr>
              <a:t>замешканий</a:t>
            </a:r>
            <a:r>
              <a:rPr lang="ru-RU" sz="2000" i="1" dirty="0" smtClean="0">
                <a:solidFill>
                  <a:schemeClr val="bg1"/>
                </a:solidFill>
              </a:rPr>
              <a:t> у </a:t>
            </a:r>
            <a:r>
              <a:rPr lang="ru-RU" sz="2000" i="1" dirty="0" err="1" smtClean="0">
                <a:solidFill>
                  <a:schemeClr val="bg1"/>
                </a:solidFill>
              </a:rPr>
              <a:t>Москві</a:t>
            </a:r>
            <a:r>
              <a:rPr lang="ru-RU" sz="2000" i="1" dirty="0" smtClean="0">
                <a:solidFill>
                  <a:schemeClr val="bg1"/>
                </a:solidFill>
              </a:rPr>
              <a:t>, автор </a:t>
            </a:r>
            <a:r>
              <a:rPr lang="ru-RU" sz="2000" i="1" dirty="0" err="1" smtClean="0">
                <a:solidFill>
                  <a:schemeClr val="bg1"/>
                </a:solidFill>
              </a:rPr>
              <a:t>декількох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комедій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російських</a:t>
            </a:r>
            <a:r>
              <a:rPr lang="ru-RU" sz="2000" i="1" dirty="0" smtClean="0">
                <a:solidFill>
                  <a:schemeClr val="bg1"/>
                </a:solidFill>
              </a:rPr>
              <a:t>".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500042"/>
            <a:ext cx="8072494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Він написав безліч творів про Україну та її народ</a:t>
            </a:r>
            <a:endParaRPr lang="ru-RU" sz="2800" dirty="0"/>
          </a:p>
        </p:txBody>
      </p:sp>
      <p:pic>
        <p:nvPicPr>
          <p:cNvPr id="5122" name="Picture 2" descr="E:\Ivanka\study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2325679" cy="2815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E:\Ivanka\study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357430"/>
            <a:ext cx="3160955" cy="20843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Прямоугольник 6"/>
          <p:cNvSpPr/>
          <p:nvPr/>
        </p:nvSpPr>
        <p:spPr>
          <a:xfrm>
            <a:off x="0" y="4429132"/>
            <a:ext cx="3845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Ніч проти Різдва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5000636"/>
            <a:ext cx="33632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Тарас Бульба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Ivanka\study\images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630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5" name="TextBox 4"/>
          <p:cNvSpPr txBox="1"/>
          <p:nvPr/>
        </p:nvSpPr>
        <p:spPr>
          <a:xfrm>
            <a:off x="2071670" y="428604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Взявши до уваги всі ці факти,можна сміливо зробити висновок:Гоголь – український письменник.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504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2013-01-27T07:01:52Z</dcterms:created>
  <dcterms:modified xsi:type="dcterms:W3CDTF">2013-01-27T09:48:34Z</dcterms:modified>
</cp:coreProperties>
</file>