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929198"/>
            <a:ext cx="5551354" cy="1000132"/>
          </a:xfrm>
        </p:spPr>
        <p:txBody>
          <a:bodyPr/>
          <a:lstStyle/>
          <a:p>
            <a:r>
              <a:rPr lang="ru-RU" dirty="0" smtClean="0"/>
              <a:t>Михайло </a:t>
            </a:r>
            <a:r>
              <a:rPr lang="ru-RU" dirty="0" err="1" smtClean="0"/>
              <a:t>булгаков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857892"/>
            <a:ext cx="2428892" cy="4667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(1891-1940)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180px-Булгга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42852"/>
            <a:ext cx="3323290" cy="4726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До </a:t>
            </a:r>
            <a:r>
              <a:rPr lang="ru-RU" dirty="0" err="1" smtClean="0"/>
              <a:t>Москви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прибув</a:t>
            </a:r>
            <a:r>
              <a:rPr lang="ru-RU" dirty="0" smtClean="0"/>
              <a:t> у </a:t>
            </a:r>
            <a:r>
              <a:rPr lang="ru-RU" dirty="0" err="1" smtClean="0"/>
              <a:t>вересні</a:t>
            </a:r>
            <a:r>
              <a:rPr lang="ru-RU" dirty="0" smtClean="0"/>
              <a:t> 1921 року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короткої</a:t>
            </a:r>
            <a:r>
              <a:rPr lang="ru-RU" dirty="0" smtClean="0"/>
              <a:t> </a:t>
            </a:r>
            <a:r>
              <a:rPr lang="ru-RU" dirty="0" err="1" smtClean="0"/>
              <a:t>зупинки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столицею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нерозривно</a:t>
            </a:r>
            <a:r>
              <a:rPr lang="ru-RU" dirty="0" smtClean="0"/>
              <a:t> </a:t>
            </a:r>
            <a:r>
              <a:rPr lang="ru-RU" dirty="0" err="1" smtClean="0"/>
              <a:t>зв'язані</a:t>
            </a:r>
            <a:r>
              <a:rPr lang="ru-RU" dirty="0" smtClean="0"/>
              <a:t> вся подальше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Булгакова. </a:t>
            </a:r>
            <a:r>
              <a:rPr lang="ru-RU" dirty="0" err="1" smtClean="0"/>
              <a:t>Віднині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короткий час </a:t>
            </a:r>
            <a:r>
              <a:rPr lang="ru-RU" dirty="0" err="1" smtClean="0"/>
              <a:t>виїжджав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 на Кавказ, до </a:t>
            </a:r>
            <a:r>
              <a:rPr lang="ru-RU" dirty="0" err="1" smtClean="0"/>
              <a:t>Криму</a:t>
            </a:r>
            <a:r>
              <a:rPr lang="ru-RU" dirty="0" smtClean="0"/>
              <a:t>,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Ленінграду</a:t>
            </a:r>
            <a:r>
              <a:rPr lang="ru-RU" dirty="0" smtClean="0"/>
              <a:t>,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мандрів</a:t>
            </a:r>
            <a:r>
              <a:rPr lang="ru-RU" dirty="0" smtClean="0"/>
              <a:t>,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закінчився</a:t>
            </a:r>
            <a:r>
              <a:rPr lang="ru-RU" dirty="0" smtClean="0"/>
              <a:t>. </a:t>
            </a:r>
            <a:r>
              <a:rPr lang="ru-RU" dirty="0" err="1" smtClean="0"/>
              <a:t>Важке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 </a:t>
            </a:r>
            <a:r>
              <a:rPr lang="ru-RU" dirty="0" err="1" smtClean="0"/>
              <a:t>Москві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все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наштовхували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на </a:t>
            </a:r>
            <a:r>
              <a:rPr lang="ru-RU" dirty="0" err="1" smtClean="0"/>
              <a:t>роздуми</a:t>
            </a:r>
            <a:r>
              <a:rPr lang="ru-RU" dirty="0" smtClean="0"/>
              <a:t> -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істина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92945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недавніх</a:t>
            </a:r>
            <a:r>
              <a:rPr lang="ru-RU" dirty="0" smtClean="0"/>
              <a:t> </a:t>
            </a:r>
            <a:r>
              <a:rPr lang="ru-RU" dirty="0" err="1" smtClean="0"/>
              <a:t>бурхливих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Булгаков </a:t>
            </a:r>
            <a:r>
              <a:rPr lang="ru-RU" dirty="0" err="1" smtClean="0"/>
              <a:t>втілив</a:t>
            </a:r>
            <a:r>
              <a:rPr lang="ru-RU" dirty="0" smtClean="0"/>
              <a:t> в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, не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розповідей</a:t>
            </a:r>
            <a:r>
              <a:rPr lang="ru-RU" dirty="0" smtClean="0"/>
              <a:t> “</a:t>
            </a:r>
            <a:r>
              <a:rPr lang="ru-RU" dirty="0" err="1" smtClean="0"/>
              <a:t>Білій</a:t>
            </a:r>
            <a:r>
              <a:rPr lang="ru-RU" dirty="0" smtClean="0"/>
              <a:t> </a:t>
            </a:r>
            <a:r>
              <a:rPr lang="ru-RU" dirty="0" err="1" smtClean="0"/>
              <a:t>гвардії</a:t>
            </a:r>
            <a:r>
              <a:rPr lang="ru-RU" dirty="0" smtClean="0"/>
              <a:t>”, “Днях </a:t>
            </a:r>
            <a:r>
              <a:rPr lang="ru-RU" dirty="0" err="1" smtClean="0"/>
              <a:t>Турбіних</a:t>
            </a:r>
            <a:r>
              <a:rPr lang="ru-RU" dirty="0" smtClean="0"/>
              <a:t>”, “Бігу”,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вершинному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романі</a:t>
            </a:r>
            <a:r>
              <a:rPr lang="ru-RU" dirty="0" smtClean="0"/>
              <a:t> “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Маргарита”.</a:t>
            </a:r>
            <a:endParaRPr lang="ru-RU" dirty="0"/>
          </a:p>
        </p:txBody>
      </p:sp>
      <p:pic>
        <p:nvPicPr>
          <p:cNvPr id="4" name="Рисунок 3" descr="Mihail_Bulgakov__Belaya_gvard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071942"/>
            <a:ext cx="1741286" cy="2786058"/>
          </a:xfrm>
          <a:prstGeom prst="rect">
            <a:avLst/>
          </a:prstGeom>
        </p:spPr>
      </p:pic>
      <p:pic>
        <p:nvPicPr>
          <p:cNvPr id="7" name="Рисунок 6" descr="Mihail_Bulgakov__Dni_Turbinyh_pesa._Krasnaya_korona._Proza_1918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857496"/>
            <a:ext cx="1553596" cy="2400306"/>
          </a:xfrm>
          <a:prstGeom prst="rect">
            <a:avLst/>
          </a:prstGeom>
        </p:spPr>
      </p:pic>
      <p:pic>
        <p:nvPicPr>
          <p:cNvPr id="8" name="Рисунок 7" descr="Mihail_Bulgakov__B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85728"/>
            <a:ext cx="1944176" cy="3013472"/>
          </a:xfrm>
          <a:prstGeom prst="rect">
            <a:avLst/>
          </a:prstGeom>
        </p:spPr>
      </p:pic>
      <p:pic>
        <p:nvPicPr>
          <p:cNvPr id="10" name="Рисунок 9" descr="1327242468_100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786058"/>
            <a:ext cx="1602759" cy="2571768"/>
          </a:xfrm>
          <a:prstGeom prst="rect">
            <a:avLst/>
          </a:prstGeom>
        </p:spPr>
      </p:pic>
      <p:pic>
        <p:nvPicPr>
          <p:cNvPr id="11" name="Рисунок 10" descr="15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029075"/>
            <a:ext cx="1905000" cy="2828925"/>
          </a:xfrm>
          <a:prstGeom prst="rect">
            <a:avLst/>
          </a:prstGeom>
        </p:spPr>
      </p:pic>
      <p:pic>
        <p:nvPicPr>
          <p:cNvPr id="12" name="Рисунок 11" descr="m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3429000"/>
            <a:ext cx="1891207" cy="22458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6000792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10 </a:t>
            </a:r>
            <a:r>
              <a:rPr lang="ru-RU" dirty="0" err="1" smtClean="0"/>
              <a:t>березня</a:t>
            </a:r>
            <a:r>
              <a:rPr lang="ru-RU" dirty="0" smtClean="0"/>
              <a:t> 1940 р. М. Булгаков помер.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похований</a:t>
            </a:r>
            <a:r>
              <a:rPr lang="ru-RU" dirty="0" smtClean="0"/>
              <a:t> на </a:t>
            </a:r>
            <a:r>
              <a:rPr lang="ru-RU" dirty="0" err="1" smtClean="0"/>
              <a:t>Новодівочому</a:t>
            </a:r>
            <a:r>
              <a:rPr lang="ru-RU" dirty="0" smtClean="0"/>
              <a:t> </a:t>
            </a:r>
            <a:r>
              <a:rPr lang="ru-RU" dirty="0" err="1" smtClean="0"/>
              <a:t>цвинтарі</a:t>
            </a:r>
            <a:r>
              <a:rPr lang="ru-RU" dirty="0" smtClean="0"/>
              <a:t> у </a:t>
            </a:r>
            <a:r>
              <a:rPr lang="ru-RU" dirty="0" err="1" smtClean="0"/>
              <a:t>Москві</a:t>
            </a:r>
            <a:r>
              <a:rPr lang="ru-RU" dirty="0" smtClean="0"/>
              <a:t>.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могилі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, названий «Голгофою»,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лежав на </a:t>
            </a:r>
            <a:r>
              <a:rPr lang="ru-RU" dirty="0" err="1" smtClean="0"/>
              <a:t>могилі</a:t>
            </a:r>
            <a:r>
              <a:rPr lang="ru-RU" dirty="0" smtClean="0"/>
              <a:t> М. Гоголя. </a:t>
            </a:r>
            <a:endParaRPr lang="ru-RU" dirty="0"/>
          </a:p>
        </p:txBody>
      </p:sp>
      <p:pic>
        <p:nvPicPr>
          <p:cNvPr id="4" name="Рисунок 3" descr="golgofa-bulga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86190"/>
            <a:ext cx="4522111" cy="2643206"/>
          </a:xfrm>
          <a:prstGeom prst="rect">
            <a:avLst/>
          </a:prstGeom>
        </p:spPr>
      </p:pic>
      <p:pic>
        <p:nvPicPr>
          <p:cNvPr id="5" name="Рисунок 4" descr="0_56a2_bd17f4d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857232"/>
            <a:ext cx="3286116" cy="43814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ДЯКУЮ ЗА УВАГУ!!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7467600" cy="2482849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Виконала:</a:t>
            </a:r>
          </a:p>
          <a:p>
            <a:pPr algn="ctr">
              <a:buNone/>
            </a:pPr>
            <a:r>
              <a:rPr lang="uk-UA" dirty="0" smtClean="0"/>
              <a:t>Учениця 11 класу</a:t>
            </a:r>
          </a:p>
          <a:p>
            <a:pPr algn="ctr">
              <a:buNone/>
            </a:pPr>
            <a:r>
              <a:rPr lang="uk-UA" dirty="0" err="1" smtClean="0"/>
              <a:t>Ярмолюк</a:t>
            </a:r>
            <a:r>
              <a:rPr lang="uk-UA" dirty="0" smtClean="0"/>
              <a:t> Анастасія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678657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Михайло </a:t>
            </a:r>
            <a:r>
              <a:rPr lang="ru-RU" dirty="0" err="1" smtClean="0"/>
              <a:t>Опанасович</a:t>
            </a:r>
            <a:r>
              <a:rPr lang="ru-RU" dirty="0" smtClean="0"/>
              <a:t> Булгаков -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прозаїк</a:t>
            </a:r>
            <a:r>
              <a:rPr lang="ru-RU" dirty="0" smtClean="0"/>
              <a:t>, драматург.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3 </a:t>
            </a:r>
            <a:r>
              <a:rPr lang="ru-RU" dirty="0" err="1" smtClean="0"/>
              <a:t>травня</a:t>
            </a:r>
            <a:r>
              <a:rPr lang="ru-RU" dirty="0" smtClean="0"/>
              <a:t> 1891 р. у </a:t>
            </a:r>
            <a:r>
              <a:rPr lang="ru-RU" dirty="0" err="1" smtClean="0"/>
              <a:t>Києві</a:t>
            </a:r>
            <a:r>
              <a:rPr lang="ru-RU" dirty="0" smtClean="0"/>
              <a:t>, в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професора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, </a:t>
            </a:r>
            <a:r>
              <a:rPr lang="ru-RU" dirty="0" err="1" smtClean="0"/>
              <a:t>Опанас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сином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священика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кар'єрою</a:t>
            </a:r>
            <a:r>
              <a:rPr lang="ru-RU" dirty="0" smtClean="0"/>
              <a:t> </a:t>
            </a:r>
            <a:r>
              <a:rPr lang="ru-RU" dirty="0" err="1" smtClean="0"/>
              <a:t>зобов'язаний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здібностям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працьовитості</a:t>
            </a:r>
            <a:r>
              <a:rPr lang="ru-RU" dirty="0" smtClean="0"/>
              <a:t>.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викладанням</a:t>
            </a:r>
            <a:r>
              <a:rPr lang="ru-RU" dirty="0" smtClean="0"/>
              <a:t> в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служив в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 smtClean="0"/>
              <a:t>цензурі</a:t>
            </a:r>
            <a:r>
              <a:rPr lang="ru-RU" dirty="0" smtClean="0"/>
              <a:t>, </a:t>
            </a:r>
            <a:r>
              <a:rPr lang="ru-RU" dirty="0" err="1" smtClean="0"/>
              <a:t>отримав</a:t>
            </a:r>
            <a:r>
              <a:rPr lang="ru-RU" dirty="0" smtClean="0"/>
              <a:t> чин </a:t>
            </a:r>
            <a:r>
              <a:rPr lang="ru-RU" dirty="0" err="1" smtClean="0"/>
              <a:t>статського</a:t>
            </a:r>
            <a:r>
              <a:rPr lang="ru-RU" dirty="0" smtClean="0"/>
              <a:t> </a:t>
            </a:r>
            <a:r>
              <a:rPr lang="ru-RU" dirty="0" err="1" smtClean="0"/>
              <a:t>радника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Булгакови</a:t>
            </a:r>
            <a:r>
              <a:rPr lang="ru-RU" dirty="0" smtClean="0"/>
              <a:t> </a:t>
            </a:r>
            <a:r>
              <a:rPr lang="ru-RU" dirty="0" err="1" smtClean="0"/>
              <a:t>зробилися</a:t>
            </a:r>
            <a:r>
              <a:rPr lang="ru-RU" dirty="0" smtClean="0"/>
              <a:t> </a:t>
            </a:r>
            <a:r>
              <a:rPr lang="ru-RU" dirty="0" err="1" smtClean="0"/>
              <a:t>потомственими</a:t>
            </a:r>
            <a:r>
              <a:rPr lang="ru-RU" dirty="0" smtClean="0"/>
              <a:t> дворянами</a:t>
            </a:r>
            <a:r>
              <a:rPr lang="ru-RU" dirty="0" smtClean="0"/>
              <a:t>.  </a:t>
            </a:r>
            <a:endParaRPr lang="ru-RU" dirty="0"/>
          </a:p>
        </p:txBody>
      </p:sp>
      <p:pic>
        <p:nvPicPr>
          <p:cNvPr id="4" name="Рисунок 3" descr="200px-Afanasy_Bulga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1977" y="1214422"/>
            <a:ext cx="2922023" cy="435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140" y="57150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О.</a:t>
            </a:r>
            <a:r>
              <a:rPr lang="uk-UA" dirty="0" smtClean="0"/>
              <a:t> І. Булгаков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0"/>
            <a:ext cx="5715008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Мати</a:t>
            </a:r>
            <a:r>
              <a:rPr lang="ru-RU" dirty="0" smtClean="0"/>
              <a:t>,  Варвара </a:t>
            </a:r>
            <a:r>
              <a:rPr lang="ru-RU" dirty="0" err="1" smtClean="0"/>
              <a:t>Михайлівна</a:t>
            </a:r>
            <a:r>
              <a:rPr lang="ru-RU" dirty="0" smtClean="0"/>
              <a:t>, </a:t>
            </a:r>
            <a:r>
              <a:rPr lang="ru-RU" dirty="0" err="1" smtClean="0"/>
              <a:t>вроджена</a:t>
            </a:r>
            <a:r>
              <a:rPr lang="ru-RU" dirty="0" smtClean="0"/>
              <a:t> </a:t>
            </a:r>
            <a:r>
              <a:rPr lang="ru-RU" dirty="0" err="1" smtClean="0"/>
              <a:t>Покровськая</a:t>
            </a:r>
            <a:r>
              <a:rPr lang="ru-RU" dirty="0" smtClean="0"/>
              <a:t>, походила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протоїрея</a:t>
            </a:r>
            <a:r>
              <a:rPr lang="ru-RU" dirty="0" smtClean="0"/>
              <a:t> </a:t>
            </a:r>
            <a:r>
              <a:rPr lang="ru-RU" dirty="0" err="1" smtClean="0"/>
              <a:t>Казанської</a:t>
            </a:r>
            <a:r>
              <a:rPr lang="ru-RU" dirty="0" smtClean="0"/>
              <a:t> </a:t>
            </a:r>
            <a:r>
              <a:rPr lang="ru-RU" dirty="0" err="1" smtClean="0"/>
              <a:t>соборної</a:t>
            </a:r>
            <a:r>
              <a:rPr lang="ru-RU" dirty="0" smtClean="0"/>
              <a:t> церкви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Карачаєво</a:t>
            </a:r>
            <a:r>
              <a:rPr lang="ru-RU" dirty="0" smtClean="0"/>
              <a:t> </a:t>
            </a:r>
            <a:r>
              <a:rPr lang="ru-RU" dirty="0" err="1" smtClean="0"/>
              <a:t>Орловській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. На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енергійну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добру </a:t>
            </a:r>
            <a:r>
              <a:rPr lang="ru-RU" dirty="0" err="1" smtClean="0"/>
              <a:t>жінку</a:t>
            </a:r>
            <a:r>
              <a:rPr lang="ru-RU" dirty="0" smtClean="0"/>
              <a:t> </a:t>
            </a:r>
            <a:r>
              <a:rPr lang="ru-RU" dirty="0" err="1" smtClean="0"/>
              <a:t>випала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турбота</a:t>
            </a:r>
            <a:r>
              <a:rPr lang="ru-RU" dirty="0" smtClean="0"/>
              <a:t> по </a:t>
            </a:r>
            <a:r>
              <a:rPr lang="ru-RU" dirty="0" err="1" smtClean="0"/>
              <a:t>вихованню</a:t>
            </a:r>
            <a:r>
              <a:rPr lang="ru-RU" dirty="0" smtClean="0"/>
              <a:t> 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Михайло </a:t>
            </a:r>
            <a:r>
              <a:rPr lang="ru-RU" dirty="0" err="1" smtClean="0"/>
              <a:t>успадкував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музики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книг.  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заробітку</a:t>
            </a:r>
            <a:r>
              <a:rPr lang="ru-RU" dirty="0" smtClean="0"/>
              <a:t>  </a:t>
            </a:r>
            <a:r>
              <a:rPr lang="ru-RU" dirty="0" err="1" smtClean="0"/>
              <a:t>вистачало</a:t>
            </a:r>
            <a:r>
              <a:rPr lang="ru-RU" dirty="0" smtClean="0"/>
              <a:t> для </a:t>
            </a:r>
            <a:r>
              <a:rPr lang="ru-RU" dirty="0" err="1" smtClean="0"/>
              <a:t>безбідного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. Але в 1907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сім'ю</a:t>
            </a:r>
            <a:r>
              <a:rPr lang="ru-RU" dirty="0" smtClean="0"/>
              <a:t> </a:t>
            </a:r>
            <a:r>
              <a:rPr lang="ru-RU" dirty="0" err="1" smtClean="0"/>
              <a:t>спіткало</a:t>
            </a:r>
            <a:r>
              <a:rPr lang="ru-RU" dirty="0" smtClean="0"/>
              <a:t> </a:t>
            </a:r>
            <a:r>
              <a:rPr lang="ru-RU" dirty="0" err="1" smtClean="0"/>
              <a:t>нещастя</a:t>
            </a:r>
            <a:r>
              <a:rPr lang="ru-RU" dirty="0" smtClean="0"/>
              <a:t>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спадкового</a:t>
            </a:r>
            <a:r>
              <a:rPr lang="ru-RU" dirty="0" smtClean="0"/>
              <a:t> </a:t>
            </a:r>
            <a:r>
              <a:rPr lang="ru-RU" dirty="0" err="1" smtClean="0"/>
              <a:t>гіпертонічного</a:t>
            </a:r>
            <a:r>
              <a:rPr lang="ru-RU" dirty="0" smtClean="0"/>
              <a:t> нефросклероза, не доживши </a:t>
            </a:r>
            <a:r>
              <a:rPr lang="ru-RU" dirty="0" err="1" smtClean="0"/>
              <a:t>навіть</a:t>
            </a:r>
            <a:r>
              <a:rPr lang="ru-RU" dirty="0" smtClean="0"/>
              <a:t> до 50 </a:t>
            </a:r>
            <a:r>
              <a:rPr lang="ru-RU" dirty="0" err="1" smtClean="0"/>
              <a:t>років</a:t>
            </a:r>
            <a:r>
              <a:rPr lang="ru-RU" dirty="0" smtClean="0"/>
              <a:t>, помер </a:t>
            </a:r>
            <a:r>
              <a:rPr lang="ru-RU" dirty="0" err="1" smtClean="0"/>
              <a:t>Опанас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. </a:t>
            </a:r>
            <a:r>
              <a:rPr lang="ru-RU" dirty="0" err="1" smtClean="0"/>
              <a:t>Близьким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залишилася</a:t>
            </a:r>
            <a:r>
              <a:rPr lang="ru-RU" dirty="0" smtClean="0"/>
              <a:t> </a:t>
            </a:r>
            <a:r>
              <a:rPr lang="ru-RU" dirty="0" err="1" smtClean="0"/>
              <a:t>пенсія</a:t>
            </a:r>
            <a:r>
              <a:rPr lang="ru-RU" dirty="0" smtClean="0"/>
              <a:t>, не </a:t>
            </a:r>
            <a:r>
              <a:rPr lang="ru-RU" dirty="0" err="1" smtClean="0"/>
              <a:t>менша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колишня</a:t>
            </a:r>
            <a:r>
              <a:rPr lang="ru-RU" dirty="0" smtClean="0"/>
              <a:t> </a:t>
            </a:r>
            <a:r>
              <a:rPr lang="ru-RU" dirty="0" err="1" smtClean="0"/>
              <a:t>платня</a:t>
            </a:r>
            <a:r>
              <a:rPr lang="ru-RU" dirty="0" smtClean="0"/>
              <a:t> на </a:t>
            </a:r>
            <a:r>
              <a:rPr lang="ru-RU" dirty="0" err="1" smtClean="0"/>
              <a:t>двох</a:t>
            </a:r>
            <a:r>
              <a:rPr lang="ru-RU" dirty="0" smtClean="0"/>
              <a:t> службах.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5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3500462" cy="4670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В. М. Булгакова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715008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працьовита</a:t>
            </a:r>
            <a:r>
              <a:rPr lang="ru-RU" dirty="0" smtClean="0"/>
              <a:t> 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діяльна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, </a:t>
            </a:r>
            <a:r>
              <a:rPr lang="ru-RU" dirty="0" err="1" smtClean="0"/>
              <a:t>зуміла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синові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 До </a:t>
            </a:r>
            <a:r>
              <a:rPr lang="ru-RU" dirty="0" err="1" smtClean="0"/>
              <a:t>осені</a:t>
            </a:r>
            <a:r>
              <a:rPr lang="ru-RU" dirty="0" smtClean="0"/>
              <a:t> 1900 </a:t>
            </a:r>
            <a:r>
              <a:rPr lang="ru-RU" dirty="0" err="1" smtClean="0"/>
              <a:t>років</a:t>
            </a:r>
            <a:r>
              <a:rPr lang="ru-RU" dirty="0" smtClean="0"/>
              <a:t> Михайло </a:t>
            </a:r>
            <a:r>
              <a:rPr lang="ru-RU" dirty="0" err="1" smtClean="0"/>
              <a:t>вчиться</a:t>
            </a:r>
            <a:r>
              <a:rPr lang="ru-RU" dirty="0" smtClean="0"/>
              <a:t> </a:t>
            </a:r>
            <a:r>
              <a:rPr lang="ru-RU" dirty="0" err="1" smtClean="0"/>
              <a:t>удома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поступає</a:t>
            </a:r>
            <a:r>
              <a:rPr lang="ru-RU" dirty="0" smtClean="0"/>
              <a:t> в перший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Олександрівської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 де </a:t>
            </a:r>
            <a:r>
              <a:rPr lang="ru-RU" dirty="0" err="1" smtClean="0"/>
              <a:t>вчилися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зосереджені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викладачі</a:t>
            </a:r>
            <a:r>
              <a:rPr lang="ru-RU" dirty="0" smtClean="0"/>
              <a:t> </a:t>
            </a:r>
            <a:r>
              <a:rPr lang="ru-RU" dirty="0" err="1" smtClean="0"/>
              <a:t>Києва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ru-RU" dirty="0" err="1" smtClean="0"/>
              <a:t>гімназії</a:t>
            </a:r>
            <a:r>
              <a:rPr lang="ru-RU" dirty="0" smtClean="0"/>
              <a:t> Булгаков </a:t>
            </a:r>
            <a:r>
              <a:rPr lang="ru-RU" dirty="0" err="1" smtClean="0"/>
              <a:t>проявляє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всілякі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: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, </a:t>
            </a:r>
            <a:r>
              <a:rPr lang="ru-RU" dirty="0" err="1" smtClean="0"/>
              <a:t>малює</a:t>
            </a:r>
            <a:r>
              <a:rPr lang="ru-RU" dirty="0" smtClean="0"/>
              <a:t> </a:t>
            </a:r>
            <a:r>
              <a:rPr lang="ru-RU" dirty="0" err="1" smtClean="0"/>
              <a:t>карикатури</a:t>
            </a:r>
            <a:r>
              <a:rPr lang="ru-RU" dirty="0" smtClean="0"/>
              <a:t>, </a:t>
            </a:r>
            <a:r>
              <a:rPr lang="ru-RU" dirty="0" err="1" smtClean="0"/>
              <a:t>грає</a:t>
            </a:r>
            <a:r>
              <a:rPr lang="ru-RU" dirty="0" smtClean="0"/>
              <a:t> на </a:t>
            </a:r>
            <a:r>
              <a:rPr lang="ru-RU" dirty="0" err="1" smtClean="0"/>
              <a:t>роялі</a:t>
            </a:r>
            <a:r>
              <a:rPr lang="ru-RU" dirty="0" smtClean="0"/>
              <a:t>, </a:t>
            </a:r>
            <a:r>
              <a:rPr lang="ru-RU" dirty="0" err="1" smtClean="0"/>
              <a:t>співає</a:t>
            </a:r>
            <a:r>
              <a:rPr lang="ru-RU" dirty="0" smtClean="0"/>
              <a:t>, </a:t>
            </a:r>
            <a:r>
              <a:rPr lang="ru-RU" dirty="0" err="1" smtClean="0"/>
              <a:t>вигадує</a:t>
            </a:r>
            <a:r>
              <a:rPr lang="ru-RU" dirty="0" smtClean="0"/>
              <a:t> </a:t>
            </a:r>
            <a:r>
              <a:rPr lang="ru-RU" dirty="0" err="1" smtClean="0"/>
              <a:t>усні</a:t>
            </a:r>
            <a:r>
              <a:rPr lang="ru-RU" dirty="0" smtClean="0"/>
              <a:t> </a:t>
            </a:r>
            <a:r>
              <a:rPr lang="ru-RU" dirty="0" err="1" smtClean="0"/>
              <a:t>розповіді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прекрасно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розповідає</a:t>
            </a:r>
            <a:r>
              <a:rPr lang="ru-RU" dirty="0" smtClean="0"/>
              <a:t>.  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 в 1909 </a:t>
            </a:r>
            <a:r>
              <a:rPr lang="ru-RU" dirty="0" err="1" smtClean="0"/>
              <a:t>році</a:t>
            </a:r>
            <a:r>
              <a:rPr lang="ru-RU" dirty="0" smtClean="0"/>
              <a:t> не без </a:t>
            </a:r>
            <a:r>
              <a:rPr lang="ru-RU" dirty="0" err="1" smtClean="0"/>
              <a:t>коливань</a:t>
            </a:r>
            <a:r>
              <a:rPr lang="ru-RU" dirty="0" smtClean="0"/>
              <a:t> (вабила дорога артиста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літератора</a:t>
            </a:r>
            <a:r>
              <a:rPr lang="ru-RU" dirty="0" smtClean="0"/>
              <a:t>) </a:t>
            </a:r>
            <a:r>
              <a:rPr lang="ru-RU" dirty="0" err="1" smtClean="0"/>
              <a:t>стає</a:t>
            </a:r>
            <a:r>
              <a:rPr lang="ru-RU" dirty="0" smtClean="0"/>
              <a:t> студентом </a:t>
            </a:r>
            <a:r>
              <a:rPr lang="ru-RU" dirty="0" err="1" smtClean="0"/>
              <a:t>медичного</a:t>
            </a:r>
            <a:r>
              <a:rPr lang="ru-RU" dirty="0" smtClean="0"/>
              <a:t> факультету </a:t>
            </a:r>
            <a:r>
              <a:rPr lang="ru-RU" dirty="0" err="1" smtClean="0"/>
              <a:t>Імператорського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святого </a:t>
            </a:r>
            <a:r>
              <a:rPr lang="ru-RU" dirty="0" err="1" smtClean="0"/>
              <a:t>Володимира</a:t>
            </a:r>
            <a:r>
              <a:rPr lang="ru-RU" dirty="0" smtClean="0"/>
              <a:t>, де </a:t>
            </a:r>
            <a:r>
              <a:rPr lang="ru-RU" dirty="0" err="1" smtClean="0"/>
              <a:t>вчиться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(</a:t>
            </a:r>
            <a:r>
              <a:rPr lang="ru-RU" dirty="0" err="1" smtClean="0"/>
              <a:t>університетський</a:t>
            </a:r>
            <a:r>
              <a:rPr lang="ru-RU" dirty="0" smtClean="0"/>
              <a:t> статут дозволяв </a:t>
            </a:r>
            <a:r>
              <a:rPr lang="ru-RU" dirty="0" err="1" smtClean="0"/>
              <a:t>повторювати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того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курсу</a:t>
            </a:r>
            <a:r>
              <a:rPr lang="ru-RU" dirty="0" smtClean="0"/>
              <a:t>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35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14290"/>
            <a:ext cx="3283819" cy="2443161"/>
          </a:xfrm>
          <a:prstGeom prst="rect">
            <a:avLst/>
          </a:prstGeom>
        </p:spPr>
      </p:pic>
      <p:pic>
        <p:nvPicPr>
          <p:cNvPr id="5" name="Рисунок 4" descr="Університет_Св.Володимира_Київ_1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429000"/>
            <a:ext cx="3230920" cy="242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884" y="2857496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Олександрівська гімназія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976" y="607220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Імператорський університет святого Володимира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9144000" cy="30003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Сім’я</a:t>
            </a:r>
            <a:r>
              <a:rPr lang="ru-RU" dirty="0" smtClean="0"/>
              <a:t> </a:t>
            </a:r>
            <a:r>
              <a:rPr lang="ru-RU" dirty="0" err="1" smtClean="0"/>
              <a:t>Булгакових</a:t>
            </a:r>
            <a:r>
              <a:rPr lang="ru-RU" dirty="0" smtClean="0"/>
              <a:t>  жила  </a:t>
            </a:r>
            <a:r>
              <a:rPr lang="ru-RU" dirty="0" err="1" smtClean="0"/>
              <a:t>з</a:t>
            </a:r>
            <a:r>
              <a:rPr lang="ru-RU" dirty="0" smtClean="0"/>
              <a:t> початку на </a:t>
            </a:r>
            <a:r>
              <a:rPr lang="ru-RU" dirty="0" err="1" smtClean="0"/>
              <a:t>Воздвиженській,потім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Печерську</a:t>
            </a:r>
            <a:r>
              <a:rPr lang="ru-RU" dirty="0" smtClean="0"/>
              <a:t>, в </a:t>
            </a:r>
            <a:r>
              <a:rPr lang="ru-RU" dirty="0" err="1" smtClean="0"/>
              <a:t>Кудрявськом</a:t>
            </a:r>
            <a:r>
              <a:rPr lang="ru-RU" dirty="0" smtClean="0"/>
              <a:t> </a:t>
            </a:r>
            <a:r>
              <a:rPr lang="ru-RU" dirty="0" err="1" smtClean="0"/>
              <a:t>провулку</a:t>
            </a:r>
            <a:r>
              <a:rPr lang="ru-RU" dirty="0" smtClean="0"/>
              <a:t>, а в 1906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переїхали</a:t>
            </a:r>
            <a:r>
              <a:rPr lang="ru-RU" dirty="0" smtClean="0"/>
              <a:t> на </a:t>
            </a:r>
            <a:r>
              <a:rPr lang="ru-RU" dirty="0" err="1" smtClean="0"/>
              <a:t>Андріївський</a:t>
            </a:r>
            <a:r>
              <a:rPr lang="ru-RU" dirty="0" smtClean="0"/>
              <a:t> </a:t>
            </a:r>
            <a:r>
              <a:rPr lang="ru-RU" dirty="0" err="1" smtClean="0"/>
              <a:t>узвіз</a:t>
            </a:r>
            <a:r>
              <a:rPr lang="ru-RU" dirty="0" smtClean="0"/>
              <a:t> в </a:t>
            </a:r>
            <a:r>
              <a:rPr lang="ru-RU" dirty="0" err="1" smtClean="0"/>
              <a:t>будинок</a:t>
            </a:r>
            <a:r>
              <a:rPr lang="ru-RU" dirty="0" smtClean="0"/>
              <a:t> № 13 –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“</a:t>
            </a:r>
            <a:r>
              <a:rPr lang="ru-RU" dirty="0" err="1" smtClean="0"/>
              <a:t>Турбіних</a:t>
            </a:r>
            <a:r>
              <a:rPr lang="ru-RU" dirty="0" smtClean="0"/>
              <a:t>”.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00px-T35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71744"/>
            <a:ext cx="5357850" cy="4018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"/>
            <a:ext cx="9286908" cy="335756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У </a:t>
            </a:r>
            <a:r>
              <a:rPr lang="ru-RU" dirty="0" smtClean="0"/>
              <a:t>1913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майбутній</a:t>
            </a:r>
            <a:r>
              <a:rPr lang="ru-RU" dirty="0" smtClean="0"/>
              <a:t>  </a:t>
            </a:r>
            <a:r>
              <a:rPr lang="ru-RU" dirty="0" err="1" smtClean="0"/>
              <a:t>лікар</a:t>
            </a:r>
            <a:r>
              <a:rPr lang="ru-RU" dirty="0" smtClean="0"/>
              <a:t>, студент </a:t>
            </a:r>
            <a:r>
              <a:rPr lang="ru-RU" dirty="0" err="1" smtClean="0"/>
              <a:t>університету</a:t>
            </a:r>
            <a:r>
              <a:rPr lang="ru-RU" dirty="0" smtClean="0"/>
              <a:t>, Михайло Булгаков, </a:t>
            </a:r>
            <a:r>
              <a:rPr lang="ru-RU" dirty="0" err="1" smtClean="0"/>
              <a:t>одружується</a:t>
            </a:r>
            <a:r>
              <a:rPr lang="ru-RU" dirty="0" smtClean="0"/>
              <a:t> на </a:t>
            </a:r>
            <a:r>
              <a:rPr lang="ru-RU" dirty="0" err="1" smtClean="0"/>
              <a:t>Тетяні</a:t>
            </a:r>
            <a:r>
              <a:rPr lang="ru-RU" dirty="0" smtClean="0"/>
              <a:t> </a:t>
            </a:r>
            <a:r>
              <a:rPr lang="ru-RU" dirty="0" err="1" smtClean="0"/>
              <a:t>Миколаївні</a:t>
            </a:r>
            <a:r>
              <a:rPr lang="ru-RU" dirty="0" smtClean="0"/>
              <a:t> Лаппа, </a:t>
            </a:r>
            <a:r>
              <a:rPr lang="ru-RU" dirty="0" err="1" smtClean="0"/>
              <a:t>дочці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 </a:t>
            </a:r>
            <a:r>
              <a:rPr lang="ru-RU" dirty="0" err="1" smtClean="0"/>
              <a:t>Саратовської</a:t>
            </a:r>
            <a:r>
              <a:rPr lang="ru-RU" dirty="0" smtClean="0"/>
              <a:t> </a:t>
            </a:r>
            <a:r>
              <a:rPr lang="ru-RU" dirty="0" err="1" smtClean="0"/>
              <a:t>казенної</a:t>
            </a:r>
            <a:r>
              <a:rPr lang="ru-RU" dirty="0" smtClean="0"/>
              <a:t> </a:t>
            </a:r>
            <a:r>
              <a:rPr lang="ru-RU" dirty="0" err="1" smtClean="0"/>
              <a:t>палати</a:t>
            </a:r>
            <a:r>
              <a:rPr lang="ru-RU" dirty="0" smtClean="0"/>
              <a:t>.   </a:t>
            </a:r>
            <a:r>
              <a:rPr lang="ru-RU" dirty="0" err="1" smtClean="0"/>
              <a:t>Любов</a:t>
            </a:r>
            <a:r>
              <a:rPr lang="ru-RU" dirty="0" smtClean="0"/>
              <a:t> Булгакова до </a:t>
            </a:r>
            <a:r>
              <a:rPr lang="ru-RU" dirty="0" err="1" smtClean="0"/>
              <a:t>Тетяни</a:t>
            </a:r>
            <a:r>
              <a:rPr lang="ru-RU" dirty="0" smtClean="0"/>
              <a:t> </a:t>
            </a:r>
            <a:r>
              <a:rPr lang="ru-RU" dirty="0" err="1" smtClean="0"/>
              <a:t>Миколаївни</a:t>
            </a:r>
            <a:r>
              <a:rPr lang="ru-RU" dirty="0" smtClean="0"/>
              <a:t> </a:t>
            </a:r>
            <a:r>
              <a:rPr lang="ru-RU" dirty="0" err="1" smtClean="0"/>
              <a:t>рясніла</a:t>
            </a:r>
            <a:r>
              <a:rPr lang="ru-RU" dirty="0" smtClean="0"/>
              <a:t> </a:t>
            </a:r>
            <a:r>
              <a:rPr lang="ru-RU" dirty="0" err="1" smtClean="0"/>
              <a:t>драматичними</a:t>
            </a:r>
            <a:r>
              <a:rPr lang="ru-RU" dirty="0" smtClean="0"/>
              <a:t> моментами. Батьки по </a:t>
            </a:r>
            <a:r>
              <a:rPr lang="ru-RU" dirty="0" err="1" smtClean="0"/>
              <a:t>обидва</a:t>
            </a:r>
            <a:r>
              <a:rPr lang="ru-RU" dirty="0" smtClean="0"/>
              <a:t> боки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вирішили</a:t>
            </a:r>
            <a:r>
              <a:rPr lang="ru-RU" dirty="0" smtClean="0"/>
              <a:t> </a:t>
            </a:r>
            <a:r>
              <a:rPr lang="ru-RU" dirty="0" err="1" smtClean="0"/>
              <a:t>одружитися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батьки </a:t>
            </a:r>
            <a:r>
              <a:rPr lang="ru-RU" dirty="0" err="1" smtClean="0"/>
              <a:t>змирилися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Лаппа_Тетяна_Миколаї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000372"/>
            <a:ext cx="3175000" cy="318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36" y="63579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Лаппа</a:t>
            </a:r>
            <a:r>
              <a:rPr lang="uk-UA" dirty="0" smtClean="0"/>
              <a:t> Тетяна</a:t>
            </a:r>
            <a:endParaRPr lang="ru-RU" dirty="0"/>
          </a:p>
        </p:txBody>
      </p:sp>
      <p:pic>
        <p:nvPicPr>
          <p:cNvPr id="6" name="Рисунок 5" descr="Бояджієва_Людмила_Двоє_Булгаков_і_Лап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2029790" cy="326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5657671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Обкладинка</a:t>
            </a:r>
            <a:r>
              <a:rPr lang="ru-RU" dirty="0" smtClean="0"/>
              <a:t> </a:t>
            </a:r>
            <a:r>
              <a:rPr lang="ru-RU" dirty="0" smtClean="0"/>
              <a:t>книги </a:t>
            </a:r>
            <a:r>
              <a:rPr lang="ru-RU" dirty="0" err="1" smtClean="0"/>
              <a:t>Людмили</a:t>
            </a:r>
            <a:r>
              <a:rPr lang="ru-RU" dirty="0" smtClean="0"/>
              <a:t> </a:t>
            </a:r>
            <a:r>
              <a:rPr lang="ru-RU" dirty="0" err="1" smtClean="0"/>
              <a:t>Бояджієвої</a:t>
            </a:r>
            <a:r>
              <a:rPr lang="ru-RU" dirty="0" smtClean="0"/>
              <a:t> «</a:t>
            </a:r>
            <a:r>
              <a:rPr lang="ru-RU" dirty="0" smtClean="0"/>
              <a:t>Булгаков </a:t>
            </a:r>
            <a:r>
              <a:rPr lang="ru-RU" dirty="0" err="1" smtClean="0"/>
              <a:t>і</a:t>
            </a:r>
            <a:r>
              <a:rPr lang="ru-RU" dirty="0" smtClean="0"/>
              <a:t> Лаппа» (2008)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04389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В </a:t>
            </a:r>
            <a:r>
              <a:rPr lang="ru-RU" dirty="0" smtClean="0"/>
              <a:t>1924 р. М. Булгаков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Любов'ю</a:t>
            </a:r>
            <a:r>
              <a:rPr lang="ru-RU" dirty="0" smtClean="0"/>
              <a:t> </a:t>
            </a:r>
            <a:r>
              <a:rPr lang="ru-RU" dirty="0" err="1" smtClean="0"/>
              <a:t>Бєлозерською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/>
              <a:t>1929 р. М. Булгаков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втретє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востаннє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Оленою</a:t>
            </a:r>
            <a:r>
              <a:rPr lang="ru-RU" dirty="0" smtClean="0"/>
              <a:t> </a:t>
            </a:r>
            <a:r>
              <a:rPr lang="ru-RU" dirty="0" err="1" smtClean="0"/>
              <a:t>Шиловською</a:t>
            </a:r>
            <a:endParaRPr lang="ru-RU" dirty="0"/>
          </a:p>
        </p:txBody>
      </p:sp>
      <p:pic>
        <p:nvPicPr>
          <p:cNvPr id="4" name="Рисунок 3" descr="200px-Jewgieniewna_Biełozier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2376502" cy="3612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Бєлозерська</a:t>
            </a:r>
            <a:endParaRPr lang="ru-RU" dirty="0"/>
          </a:p>
        </p:txBody>
      </p:sp>
      <p:pic>
        <p:nvPicPr>
          <p:cNvPr id="6" name="Рисунок 5" descr="220px-Елена_Булгак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571744"/>
            <a:ext cx="3011812" cy="3463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63579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Олена </a:t>
            </a:r>
            <a:r>
              <a:rPr lang="uk-UA" dirty="0" err="1" smtClean="0"/>
              <a:t>Шиловська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 </a:t>
            </a:r>
            <a:r>
              <a:rPr lang="ru-RU" dirty="0" smtClean="0"/>
              <a:t>1916 </a:t>
            </a:r>
            <a:r>
              <a:rPr lang="ru-RU" dirty="0" err="1" smtClean="0"/>
              <a:t>році</a:t>
            </a:r>
            <a:r>
              <a:rPr lang="ru-RU" dirty="0" smtClean="0"/>
              <a:t> М. Булгаков </a:t>
            </a:r>
            <a:r>
              <a:rPr lang="ru-RU" dirty="0" err="1" smtClean="0"/>
              <a:t>закінчує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отримує</a:t>
            </a:r>
            <a:r>
              <a:rPr lang="ru-RU" dirty="0" smtClean="0"/>
              <a:t> диплом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відзнакою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вирушає</a:t>
            </a:r>
            <a:r>
              <a:rPr lang="ru-RU" dirty="0" smtClean="0"/>
              <a:t> в </a:t>
            </a:r>
            <a:r>
              <a:rPr lang="ru-RU" dirty="0" err="1" smtClean="0"/>
              <a:t>Смоленську</a:t>
            </a:r>
            <a:r>
              <a:rPr lang="ru-RU" dirty="0" smtClean="0"/>
              <a:t> </a:t>
            </a:r>
            <a:r>
              <a:rPr lang="ru-RU" dirty="0" err="1" smtClean="0"/>
              <a:t>губернію</a:t>
            </a:r>
            <a:r>
              <a:rPr lang="ru-RU" dirty="0" smtClean="0"/>
              <a:t> </a:t>
            </a:r>
            <a:r>
              <a:rPr lang="ru-RU" dirty="0" err="1" smtClean="0"/>
              <a:t>земським</a:t>
            </a:r>
            <a:r>
              <a:rPr lang="ru-RU" dirty="0" smtClean="0"/>
              <a:t> </a:t>
            </a:r>
            <a:r>
              <a:rPr lang="ru-RU" dirty="0" err="1" smtClean="0"/>
              <a:t>лікарем</a:t>
            </a:r>
            <a:r>
              <a:rPr lang="ru-RU" dirty="0" smtClean="0"/>
              <a:t>.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відгукнуться</a:t>
            </a:r>
            <a:r>
              <a:rPr lang="ru-RU" dirty="0" smtClean="0"/>
              <a:t> в </a:t>
            </a:r>
            <a:r>
              <a:rPr lang="ru-RU" dirty="0" err="1" smtClean="0"/>
              <a:t>забарвлених</a:t>
            </a:r>
            <a:r>
              <a:rPr lang="ru-RU" dirty="0" smtClean="0"/>
              <a:t> </a:t>
            </a:r>
            <a:r>
              <a:rPr lang="ru-RU" dirty="0" err="1" smtClean="0"/>
              <a:t>гумором</a:t>
            </a:r>
            <a:r>
              <a:rPr lang="ru-RU" dirty="0" smtClean="0"/>
              <a:t>, </a:t>
            </a:r>
            <a:r>
              <a:rPr lang="ru-RU" dirty="0" err="1" smtClean="0"/>
              <a:t>сумних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яскравих</a:t>
            </a:r>
            <a:r>
              <a:rPr lang="ru-RU" dirty="0" smtClean="0"/>
              <a:t> картинах “Записки юного </a:t>
            </a:r>
            <a:r>
              <a:rPr lang="ru-RU" dirty="0" err="1" smtClean="0"/>
              <a:t>лікаря</a:t>
            </a:r>
            <a:r>
              <a:rPr lang="ru-RU" dirty="0" smtClean="0"/>
              <a:t>”,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чеховськую</a:t>
            </a:r>
            <a:r>
              <a:rPr lang="ru-RU" dirty="0" smtClean="0"/>
              <a:t> прозу. </a:t>
            </a:r>
            <a:endParaRPr lang="ru-RU" dirty="0"/>
          </a:p>
        </p:txBody>
      </p:sp>
      <p:pic>
        <p:nvPicPr>
          <p:cNvPr id="4" name="Рисунок 3" descr="1343485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571876"/>
            <a:ext cx="3143252" cy="31432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429388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Громадянська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застала Булгакова в </a:t>
            </a:r>
            <a:r>
              <a:rPr lang="ru-RU" dirty="0" err="1" smtClean="0"/>
              <a:t>Києві</a:t>
            </a:r>
            <a:r>
              <a:rPr lang="ru-RU" dirty="0" smtClean="0"/>
              <a:t>.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приватною практикою. </a:t>
            </a:r>
            <a:r>
              <a:rPr lang="ru-RU" dirty="0" err="1" smtClean="0"/>
              <a:t>Найменше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бути </a:t>
            </a:r>
            <a:r>
              <a:rPr lang="ru-RU" dirty="0" err="1" smtClean="0"/>
              <a:t>залучений</a:t>
            </a:r>
            <a:r>
              <a:rPr lang="ru-RU" dirty="0" smtClean="0"/>
              <a:t> в </a:t>
            </a:r>
            <a:r>
              <a:rPr lang="ru-RU" dirty="0" err="1" smtClean="0"/>
              <a:t>політику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Через </a:t>
            </a:r>
            <a:r>
              <a:rPr lang="ru-RU" dirty="0" smtClean="0"/>
              <a:t>тиф  Булгаков </a:t>
            </a:r>
            <a:r>
              <a:rPr lang="ru-RU" dirty="0" err="1" smtClean="0"/>
              <a:t>залишається</a:t>
            </a:r>
            <a:r>
              <a:rPr lang="ru-RU" dirty="0" smtClean="0"/>
              <a:t> у </a:t>
            </a:r>
            <a:r>
              <a:rPr lang="ru-RU" dirty="0" err="1" smtClean="0"/>
              <a:t>Владикавказі</a:t>
            </a:r>
            <a:r>
              <a:rPr lang="ru-RU" dirty="0" smtClean="0"/>
              <a:t>, коли </a:t>
            </a:r>
            <a:r>
              <a:rPr lang="ru-RU" dirty="0" err="1" smtClean="0"/>
              <a:t>денікінці</a:t>
            </a:r>
            <a:r>
              <a:rPr lang="ru-RU" dirty="0" smtClean="0"/>
              <a:t> </a:t>
            </a:r>
            <a:r>
              <a:rPr lang="ru-RU" dirty="0" err="1" smtClean="0"/>
              <a:t>відступають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померти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голоду, </a:t>
            </a:r>
            <a:r>
              <a:rPr lang="ru-RU" dirty="0" err="1" smtClean="0"/>
              <a:t>пішов</a:t>
            </a:r>
            <a:r>
              <a:rPr lang="ru-RU" dirty="0" smtClean="0"/>
              <a:t> </a:t>
            </a:r>
            <a:r>
              <a:rPr lang="ru-RU" dirty="0" err="1" smtClean="0"/>
              <a:t>співробітничати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більшовиками</a:t>
            </a:r>
            <a:r>
              <a:rPr lang="ru-RU" dirty="0" smtClean="0"/>
              <a:t> –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відділі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читав </a:t>
            </a:r>
            <a:r>
              <a:rPr lang="ru-RU" dirty="0" err="1" smtClean="0"/>
              <a:t>просвітницькі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про </a:t>
            </a:r>
            <a:r>
              <a:rPr lang="ru-RU" dirty="0" err="1" smtClean="0"/>
              <a:t>Пушкіна</a:t>
            </a:r>
            <a:r>
              <a:rPr lang="ru-RU" dirty="0" smtClean="0"/>
              <a:t>, Чехова, писав </a:t>
            </a:r>
            <a:r>
              <a:rPr lang="ru-RU" dirty="0" err="1" smtClean="0"/>
              <a:t>п'єси</a:t>
            </a:r>
            <a:r>
              <a:rPr lang="ru-RU" dirty="0" smtClean="0"/>
              <a:t> для </a:t>
            </a:r>
            <a:r>
              <a:rPr lang="ru-RU" dirty="0" err="1" smtClean="0"/>
              <a:t>місцевого</a:t>
            </a:r>
            <a:r>
              <a:rPr lang="ru-RU" dirty="0" smtClean="0"/>
              <a:t> театру. У </a:t>
            </a:r>
            <a:r>
              <a:rPr lang="ru-RU" dirty="0" err="1" smtClean="0"/>
              <a:t>травні</a:t>
            </a:r>
            <a:r>
              <a:rPr lang="ru-RU" dirty="0" smtClean="0"/>
              <a:t> 1921 року </a:t>
            </a:r>
            <a:r>
              <a:rPr lang="ru-RU" dirty="0" err="1" smtClean="0"/>
              <a:t>успішна</a:t>
            </a:r>
            <a:r>
              <a:rPr lang="ru-RU" dirty="0" smtClean="0"/>
              <a:t> постановка </a:t>
            </a:r>
            <a:r>
              <a:rPr lang="ru-RU" dirty="0" smtClean="0"/>
              <a:t>“</a:t>
            </a:r>
            <a:r>
              <a:rPr lang="ru-RU" dirty="0" err="1" smtClean="0"/>
              <a:t>Синів</a:t>
            </a:r>
            <a:r>
              <a:rPr lang="ru-RU" dirty="0" smtClean="0"/>
              <a:t> </a:t>
            </a:r>
            <a:r>
              <a:rPr lang="ru-RU" dirty="0" err="1" smtClean="0"/>
              <a:t>мулли</a:t>
            </a:r>
            <a:r>
              <a:rPr lang="ru-RU" dirty="0" smtClean="0"/>
              <a:t>” </a:t>
            </a:r>
            <a:r>
              <a:rPr lang="ru-RU" dirty="0" smtClean="0"/>
              <a:t>дала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грошей для </a:t>
            </a:r>
            <a:r>
              <a:rPr lang="ru-RU" dirty="0" err="1" smtClean="0"/>
              <a:t>від'їзду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Владикавказу  в </a:t>
            </a:r>
            <a:r>
              <a:rPr lang="ru-RU" dirty="0" err="1" smtClean="0"/>
              <a:t>Тіфліс</a:t>
            </a:r>
            <a:r>
              <a:rPr lang="ru-RU" dirty="0" smtClean="0"/>
              <a:t>. У </a:t>
            </a:r>
            <a:r>
              <a:rPr lang="ru-RU" dirty="0" err="1" smtClean="0"/>
              <a:t>Тіфлісі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Батумі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Булгакова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емігрувати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. Булгаков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оселитися</a:t>
            </a:r>
            <a:r>
              <a:rPr lang="ru-RU" dirty="0" smtClean="0"/>
              <a:t> в </a:t>
            </a:r>
            <a:r>
              <a:rPr lang="ru-RU" dirty="0" err="1" smtClean="0"/>
              <a:t>Москві</a:t>
            </a:r>
            <a:r>
              <a:rPr lang="ru-RU" dirty="0" smtClean="0"/>
              <a:t>, одному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00px-Булгаков_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000108"/>
            <a:ext cx="2422017" cy="2857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2330" y="3929066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Михайло Булгаков, 1908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</TotalTime>
  <Words>262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Михайло булгаков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ДЯКУЮ ЗА УВАГУ!!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булгаков</dc:title>
  <cp:lastModifiedBy>User</cp:lastModifiedBy>
  <cp:revision>8</cp:revision>
  <dcterms:modified xsi:type="dcterms:W3CDTF">2013-10-22T15:27:55Z</dcterms:modified>
</cp:coreProperties>
</file>