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81" r:id="rId10"/>
    <p:sldId id="263" r:id="rId11"/>
    <p:sldId id="264" r:id="rId12"/>
    <p:sldId id="265" r:id="rId13"/>
    <p:sldId id="266" r:id="rId14"/>
    <p:sldId id="267" r:id="rId15"/>
    <p:sldId id="293" r:id="rId16"/>
    <p:sldId id="268" r:id="rId17"/>
    <p:sldId id="269" r:id="rId18"/>
    <p:sldId id="288" r:id="rId19"/>
    <p:sldId id="289" r:id="rId20"/>
    <p:sldId id="270" r:id="rId21"/>
    <p:sldId id="290" r:id="rId22"/>
    <p:sldId id="271" r:id="rId23"/>
    <p:sldId id="272" r:id="rId24"/>
    <p:sldId id="273" r:id="rId25"/>
    <p:sldId id="274" r:id="rId26"/>
    <p:sldId id="275" r:id="rId27"/>
    <p:sldId id="276" r:id="rId28"/>
    <p:sldId id="294" r:id="rId29"/>
    <p:sldId id="284" r:id="rId30"/>
    <p:sldId id="29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29" autoAdjust="0"/>
  </p:normalViewPr>
  <p:slideViewPr>
    <p:cSldViewPr>
      <p:cViewPr varScale="1">
        <p:scale>
          <a:sx n="67" d="100"/>
          <a:sy n="67" d="100"/>
        </p:scale>
        <p:origin x="-146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05.09.2014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05.09.2014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56712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05.09.2014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47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05.09.2014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7420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05.09.2014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638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05.09.2014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90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05.09.2014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775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05.09.2014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33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05.09.2014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103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05.09.2014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50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05.09.2014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824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05.09.2014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3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05.09.2014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05.09.2014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500"/>
                    </a14:imgEffect>
                    <a14:imgEffect>
                      <a14:saturation sat="6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05.09.2014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FFFFF">
                    <a:shade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5528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856626" y="5013176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 smtClean="0"/>
              <a:t>Ернест Міллер Хемінгуей</a:t>
            </a:r>
            <a:endParaRPr lang="uk-UA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2899008" y="6402039"/>
            <a:ext cx="3476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spc="27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Життя та творч</a:t>
            </a:r>
            <a:r>
              <a:rPr lang="uk-UA" sz="2000" b="1" i="1" spc="27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ість</a:t>
            </a:r>
            <a:endParaRPr lang="ru-RU" sz="2000" b="1" i="1" spc="27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AutoShape 2" descr="https://lh5.googleusercontent.com/-vzmPwDQTblc/TvoXoODqjBI/AAAAAAAAAx0/En53aZrWIVY/s463/he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lh5.googleusercontent.com/-vzmPwDQTblc/TvoXoODqjBI/AAAAAAAAAx0/En53aZrWIVY/s463/hem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lh5.googleusercontent.com/-vzmPwDQTblc/TvoXoODqjBI/AAAAAAAAAx0/En53aZrWIVY/s463/hem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lh5.googleusercontent.com/-vzmPwDQTblc/TvoXoODqjBI/AAAAAAAAAx0/En53aZrWIVY/s463/hem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 descr="http://brodude.ru/wp-content/uploads/2013/06/hemmingway11866327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260" y="1083115"/>
            <a:ext cx="3129572" cy="38060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8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703016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"Я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боявся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стану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імпотентом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не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зможу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писати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Я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втратив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сон і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готовий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був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прострелити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собі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голову", - писав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своєму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другові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Тим не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менш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Хемінгуею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вдалося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взяти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себе в руки.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Поступово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виборсувався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цього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стану.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Допомагали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йому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як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звичайно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активне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життя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рибна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ловля і ...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увага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жінок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В </a:t>
            </a:r>
            <a:r>
              <a:rPr lang="ru-RU" sz="1600" dirty="0" err="1" smtClean="0">
                <a:solidFill>
                  <a:srgbClr val="FF0000"/>
                </a:solidFill>
                <a:latin typeface="Comic Sans MS" pitchFamily="66" charset="0"/>
              </a:rPr>
              <a:t>серпні</a:t>
            </a:r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 1933 року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відправився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до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Кенії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де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хворів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дизентерію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Після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повернення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США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купив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риболовецький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баркас і ходив на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ньому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море, а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також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серйозно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захопився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боксом.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Потім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зустрів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Марту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Геллхорн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талановиту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журналістку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письменницю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вельми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привабливу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жінку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Вдома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Полін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марно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чекала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до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обіду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Нарешті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хтось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повідомив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їй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її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чоловік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затримався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барі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розмовляючи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"красивою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блондинкою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чорній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сукні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".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Історія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повторилась. Марта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нав'язалася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 подруги до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Полін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стала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коханкою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Разом вони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відправилися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Іспанію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висвітлювати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хід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Громадянської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війни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endParaRPr lang="ru-RU" sz="1600" dirty="0">
              <a:solidFill>
                <a:srgbClr val="F2F2F2">
                  <a:lumMod val="1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5122" name="Picture 2" descr="http://www.alekseykalugin.ru/blog/wp-content/uploads/2014/05/%D0%A5%D1%8D%D0%BC-%D0%B8-%D0%93%D1%8D%D0%B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0" cy="2286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spletnik.ru/img/2011/03/mavrina/20110324-marth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417" y="372789"/>
            <a:ext cx="2963019" cy="2336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56176" y="1356399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/>
              <a:t>Ернест і Марта.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2236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44168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26 </a:t>
            </a:r>
            <a:r>
              <a:rPr lang="ru-RU" sz="1600" dirty="0" err="1">
                <a:solidFill>
                  <a:srgbClr val="FF0000"/>
                </a:solidFill>
                <a:latin typeface="Comic Sans MS" pitchFamily="66" charset="0"/>
              </a:rPr>
              <a:t>грудня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 1939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розлучається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Полін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 разом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Геллхорн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перебирається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 Кубу і через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рік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купує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будинок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селищі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Сан-Франциско де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Паула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декількох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милях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Гавани.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Під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час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війни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продовжує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писати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видає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кілька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книг,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полює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своєму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баркасі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німецькими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підводними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човнами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У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1944 році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приїжджає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Лондон для того,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щоб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написати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кілька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репортажів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про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війну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і на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сніданку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Ірвіна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Шоу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зустрічає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Мері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Уелш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На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восьмий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день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знайомства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письменник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підійшов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до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присутності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всіх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заявив: «Я хочу,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щоб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вийшли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за мене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заміж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Я хочу бути вашим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чоловіком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».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Вона попросила не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говорити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дурниць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(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обидва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одружені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дорослі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люди).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Через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2 роки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назавжди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пов'язав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свою долю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Мері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80112" y="1356399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/>
              <a:t>Ернест і Мері. </a:t>
            </a:r>
            <a:r>
              <a:rPr lang="ru-RU" b="1" i="1" dirty="0" smtClean="0"/>
              <a:t>Сан-</a:t>
            </a:r>
            <a:r>
              <a:rPr lang="ru-RU" b="1" i="1" dirty="0" err="1" smtClean="0"/>
              <a:t>Веллі</a:t>
            </a:r>
            <a:r>
              <a:rPr lang="ru-RU" b="1" i="1" dirty="0"/>
              <a:t> (</a:t>
            </a:r>
            <a:r>
              <a:rPr lang="ru-RU" b="1" i="1" dirty="0" err="1" smtClean="0"/>
              <a:t>Айдахо,США</a:t>
            </a:r>
            <a:r>
              <a:rPr lang="ru-RU" b="1" i="1" dirty="0" smtClean="0"/>
              <a:t>), </a:t>
            </a:r>
            <a:r>
              <a:rPr lang="ru-RU" b="1" i="1" dirty="0"/>
              <a:t>1947 </a:t>
            </a:r>
            <a:r>
              <a:rPr lang="ru-RU" b="1" i="1" dirty="0" smtClean="0"/>
              <a:t>р</a:t>
            </a:r>
            <a:r>
              <a:rPr lang="uk-UA" b="1" i="1" dirty="0" smtClean="0"/>
              <a:t> </a:t>
            </a:r>
            <a:endParaRPr lang="ru-RU" b="1" i="1" dirty="0"/>
          </a:p>
        </p:txBody>
      </p:sp>
      <p:pic>
        <p:nvPicPr>
          <p:cNvPr id="6148" name="Picture 4" descr="http://burusi.files.wordpress.com/2010/05/ernest-hemingway-sit-with-his-fourth-wife-mary-in-cuba-19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4" b="8769"/>
          <a:stretch/>
        </p:blipFill>
        <p:spPr bwMode="auto">
          <a:xfrm>
            <a:off x="899592" y="22324"/>
            <a:ext cx="4408487" cy="3642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448" y="239129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Вона прощала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йому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грубість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запої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зради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-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адже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казково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талановитий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останній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рік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життя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письменник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не раз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намагався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покінчити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собою.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вмовили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лягти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клініку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Мері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зняла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кімнату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сусідньому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готелі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всі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дні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проводила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чоловіком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Вона стала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єдиною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людиною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з ким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міг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говорити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не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боячись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бути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запідозреним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божевіллі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Але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попереду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була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одна,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остання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любов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Так само, як і перша, вона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залишилася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платонічно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ю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У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1948 році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під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час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поїздки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Італію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познайомилися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18-річною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Адріаною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Іванчич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Це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була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красива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талановита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дівчина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сім'ї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далматських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мореплавців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закохався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надзвичайно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палко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писав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їй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Куби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не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кожен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день.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нестямі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щастя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але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розумів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нього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Адріаною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немає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майбутнього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Сім'ю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Іванчич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турбувало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плітки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які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оточували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дівчину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зіпсують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їй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репутацію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Після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того, як в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1952 році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Адріана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зробила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вдалу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обкладинку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до "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Старого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моря",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відносини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між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нею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Хемінгуеєм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стали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сходити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нанівець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endParaRPr lang="ru-RU" sz="1600" dirty="0" smtClean="0">
              <a:solidFill>
                <a:schemeClr val="bg1">
                  <a:lumMod val="1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1084094"/>
            <a:ext cx="205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/>
              <a:t>Ернест</a:t>
            </a:r>
            <a:r>
              <a:rPr lang="ru-RU" b="1" i="1" dirty="0" smtClean="0"/>
              <a:t> і </a:t>
            </a:r>
            <a:r>
              <a:rPr lang="ru-RU" b="1" i="1" dirty="0" err="1" smtClean="0"/>
              <a:t>Адріана</a:t>
            </a:r>
            <a:r>
              <a:rPr lang="ru-RU" b="1" i="1" dirty="0" smtClean="0"/>
              <a:t>.</a:t>
            </a:r>
            <a:endParaRPr lang="ru-RU" b="1" i="1" dirty="0"/>
          </a:p>
        </p:txBody>
      </p:sp>
      <p:pic>
        <p:nvPicPr>
          <p:cNvPr id="7170" name="Picture 2" descr="http://burusi.files.wordpress.com/2009/04/hemingway-with-adriana-ivanci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3816424" cy="2581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7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3424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Останні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роки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життя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Ернест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страждав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тяжкими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депресіями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і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розладами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психіки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також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цирозом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печінки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У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1960 </a:t>
            </a:r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р.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лежав у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клініці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діагнозом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депресії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і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серйозного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розумового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розладу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Після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повернення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лікарні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наклав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на себе руки,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вистріливши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собі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в лоб з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мисливської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двостволки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сталося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2 </a:t>
            </a:r>
            <a:r>
              <a:rPr lang="ru-RU" sz="1600" dirty="0" err="1">
                <a:solidFill>
                  <a:srgbClr val="FF0000"/>
                </a:solidFill>
                <a:latin typeface="Comic Sans MS" pitchFamily="66" charset="0"/>
              </a:rPr>
              <a:t>липня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 1961 року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власному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будинку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в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Кетчемі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штат Айдахо, США.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Закінчували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життя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самогубством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багато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його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рідних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: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батько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брат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 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сестра,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пізніше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-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онука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</a:t>
            </a:r>
            <a:endParaRPr lang="ru-RU" sz="1600" dirty="0">
              <a:solidFill>
                <a:srgbClr val="F2F2F2">
                  <a:lumMod val="1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8194" name="Picture 2" descr="http://dic.academic.ru/pictures/bse/gif/025712510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619" y="116632"/>
            <a:ext cx="5847913" cy="4549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83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2226" y="4959852"/>
            <a:ext cx="9144000" cy="1898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Літературне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покликання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виявилося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шкільні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роки.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Після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випуску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із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середнього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навчального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закладу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вирішив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не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вступати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до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Університету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переїхав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у Канзас, де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влаштувався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працювати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місцевій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газеті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Star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Парижі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куди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відрядила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газета</a:t>
            </a:r>
            <a:r>
              <a:rPr lang="fr-FR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познайомився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 такими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літературними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корифеями, як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Фітцджеральд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Гертруда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Стайн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Езра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Паунд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які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оцініли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праці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юнака.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00167" y="2419461"/>
            <a:ext cx="2627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u="sng" dirty="0" smtClean="0">
                <a:solidFill>
                  <a:schemeClr val="bg1">
                    <a:lumMod val="10000"/>
                  </a:schemeClr>
                </a:solidFill>
                <a:latin typeface="Monotype Corsiva" pitchFamily="66" charset="0"/>
              </a:rPr>
              <a:t>Творчість</a:t>
            </a:r>
            <a:endParaRPr lang="ru-RU" sz="4400" b="1" u="sng" dirty="0">
              <a:solidFill>
                <a:schemeClr val="bg1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3314" name="Picture 2" descr="http://lamcdn.net/furfurmag.ru/post_image-image/9z-rBLVGRDonaeRjupvQbA-arti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" y="18281"/>
            <a:ext cx="3579057" cy="28474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book-hall.ru/files/gertrude_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931" y="1702493"/>
            <a:ext cx="3064118" cy="3500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www.uspoetry.ru/poetphot/p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0"/>
            <a:ext cx="2667000" cy="251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2865737"/>
            <a:ext cx="1944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/>
              <a:t>Френсіс</a:t>
            </a:r>
            <a:r>
              <a:rPr lang="ru-RU" b="1" i="1" dirty="0" smtClean="0"/>
              <a:t> </a:t>
            </a:r>
            <a:r>
              <a:rPr lang="ru-RU" b="1" i="1" dirty="0"/>
              <a:t>Скотт </a:t>
            </a:r>
            <a:r>
              <a:rPr lang="ru-RU" b="1" i="1" dirty="0" err="1" smtClean="0"/>
              <a:t>Фітцжеральд</a:t>
            </a:r>
            <a:endParaRPr lang="ru-RU" b="1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49049" y="4313521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/>
              <a:t>Гертруда </a:t>
            </a:r>
            <a:r>
              <a:rPr lang="ru-RU" b="1" i="1" dirty="0" err="1"/>
              <a:t>Стайн</a:t>
            </a:r>
            <a:r>
              <a:rPr lang="ru-RU" b="1" i="1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950968" y="548680"/>
            <a:ext cx="1437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/>
              <a:t>Езра</a:t>
            </a:r>
            <a:r>
              <a:rPr lang="ru-RU" b="1" i="1" dirty="0"/>
              <a:t> </a:t>
            </a:r>
            <a:r>
              <a:rPr lang="ru-RU" b="1" i="1" dirty="0" err="1"/>
              <a:t>Паунд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28608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5649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 </a:t>
            </a:r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20-ті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роки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Ернест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бачив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 Джойсом.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описавши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події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в своих мемуарах 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«Свято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завжди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 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тобою»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(англ. </a:t>
            </a:r>
            <a:r>
              <a:rPr lang="fr-FR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A Moveable Feast).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Вже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у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1925 году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була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опублікована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книга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- «У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Наші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часи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» («англ. </a:t>
            </a:r>
            <a:r>
              <a:rPr lang="fr-FR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In Our </a:t>
            </a:r>
            <a:r>
              <a:rPr lang="fr-FR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Time»).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Перший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справжній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успіх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прийшов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до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1926 року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після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виходу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світ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«І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сонце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сходить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»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або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«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Фієста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» («англ. </a:t>
            </a:r>
            <a:r>
              <a:rPr lang="fr-FR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The Sun Also Rises</a:t>
            </a:r>
            <a:r>
              <a:rPr lang="fr-FR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»)</a:t>
            </a:r>
            <a:r>
              <a:rPr lang="uk-UA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-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песимістічного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але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водночас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блискучого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роману про 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«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трачене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покоління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»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французьких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та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іспанськіх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репатріантів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1920-х </a:t>
            </a:r>
            <a:r>
              <a:rPr lang="ru-RU" sz="1600" dirty="0" err="1">
                <a:solidFill>
                  <a:srgbClr val="FF0000"/>
                </a:solidFill>
                <a:latin typeface="Comic Sans MS" pitchFamily="66" charset="0"/>
              </a:rPr>
              <a:t>років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</a:p>
        </p:txBody>
      </p:sp>
      <p:pic>
        <p:nvPicPr>
          <p:cNvPr id="9218" name="Picture 2" descr="http://www.thehemingwayproject.com/wp-content/uploads/2011/11/a-moveable-feast-ernest-hemingway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43" y="548680"/>
            <a:ext cx="2088232" cy="3073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manhattanrarebooks-literature.com/LIT-PICS/1500sLITERATURE/Hemingway-InOurTi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46" y="1402571"/>
            <a:ext cx="2368184" cy="3295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upload.wikimedia.org/wikipedia/en/9/93/Hemingwaysu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93"/>
            <a:ext cx="2213346" cy="3146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i.livelib.ru/boocover/1000102532/l/013e/Ernest_Heminguej__Fiesta_I_voshodit_solnts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755" y="1124744"/>
            <a:ext cx="2016224" cy="32864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51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1453" y="3835961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1927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року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вийшов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збірник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оповідань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«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Чоловіки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без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жінок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» («англ. </a:t>
            </a:r>
            <a:r>
              <a:rPr lang="fr-FR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Men Without Women»),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а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1933 року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— «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Переможець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не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отримує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нічого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» («англ. </a:t>
            </a:r>
            <a:r>
              <a:rPr lang="fr-FR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Winner Takes Nothing»),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які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остаточно затвердили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в очах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читачів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як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виняткового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автора коротких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оповідань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До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найвідоміших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 них належать «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Вбивці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», «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Коротке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щасливе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життя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Френсіса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Макомбера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» і «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Сніги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Кіліманджаро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». І все ж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більшість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читачів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запам'ятала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романом «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Прощавай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зброє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!» («англ. </a:t>
            </a:r>
            <a:r>
              <a:rPr lang="fr-FR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A Farewell To Arms»), </a:t>
            </a:r>
            <a:r>
              <a:rPr lang="fr-FR" sz="1600" dirty="0">
                <a:solidFill>
                  <a:srgbClr val="FF0000"/>
                </a:solidFill>
                <a:latin typeface="Comic Sans MS" pitchFamily="66" charset="0"/>
              </a:rPr>
              <a:t>1929</a:t>
            </a:r>
            <a:r>
              <a:rPr lang="fr-FR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—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оповідання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про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історію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нещасливого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кохання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розвивалось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тлі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баталій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Першої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світової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війни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де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була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відображена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його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власна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перша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любов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</a:t>
            </a:r>
            <a:endParaRPr lang="ru-RU" sz="1600" dirty="0">
              <a:solidFill>
                <a:srgbClr val="F2F2F2">
                  <a:lumMod val="1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10244" name="Picture 4" descr="http://upload.wikimedia.org/wikipedia/en/thumb/9/95/Winnertsktgkg.jpg/220px-Winnertsktgk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442" y="-35874"/>
            <a:ext cx="2880320" cy="3993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i.livelib.ru/boocover/1000308115/l/2b52/Ernest_Heminguej__Snega_Kilimandzha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058" y="86343"/>
            <a:ext cx="2736304" cy="3748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data:image/jpeg;base64,/9j/4AAQSkZJRgABAQAAAQABAAD/2wCEAAkGBxQTEhQUExQWFRUXGBoaGBgYGRsaHxobGx8aHBgeGh4dHyggHB0lHRgcIjEhJSkrMC4uGB8zODMsNygtLisBCgoKDg0OGxAQGywkHyQsLCwsLCwsLywsLzQsNCwsLCwsLCwsLCwsLCwsLCwsNCwsLCwsLCwsLCwsLC0sLCwsLP/AABEIAQ8AugMBIgACEQEDEQH/xAAcAAACAgMBAQAAAAAAAAAAAAAEBQMGAQIHAAj/xABKEAACAQIEAwYDBgQCCAILAQABAhEAAwQSITEFQVEGEyJhcYEykaEHFEKxwfAjUtHhFXIWJDNigpKy8VNjNUNUVXN0k6KzwtM0/8QAGgEAAwEBAQEAAAAAAAAAAAAAAAECAwQFBv/EADIRAAICAQMCAwcDAwUAAAAAAAABAhEhAxIxQVEEYXETIpGhsdHwgcHxQsLhBRQjMrL/2gAMAwEAAhEDEQA/AKF2lc99cHmB7QIrTs52dv41nWyUlFDNnYqIOnQ1t2nP8WeoB+lM/s47SWcFdvtezxcRVXIoYyCTzNS+MFLzAeM9mr2Gt9496w4kLFu7naT5Rt51vwnsnicRYOIR7KWgxWblzJBEDXwkc6Z9tu0WGxVkKl3EPcRgUD2rSLro0lADttXuB9tRhOHGxan7x3ucFlVkyllzAk/7oI2qc0OlYm4/2axGDW214oUufA9t86mNYmBy1qW72TxQwYxkK1kqH8LEuF5krGwjXU0w+0HtVaxww5td6pQENaYAICfxKQdT+HXlFMuF/aGmHwmCsojMbXhxCkAK9shpymd5IPzpXKgpWVLtJwK9gmtrfKS6Z1yMWGXbWQNabHsFiglt3vYW2Lihlz3ipIIB5p561p9pHaKzjrtl7AdVS0yHOAupMiIJ0irVb+0fDC1ZQNirZtoqt3duyQxAA/8AWZtiOUb0XKgSjZzscJunE/dUZblwvkBR5Rjvo2kiOfkasON7AYi2CGxGFzqATbN0qddozKAZ9qR3sfaXG99a742hcD6lUuEnViCoyqcxMcq6Fa+0vCqrZvvd8FQBaupYiefiEEz5zQ2+gJI592e4FdxhK2rtlGECLtwoWmYCwpk6VJ2j7N3cFlF27ZZicpS3cLMpifECogR+dBcC4gtnF2r7L4Uu58q8hros9Nh6VL2u4qmKxl7EW1ZVuZYDxPhRVMwSN1qs2LFCvOeprxuHqfnUZNemmI2Dnqaybm2v1rSsGgRJ3h61kXD1NRzWaaGblz1rGfzNRk1tNAjYMev1rIY9frUYrdWpDNs56mmFniN0KALrgAARNLGNTI2gp0Ie9q4z2/8AJr86J7E9lPv3fzd7vulDfDmzTm0+IR8P1oXtYf4wHRB+Zq4fYjq+MExNu3r01elLh0Ulk5gx0q0dr+yn3Ozhbvem594XNGXLl8KtvJn4vpTtuweA/wDe1r5J/wD0ph9sloLh+HKrZlVWUMPxAJbAPuNfepcgrAp4F2BtXcHaxV7GLYW5/OggGSAMxcSTFbYjsVgVViOLWSQCQITWAYH+057VYeH8LtYjgOFt3sQuGTNm7xgCJDvA1I3qk9qOzuFw9oPYxyYly4UooUEAgnNox2gD3pPljeOhF2B7LDiNy4jXGtZLYeQoaZMRqRQ3bfs6cBie5DG4CiurZcpaZBEAnYiKtP2Kj+PjP/lx/wBRprxvh/8AiC8ExA1zstu76LDtP/0nHvQ3Ugq0JuO/Zp93wL4k4glktqxt92AJYqCM2blm3jlSHsz2XGKw2Lvm6U+7qSFCzmhS28iNo5107tfj+9wPF42t3Ftj/gFnN/8AcTVU+zX/ANG8V/yH/wDG1TudNg0rK/2B7JDiD3lN02u7VGkLmnMWHUREVX+NcPfDXblm6sPbJB6HmCPIiCPWug/YmxDY4jQiyhHqO8ipe2WFXivDk4jYUC/bQrfQb5R8Q8ypOYdVNW3TCsFV7ddlRgGsKt03O9tlzKhcsECNCZ3orsj2I+8WTisVeGGwo/EYl40MToqzpOsnanH24mGwR/8AIf8ANKm+1v8AhYThuHTS1kJIGxKLbCz/AM5NJN0FLJGnYPAYtXHD8aWuqJyPBB9dFYCdMwkVWOyPZcYrGthL7vYdQ8woJzIdVMnpJnypz2M7GYp1s4vDYqzZc5sgM5hupBGxnXSgcGbuB41b+8XO8uJeUXLknxd4sE667OPlTXNABcA7Lm/xA4JmZcrXAzAagW82oB010+dZ7X9mfumNGFRmcN3eRmABOeBqBpo0iul2uG/duK8TxZ0VML3gPQuNfraPzqPiGA++4ngmLGodQbnqi94J/wCIMKlS4Dbg579oHZu3gL6Wbdx7hNvO+YKIJJCgR5Amn3ZT7NVxWCXENddLjhjbUBSCBISZ11I5ciKTfaDdbFcWvImpNxLCewVP+omr7xvjy4LiPDcIhi1athHH/wAUC3b+WUH/AIqdvau4JKzmXZDhNnEYoYfEu9nNKqVjS4PwnN1gj1Ec6i7T8DfB4l8O0tBBQxq6t8BA6nb1BFNPtK4Z924jdyyoci8hGkFySY9HBronAcVhuI2LGOxEC7g83enlKrMnquzjoZo3Y3AleDn/AGv7K2sDhrBe45xd0Atb8OVR+M7SYMKOpmquh0HpR/arjjYzEvfaQDoin8KD4R+p8yaBTYelVG6yS+cDbtMf4zegq5fYqwD42SB/CTnHN6pnaEE3mgHl+VJi4ptWqBOmYfn71077VT/qfC4IMW+v/l265iHqRLbN8Kk+gNDQWde4ZwQ43gWHsJcto2bNLnSFd52150iX7JcR/wC1Yb5tVBu4Vh8SkeZFRraJMBZPpH51PdpjvyOifY2QmIxoLARZiSYkhiNJp59kHGLY4fdW4QPutx3Enkyl5Hzce9cofgeIy5jYcjkcoP5UK+EYHxIZHVdqm4yumPK6HRuC4vvOBcTdiM9y8zkTrLNbbb3rX7NHA4dxUEgeAxJ3/htt1rnHdGfhM+hrZrJG6keoqmllCs6L9i9wBsdJA/gpuQP/ABOtV/7Me0/3PEKtw/6veAS6Dsp2V48pg+RPSqo4BOomtS4p0JM6h9ujKbuEykEd3cGhBjxJG1F8LxOH4xw+1hL11bOLsAZGb8UDKGExmBXRlBkGD0rkakDb8qlvWypKupBXcEbfOhRxQ9x1ns52DtYDE2sRjMZZORx3SLpmc+FZkzAJmAPUxVO+0y4DxPElWB1UgggicixBHmKrmOwL2SBdtshKhhmG6nYjqDTLhfZTGX1L2MM7qDErlAmAwiSJ0YH3qU1/2sPI6v2549bfg7XVZe8xFuyhAIzQ2rAjfSW+ZrH2U8bs/wCHIL1xA2He4BmYAhdWEAn+ViK4u2AcB27tgE+IxEeIqZ56MIPSmmE7IYy6WCYZmZCAwlJBIDLu2xBBB21pPasN8jt3Y9+zZUv8TN+86qqG5el2A8bk5d9/iJ/4abcX+0DAved34al5wxAusUlgphTJWdgKpnFeyOMw9vvL+GdEBAzEo2p20BJpa2BugLKGGAZdtQdiNdjFWkpPArpHRPtPxlnG4PCY22yh/hdMwLKr6wRv4XWNvxTUHYDFovC+JKzqrMHyqzAE/wAKNAdTr0qjPwm6oDG3GYSDKawcpG8zPL3ozD9lsVcXOLBKzAJKDXTaW8xUNx2tWWozfvJMUGp02HpTTFdkcYhAewQSJjMm3U+LT/v0odOG3IGg/wCZf61SnF8MzphHGrAa82nT8hRzdm4wJxSuQYLFYBkBiN/QTQ3GFPfMPT6AVdGwrQuGyN3ZwTKWg5c5jSdp3ok6Ekc64DgFxOIS0WKhs0kaxAJ5+lG8VGHw6Mtm+73AxUqyQBurQYHP51H2EQrjrM/7498rUyGMtNj1GFwgN5bt3MXc5WPiBY75QDLU3yNcCFOLPlCSDBJ1USJrD8RuGNd9oA18hpV6vLmucOdnS7c751a4o0MBpA6gER7UNwbHvexuLzMFFi3dW0coAtgsJbQanSZ9anHYZSFxbqSNAefh199KmXH3tACfLT8utXOxxC2+KwgF1bzvZuWrrgEZiQCDqB0NMrGGW2tkmP8AUrbB/U2lahyXVCSKHhOK3lDaFh+IwdNOZ5daPXhff4e3eNwjNeW1lImJMZp5mn/BcYLeGwTteFpWa61xSpPek8tAdpmhLTj7nKfD/iAy+neaemlLF8DKtxzBdxfuWgc2QxmgCdAdvelba077bE/fcR/mH/StIJ86uPBDMMTXbP8ARvD8SwdnEW1bD3Bbi2zcsmni1OZSV3PI1xLLVr4F25xVi2tkXmFtPhGVGgb5TmE5Z5AjyrLXhqSjem6a78MuLXUu/wBxs2baWsdZbwkMCpF23b1y6R4kt3CYyxEEEZToLd2MW1YsLZtBgi5mhmDaMZBQwC1uDoxE6QYOlKOzHaP77YU3LagvrOgBa0RGqtmWHAIEcvSm1/uVVc5i8rvluKqymYlmVQNGSNMsa+RrzNbT1HB1cW81dq126Z69+yZvGr7jYcIsXTfJUlbnhdSIUnKAWWRuQVBI0OX1qo3sILOJ7m5dNru8vcYlIDW1aItXpBD2i0CYIBgaaGnNvFNZfIVFvwjK4LMjqDsAdV0OgJ3Ma0JhrtjHkX1AFxZUo/4k8QZD+FvjMEfzQd6iE29NykqcefK+vo89e6YnV0S43tA3chcTb7pgQt0n4AQYBn/wrg+FxoDo0VzvtJhGJW5bIfDss2Su6CZKMOWVm09Y5V0VML39q0B4DYZkgidPhKGfituAsgzsIMgGkKWUS7dsKuS2FRXUsTlzFiD5iVBU9C3svC+MjDXT6rntTx/DXKw88vU03KFFZvAETl0nvFAGxZFkKOupFX/hFkeC28Lbw6Zrk7G5u2vQH/pNJeCcLvJ8NsMUulvF08BIHWTmimNvC98vdklbQdu+nTv7n4hoZ7pY1OkxVaupHc4xaw/4Ov296EYJVXzff4EfavjSuMlkB3f4uRCHYf5m00PKaUYfsZiGVWLWlJAOWRpI225U4wmGtJce6jAFpZXYrCrMs76iB0Gk6e8v+iuGbxMLzE6ljdu+IncmBGu9GhKGjH3nV5t9TPV07aUUc24rbBvEtsIzemlMW7SXDihdBbugI7rN4YiPnOu1BdpfDnymSSNIB0EE/lR2FwAPDs/8EPnzZiwHhA+Enkx/lr2G8WeeV/B4vuMZ3yoGGZiFzRGedJjlmqDA8SfD4xsRkBzG4SmYbXCZGYcxP0qwN2YYjNce2IUMw3ZV68uQqLhXBrD4i2FbOuYkyQQQok6bwan2iuilF0Cr2ig4cJhSiWLjOAGJkEEQSRvJmaAwHHDaxF693eZb2cPbJjRjO/UVbuMdnbdx0NtkRWUQgOUMddRHXSlp7NEOEAs54JyZgTA30InnSWpF2gcWhFjuPlrmGa3a7u3hiMiZixOoJlo6CKIxnah2GLHclfvOXnOQBQp5ayB5Uy/wG8TbyrhyrCQc6wx/lBjU+kjQ0JhOBvfZ2KpbCN3ZzkAZ/wCVY3q7XYWQbg3ajurdpGsC6bJY2mzFSpM7gDXeov8ASNhaNs2wSb/flpIk5gxERt51FxPBW7btbYQ6mGAB/wC1CslsCQCT01/rTw80K2Z41jTiLz3imTOR4ZmIAG8DpS8J5UYtsE/pRn+H5YJyxGw6+ZOlFpCFX3Y9D8qY4ThxbwjWeRgDrEnSdKixKGdB7g6GoGLDeaeWMsvBMFew163iFRhkYeIKTo0aMAdoPMeW+16xGPvJna5YUWnbObmGBuNm2i5bfxAMAJ0kHWdzVE4VYsC0l1MVcsX1PiQq4Edc9syAZ2ietNuFJjsUxNk3WEz3n3npAAh9RtIkDfWuecuW2qXfBaRZcFxJrduMQrXrU5luWlzopIMjwnMmh56+caVPhLC3Gb7neFpbrSVkeIbFrTMNGmZXnHLajjwu6Uz3JS4BJcJkudSC1tsjj1EeVJ8Xw5w3gK3FGpOTumQ7+IhsmoOhyia8t+IUb96P1T9Vx+uPQ7NDSWrJRlfk+q+l+hdMEtzIrEr3g0bKSVJGhkbiYG+opDx+1bxBQLKYlHELqMwEsyMdiuUMQToDHWvcJ7RO/wDBIBuH4CwO/Ro5xzoZcA0ZiO6xSv4WJIz6knbTmduleVBeylnFPC7X/b3PRfgnG46jzivuNExL4Wy4tWBdZWkqGic27DfrMVHYU4gC5cASQAyD8TMczLmbdZ0gdOdG4S8jkreAS/lAK67bgqeev1oe3iQzXM9zS26hCFJIBGugEltx8qUdSdOP9Tza5zivQy09HY3KXT4eqx+dAleF20ZjlWCBmk6ALqoA2AHXyrbvrZ1/imeYFyPaq9xu5ZYqbL5BOZs1m9da5toZWQmuo5+QqS32nYAAXsRAHLh9yPbyrZf6dvSlqSd+j+zMn4iEXi38F9znnGwigmSrtoDz/DEUYlkHhbjOx/jAlgYI2mkfaM/xmHIax6gbUNY4ndRGVLjKrfEoOhkRt6aV9Y4nkWdExNkd9fckwcKBr8Ma61WuxoUXrrB1yW7LHNGgnSTHkDVaucbv933RvXDbiMs6R06x5UJaxzorhXKq4hwPxDkD86SgVZfrlkZOHFbi3Rbvd2XXYzrz9BQvBGP+LYr/AC3fpliqZa4tdRAiXGVQ2cAHQMPxDzrSzxW8txrq3GFxpzNOpmJn1intCy+8JB7nhM/+K/5PWMBnzX1uW+8w13FsoKEh7dzNAYRsBoZ5VRbfFr4FtVusBbM24PwHmR8zUmD41iLZYpedS5JaD8RO5I6+dLYFknaKw1rFXrZdrhVozMZJEAiTO4BA9qWi4an7l3ZicxJ1Jbn5knepLmAIHiIHqRVrgm0QLeIgj2qc8QdhDGo1tJsx2/l1rBUA+GTRSAlS8c4lQw/lOxG0aERTf79hm0+4MY3y4m57kSD1+tJck7zzNM+CpYe7bS4WCk6mWPTcIhO45DmNoqJJNDRbMJ2TtYi2r2cHjQHAKubll1j3ZZ6U2wnYq9bKtZsXLLwAzm7aUxzjIZ16E8qF7K8MvHwpbx1uzJ17w21AMwQpgwAAdiTO1B9q+JYzDE/629pCYRA1x2jXXxKoEgajboa4JLUlJwjJfN/ubw1NlOvkiz4rgi2yDicY+ViAFbvGUnkApJUnTXejsBjMMpLr3jMszP8ACBmJ3yggkbHptVP4PxDFYpALAvMggG5c3bboYPtPnVhtdmbNsd5inhspcpKqBl1MASSNNYNcXiNLR01WtqO3xGNN/CrX6s6I+JnPCiq9El8gh+JLnKwipOuVQSBGsHmZ51PwkLdNwzIQjKbnjKiTE66mBoJ05169wxLjzlYWggIAhRJ+EDNpmJ68jS/heFd7zhEWFEbkqNY8UfFpPr6V5/uPTuGMHutab0202mkmGcZw1y9DZSYzZco1iY8UExoJ0o7hFsBALjOqnxArmXUxMldf2Z1pijraLINQSBry0EKOQGunSKX4e6bBuW7pm2GAn+RQuh8wTAgbE0veqlx0Of8A3G7S28JcfnkFcUwksCtgYiFCsGI+A7tqCWbwxA10pI3HbinKMBiQF0AAWBGmn8TarPg3W8CUIyAQGkh1bXMD00iP10qReHPH/wDov/8AMp//AFro05aUcST+b/c8mdt8nz5x15vMfIfkKWEU44wqG6PFlBVZkbfLetHS2YAuWxG8yJ+lfTOVHAJzarR7PlT65Ys8ryn5/rFRthbX86z6j+tLeAj+71qbVOLuEXk6n3FQXMIRqIj1FVYxbkA51NaxOXaPInl6Vi4p3IrFtddBvTsRJdx5fTKo+c/nUYcxXkw7DcVsKLCqI2doiKwrGiQmn9aHZgPOkM2t2i5jMq+baD6CrL2Os4lL4ODvMXlc/d22dfR5gEb/ANarmD8d1AxRQWAJckKBP4o1j0rq2A7W2MJbBN0FiWUWlAW3bCiA2VfEymJB/FOpArHXlJRqKuxrkZcR4viUuWlvXrvesJ+74O2slR8TXCSxUbjRteVJsL2bZrr3zhbl8tGW9jWNoZiOaEzlGmpk+XOgcV9pWLOXuEtWwQZuOgGY/wA0T4d9palmHsYzimJVbr3L9lD47gGW2i7sVLBVGnMiY68+SPh5JO6S61j6V/6NN1nQ+Jm2MOLdzGC0QjNc+7LlD5SJ8byQoOkiPaIrfh3Crl3u7jKlvDAGM/icqQJ8RBLFyB4idhtQz3StpmwrpfNjKly7dQm3atqA2ayAPHpEsWJ8qJ4Lca+wJdmd/F3bEqzAQA4tyRatkR/EaWPIAkGvO9hSaVLm/L6N488dDrjrqCqKz36/p2+odxi7bCMHUjDW5LBFJgASRpsBBJbrFH8Fe29q06pkVwWAYENlUSCRsDt13FLO1dpyLNucwDLmtgBRdaf4a/FMZohdjlOYxROIxQwuAv3C38RFZXYeKLhJ0WYDQzxy21rij4dNYd5/Md+L/ReSb15Zvg14JxQXbTXGZVBfOC0AAMQEA5bQJofjuJFrEnwlnu2jlESAyNKAjaGJyyYMx5RDgba/cnJQZntgKpWFCqLYAMbCW2/pWuJ4yL7Yd5izdt37XVu8SG9N0BHPfaux6PvSk1jPyS+z+BMtRx91cld4Jee5iWuWr4t37igmwZyOVhdfxJmEEETBPlBs03xoMaRHIraY+5MEnzgVXEwiXGvXXQm4to3LTI5ABUJcZSB8JnbfR+dM/wDS60df8OxLzrm7keKefvvS19PUcv8AijeF0WO2XV9u5CaOb8etKtwSfwilJVac8ZcNdMxsI0pW1k+RFfRnCyAxUdEd1WRbg7CmAMI6GvEDzo65Y2y6HnUJQ+VNgmBlK9knamNjAlj8SqOprN7AZNSQx8qncroqgFLRii0RyB4uXltGxrZAN4/Zoi2gjb5UNktiq9cYEiIn5UMbPQ0djV8REag70NctnMY2podkmFuunwmJBBiBofOKc8M4Th7i5XvhXYg5u7uMddkSJzMSdtNhSmyBBnn+9KlweIKsroVDKSBmAYbeFgCIDDWDrtUzi2qTr0/zYJ5Lb/hHD8I4OJuNcIYAWbcM/RhdIOVNR8Ekgac6fM2I4lkDqMJhLeY90GKeAgZTeIjIsbDnrGniqkcJwC/7W+TmJLACJcyRv+EZtSx108I51bRcxGPKoiZMCrqLqoASzMcuST4rjagljrrPIVy6qaynnu+np5lprgsWG4v4FTArNgBrfe3BktFgBDLMjukEk6amBLE1vawV1LZW02W7dfNiMU8BmUbgaaHKBoNF01mt+0eJW0jFFVLGHKoqR/tLinQATARZP+Zlk/CJrH2l9rQyLhsO0d8oNxp2RhonlO5/vXlyjNuOnpRzJ5bzVZz3544vBsqy2+A/GcbDFr4gErGEnUhFlbl8n+Y7IDqASa24g7rhDhXhg96zbBGozOVu3Jafi8S79D1qv4DE3Llts0OqIQqKNECrGaAJOwGtCY04gWLKMWAfM6AfjZt36kyTHQV3Q0I6dQj0rnyz+erYTdQTfXP7fcveL4mrW8RYBGQoDA2i/fVLWvlbBPvSBz3WFw5Gn3bHOpJnVTJJHUQCPalGOxNz7/eVdEt/dc2gHht5IBGxMuY9PKrPcwC3cPfS4GCriRmB0nNcZHA5hQtyZ6zWctunGN97f6/yTmTIrd63hjftwSbbKTPwi1IUZSeWTJIH81VfG47iNm49qzfxItW2ZLYAmEUkJrGugGtNOIYkWrqM/jcFreIA10V8pjyNvSP7Vc8PxV1RVVrLKoABO5AEAnw7kVlDVloPcle7vx+dvJlVux2OTY/V9Og99KDuWWHKOnKjcYCCp8v0qJsTKgknSd/0r2XdnKwQMwkRrWbt5o1I6aCtjJrAUcx+/OngVm+FxAjxH51hyCTDaVAzRuBHStRdiSOZ51TBLqEjbcmssWO5qJ8YoHPlWn3yZjT8oqaHklusJip7HhFBtiQTtJ0mNvaiLC6t05baeQpMVEmJw2fWdeg0FRjCkCIHlzijUtEqdNq9aTzFTbECJgR5+/8AaiLeHUSSonQA9Ioh7oUAGCT1FbSG2B9iKVtgbWsgWAuvXWmn+PXwlu2rC2iCIt+H1ad+8bUFuhgbmkgu7EZRB15+1YusJWDAJ/Z1pLSXUrcN+0faV2sr3mVcohLSaKN9Y6nmSdh51V+E4dmclgTAzXJEbkZVE8z+9qm4jgJac5fXYnYdQOVNMGqhURTCpNy5cG8gaR7kKPNiaaioqkVusatiUtYLIAe9xL8t7aK2wjq3LpNMM4xGMthWYJh7N2QPwNbV0ieepzE9SBVcwuLlzdYBjbBKggRnIKpI6Akn2r3CMYbaXGQnvHRwdNlYktvuSPzrj1PD2pVy7z64+Sr85v2jdX+UZ7J4R7/e4i457x79kBjoCSTJI6Dl6aVY+L8aPe3wVkOzroSB4bgcEeekeeYdKA4NZVeHXEnxG6kagEqIMLPTWsY10RLDLpcGcsrAnMj6Ix5bqY9KTanqPcsbml8F+6HeMBPG7KvfxeW4B4beIAO7ZgAyzy3nXoKrn3O5yYgcteXKrZhsYrXbJCls1pUfSS2V/EhMaALOvQVVBi+mb6f1rbwsXGCj2VfDH7Ezq7NcbbINv/KKDFsAQQI9CaZ4zdY/loJ5E7V1syYI9yDv9YqJ1kbjfn+lFq0dNq86g7mB5ClYC66ojQ1DcPLr7Ux+7BtUAHnI3Hl6V65wp4JK6DzG3qKZSE7HWp8PbUqST8qnfh7DcRNE2MNAIjUagzyA1jzqrBkWEwgkH4gdp+unOmN2FXXQAcqxhlJWcschy0rxPlUMkxh7kzExJGntRODImJj1/Sobd4AQJny6+3KBWmHxDDbxb/vfQ0ASY1CNTqAdIGw/7UK+MZAAZCsTB/v0qTEcQcDwqVYyWkbnltM+9LrnEHEW7qCOsbKd9P6U6GObGIDiGZdPPXTY+c1MLSRIg+opXgWUqJKsikBSd11+Ezy10NMjYy5VgCddJOUe5igVEeVZkn9TUqqI0nWJnnFT3LOvxE6f96guWAoOoHXMYqHYGMTZDBFAC5ZJP8xaD9BA+dYs4eJnX1rexiAm0GfKfOpWxWckspg8wvTp0qLa6YGTLiYCLAypMD1PiPqdPlW+NfO40IyjLAJIiIg9efzoa2/7NFL8h12mhJJ4Ks0e3pIOU/LTnWi2NKmusCINYVQAPE3zpphQNi7Ua8oGo9qEvexqbFM2YaZpH15Gs3cRn1gLoBAGgPOJ2k6x51syGBG2YMZZ5VhUuEaD3GtbYq0SRDQBy684mllzDXQQJkcobb5xToSG4whSM5MsJECYrLWiV1ciOY5VDgrLKogsNp8Uwfefp1o69cb+cA+g89ppMYusYcqxhidYMdDGp086bYa1AKsFMjTMZPtInmdjUAuAEeIz6iNN9BUo4mGUiQCdBtO+/wCxQ0OyS3ZA8MRA5DT+/wBKifB8wPlvRYQiDnkGOf5CvAkTJHuanAAY4eNz8zpPWtbOHKmAQoGx6+nXc8t6LuJOoOvqY+lR3y2WBMjmDpp15xQIgv3jmym4D1DLrE+la9zbY5WVGBMbNPtEis2rOZ501GvOGEdddqMCQVKsQy6jUUMZWuJ4M2mZra5rTASpn28yOdDcM4wZC3SSmw8uQ8yKs+Lvl3ZiJPkANfYVWeLcNKnvLanLziZB6+lCfcdos94QukTG3Tz0obE49QMuXNPIrPLlrpVdw3GnCkHx9J5Aj6+lZwvE3ykbsNjG6xqKKCg7BXJvsE08EkeekzNPUZlEmB8o+lVbhiziHJaPCSTH+WnhtsQDOYdOvTTl70pLIcB5uDeASa2RhAmJ/fWl1kMDAYrM9D9Jo3h8XATObcaeW4qGn0Gje669D7CfyqVSIG9aHMDr7cvapEcwN/kanax2Ll/BufCP1qNFkasTpuPc00HDmhSAeftvUZwGsSQRvG39a3ckQ0wW5aAAM5vPbWtECkxptJ9NhRTYCNiT15fSsNh4EkEHYCjdZNAGIwuZPCxB8tjqY05RWlvAtzuZh6EnSjXHsNtf7VhPWP3tScuw0B94Bp3e2nudf361nIk629BsRH160zRAeUmoDco3DF74Mx4DkBb5DrFextoyGlo8iJ9xpTPvBlkgxtJ2qJrOafEQD0/c0rYhRdxxULlzg00w+Ja5BGUzyDdPYa76UqxOCKvqTz1XSB++QoJ7Bk5JyjVTIGmuu/LWqeRlot4gtIgDn4iNduXWtblyPLlIj+lIkxzQZOsRI/pRtrEuUhoOZpzA6gQBAHSR9aKBhAckwOZn1ovIUkZgAeRU/nMVAihTMklR0opr6tHmNBUtiSKlxXh2Q+ESJmRt6H9KAFwggjfT9mrfi7Re2y65gDsdZGv6VTQ01UXZa4HHZsjvDMZiNJE89fTlVrVOZ3qodn7kXgB4S4gECYO+nrVyaxp/tXnpkI/Wom6YERZRtS/s3dIFwHlcaNfQfp9aZHBpM940f5dZqt4BiuIuJOxfeNdZH01oi0wLVduHQnXXepExrQPFQBxDEgs8+RmPlUqFiAcv50qCy1W/gmToY05a1IuEW4IgAn8XOh8NcizB3LfoKDxPaVLQIgk8iIMj+9ZU+hoye7wEAwGnrPIb66Vi7wM7Z0IPX+n60lt9rrpeQoA5Fv7UzPaW4QO9UgHnIA/KhqSFtNL3CGWdz5RI/tWlvhZuAtqgOmUADX5UxwvFLdwfFlP+9/XbnTdLKhc0DyMiSajUlqLgNqKtc4JG+Y+Z2qFsHGwWQRoVk9RvV4t2rUEaidNNPPegn4eCdDoDzP1EVMdR/wBQOBVrt0xDaa9PbpQToMxXMBB/etXe7Zt21JZlMagEgx89qzhEtufDbUqeSkEa7SYq96SsTjZz69hU/mza8/6RUL4OQAD/ALu3XX667V0zFWktqoyAHoNfcHfynypdddBmyqczCAW2HLp7zVLVtWTto5vi+CkL4BJnlp7GTvQjOFYwCpgSDprzgfvnXQLt1lYSqGZBgHcnc6kaabRqawvD0f8ACFPmPXSPaKpao9tlKsOzaxIA/LfapMNiJYNlkyI1AE9Nt9DV0s4NV18Ec5A5ef8A3qlcf43/AK2mVVZLOkDQMY8U+mw0qoycngNtFgtcMd0BuqqgsRKCGE6CGG3rtXPuMYHub1y2JIViAYOo5fQ11jgV/D4m3KbEEMp0YHmD+9aQ9uMQo72ytpy7rbYsE5A6SeekcudZaepJau1jaxZz63dKlW5qQR7bV0q13jqpUDxCRBHMA1zu7aXu0bMZLMrKRtEQZ5yD7RXS+xxGIwykZQbfgaRzUCD7jWtdd1GwiR2rDKYuZgPKPKKrHEDkxoKgmEzNsCwjlPPYe1dA+5EnQqB5bz/SqX2rtLaxuHJy5SBJ10hjM7eXsaz0ppypMprA9sm3C94NYGYAGJ5xziiVsIRIiPRqNTAKCJUEfl6Ufbw1qBpyrJya4KyUJMY961uVAIGlHJgFt2TcyyFgkHpOs9NJr3DsfbWy/drBDD4geXMeWlLuI8bZrTIQNQdROoI6V1SViVrgs9+2jMbKKoyJmbw6gNoNddTB+VKsVw97iABytsGQIJkfhJ1+lKMJ2iui5eddnIEyBIUZRuDtr86ju9oL+2vymJM9KiUJXccFwaUaYW/Bntrpd1BnQQI+e9HYLi120fCGbzAgn1U6E+dJLfaO7Pj8X0/SmWG4zh2YF/KdxUyjLqWnHoWyx2rOguWzbBPxRpP5fWh144l1nRLnwkA5Tpr+lVnjfFrdpC1i4TPhVD4h5k9I/WkfZniZW44JAznMWj5g+WtOOm6bMW80W3tJjVtIHjMzMFgwdzqflUqYpbf+yco+QtC8xy0PKedc843xBrt1mk5QYQa6AdPXf3pl2VxzHEAucxZcoJ5EAkDXTlFaez90i8lywnaBoOZZP80yPypjh8bbc/GonkxP60qvYO9rIIUmRlEj560Ph8K/xd81uf5VB089Nd6ybrktR3cFwbAtoABtprB9fTWoPuzkiAQBMkQfQwaT2OK3bLZVE8x4Ss9QF2HUxvUeN7TugDsz2tYMDTXyI20qE2xuFFpuYO2FIZgARqSQB7/vlXNO13AsPYLZL6C6hJuISxYsYKheQ35mvdre0bPcvqHHi7kLBzDwZiSDyMtr60lscZb7tfw7ye9dbhYnmCszO50PzrfTg1kzdAnD8e9lw6b8wdQ3qKvGJ42buHN22R3aoRdknOpkQEgjpMyNCDPKqAyaVd+GC19yCG1rcTxMpgmJj3p6u1U2OEWyjXGJnUkST/f1q9fZpikQX+8u5A2XwgEnSfF6axVFtGQROh5dSNvzpp2fxzJctKSSivmIHmMrGdzpVasVKLTCGGjq9/iVhB4LV24d5AygeuY7+1Ur7RcSl1bJW13bLIJLAyG1jT/LPvTTF8bsgHQsAJ0mSdiCG9j6Gqn2m4yt5FVbeUKxM6SdI5CuXRi1JUjfUUVHnJcOBceuth7R7tCQkEkmWjSfpTde1tuBNtZ5+Ln8qqOAxttLdkfhAAzGBrB8/ap7KjKNV2HNf61lPRjNvcjVRVGMBZQ2rgMgaTHqaG4xgkt2muBjIGg01Ow+sUy7PIO7ul4+CdpmNaC7VXYw9u2PjdgDpG0THuQPeuzdlJHFkl4Nwq2bcZy+VYMIDrEkA8yKmuYK0BoCuwJP7+lG4fALatLbAIIG8wCx3Omu81l7JKiVLHXmIJ5eg8653qpu7KuQtfh9rU/h8x+f9q3xOAw7pCWwj/zAz9DFM7eGswd1YCWzbDrsaAFwSYIMRoNvmeRqVqN8dAtorPaLhQtWwwYk5gIjyM/kKW8IsElXGsXFVhGwYbnymrF2qvKLDpJZpB1jTXUUu4Vmw15kgkMinTT8+mvyrqjKWzzIvIo4vYyXnWZg6GI0Oo/OieDWC2fWGXI6+cEzHtNT8VTO194nKLY69JmPWjDZS21kEzFuJE/EII9pLVe73QssNrizWwQMQ0bEaN1mJ1qXheOTLlFx2gc4nTkSDvrsaRWsELgLBpjcmPmafYDh1pRMl5k5iZ9NOfrXNOqy2XGcug1tKCCcjNEAwu3TWddIpV2iwZv2e6I7s5gQWBP5afOrHhmhPDOzQJAn2HPXelL8QuhiockypJIkRvHyUj3rPT1WrWAmk3dlIXsbfI0ZD0An9BU/+hb6TdGu/gY69B1O/wAqtGJ4gsZrlq23iABA1lmyrt51Hf4h4kVECmSdtNtfoflWvtNViqIhu9jbYgDFQejW238tafcN4dZtWihu94QsBsh8MakjxfnNK+0d9ntMSWFxCHWORG+2uxrZ8QSVKFgjKZ8yYIJI9x70e/JZf0+wWlwUviNnu71xZJysYMRpOh+VQrvvAO59aY8XsgJaaZdpzEzLRzM+sUtJ+VdaeCTot3BWbgD57ZDqshRoSAYMRvqdfOkPa3BWrdq33ZXcgxm1J15iOtOuHYFBhkHeqHygiRPUifyNJe1F/u2TMqOCreH4lkEQdDuNR71yack50m8Fyb6hycGsv3UAoWtliskx8Ig6ef0ponZzDQNblKXvr3ywzgrbtiJ0JZ9vYCRTg3EGnetp5Umpd2O8C7guJJskFl1EbToSN6UcfusbqEn4FLQeUHNMeeUfSjOzpBVh0IJ9qXcQu95iHJmNm0klQBI8iYiupQSMmN/v7BYJ0Cgk+f8AfWt7HEkTMGd1ygCFBO5jXXTb60JiMbbI/wAxGkwYX+9AYl1hspPiYEyOXLn+5qNiEh7dx0qQX0IIAPSI120jl50Ce6VpXxZWneNAZiBy0HyqO+65VHpHL60ua5t4T86ailwgTJcXZDAsNWzAkdebUYcUDe7wgnw5Ykaa6R03mlDOdxsZgD3B9N69axWVpO/7H9KbWBoZ2lYLdtsphmnTLpMH9BUtywrGQ0vzBO8fICocFi1YkAARyJOvSp/DnkooOp+I1DdMdE4sNbOyMCATHKSdJ/fKmeAEnwqF5ERA39aAso11GEKEPM6RGuh5+lG8OskXYJnw6lSYGoPP1rGWslZpHSbocYK5B1OhcgaxoOnuN6146ioS5t5C2aACJORTHqY/OhcVdtKApLFixCkCNJk6zso36xTLC8RRkF1xbIRYUsTMNBO50nKPlWem9K97tdPIp6cuMFLW3fXIhlczLdM8lBVlnzMTFMLrMSpBAiT1+IgEfKflTfi2LS/kKAA6liV32jxCYilFzhzNqCJ6A+vP3r0o+G3q00cstSnVEeItNcV0OkkAHbUSoM/nSLhuMayt60RBCsyzybLy8udPP4ygyJA5nWDr0/zT8qrnF77OpzaFCBA2jUqf70S8O4LIR1LZtbt99hyWhTbac3kcoNKNJ8pO/ltTjhWMHd3LUCSrFS2xO5WNtYpLcaTPXXTTfWpSoux1wbFKITKczE69NBGg5aD5047pGYZgDlAiQd5M/lFVnCkoBdU7bjy2I+tWpkhl8UyAQeRDTv7CspLOCpJoDwl8u93aFuJH/CQPlpSfFY1y7EEwWMa+dG8FVguIJI8JBPqJOh9qVATr11qopWItHZBxmddDp16ilgGVm1kn89T/AE+VG9j7JW67Hmrfn/aoMZ4WJAkkiPKC36xWgMBu3Quu8g/3+tZsr/DtyAS0z6an9K3u4YuCNoCosnz8R+c1vicMQqkCAiwP8x8I/fnU2SaW7ayZkCNNTvrWHwwAgHcgD6+XSan+7uBqOUTI9zXvurkCORkSfL+9KwoGXDMVmRrsNfnUD4YgEyDG4Htp+VO8PhHJynkq/wBK1xKd2SD61O/NDp1YlwwLNv7j25VNdcAxJ56x8q3sWAfFzk7cq1u2NRvrv9f6UxktzGEHKp8OkyNd9vpUn31VAWNAwll5iTI+UVFYwrakLPI6ia0S1lJBQE7amd+e+9KkMY43iIy5VGZQWIJ3E6mPc1pwm7cLDu1ABKyOsTQNxJ0Mx003qeximQRbSP8AenXz1naplD3aSKUs5CbuOcsGkgywVgBPLePenuFxAYKGvW2baQCBBEb6azVSW68EZVAk6wJ2P9awmIaDKjXpG4/YpOEqqLr0BNXbyO8dixbZV70kLGbLpoQOpMsB+dJOK30NxspYrm8M6aSSJ89ajxEkkgHlzqJcIzmBuZ35RttWyk6yyKVgh0bTkdPajrOJW1cVhqdcwIEajw9QfSKj+6EQY3AO9b4vBk6iOQ09+vPSix0CWjmBECT+z5VY+F41TZVLkh7RJHIGFOWf+b6Um4bYYlhl5czR16wVQnqIjn5eWlTJ5oayiDBXIw90TBZoJPRgP71mzafKIOkChMjFY8+tEK0ACDpVIV0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data:image/jpeg;base64,/9j/4AAQSkZJRgABAQAAAQABAAD/2wCEAAkGBxQTEhQUExQWFRUXGBoaGBgYGRsaHxobGx8aHBgeGh4dHyggHB0lHRgcIjEhJSkrMC4uGB8zODMsNygtLisBCgoKDg0OGxAQGywkHyQsLCwsLCwsLywsLzQsNCwsLCwsLCwsLCwsLCwsLCwsNCwsLCwsLCwsLCwsLC0sLCwsLP/AABEIAQ8AugMBIgACEQEDEQH/xAAcAAACAgMBAQAAAAAAAAAAAAAEBQMGAQIHAAj/xABKEAACAQIEAwYDBgQCCAILAQABAhEAAwQSITEFQVEGEyJhcYEykaEHFEKxwfAjUtHhFXIWJDNigpKy8VNjNUNUVXN0k6KzwtM0/8QAGgEAAwEBAQEAAAAAAAAAAAAAAAECAwQFBv/EADIRAAICAQMCAwcDAwUAAAAAAAABAhEhAxIxQVEEYXETIpGhsdHwgcHxQsLhBRQjMrL/2gAMAwEAAhEDEQA/AKF2lc99cHmB7QIrTs52dv41nWyUlFDNnYqIOnQ1t2nP8WeoB+lM/s47SWcFdvtezxcRVXIoYyCTzNS+MFLzAeM9mr2Gt9496w4kLFu7naT5Rt51vwnsnicRYOIR7KWgxWblzJBEDXwkc6Z9tu0WGxVkKl3EPcRgUD2rSLro0lADttXuB9tRhOHGxan7x3ucFlVkyllzAk/7oI2qc0OlYm4/2axGDW214oUufA9t86mNYmBy1qW72TxQwYxkK1kqH8LEuF5krGwjXU0w+0HtVaxww5td6pQENaYAICfxKQdT+HXlFMuF/aGmHwmCsojMbXhxCkAK9shpymd5IPzpXKgpWVLtJwK9gmtrfKS6Z1yMWGXbWQNabHsFiglt3vYW2Lihlz3ipIIB5p561p9pHaKzjrtl7AdVS0yHOAupMiIJ0irVb+0fDC1ZQNirZtoqt3duyQxAA/8AWZtiOUb0XKgSjZzscJunE/dUZblwvkBR5Rjvo2kiOfkasON7AYi2CGxGFzqATbN0qddozKAZ9qR3sfaXG99a742hcD6lUuEnViCoyqcxMcq6Fa+0vCqrZvvd8FQBaupYiefiEEz5zQ2+gJI592e4FdxhK2rtlGECLtwoWmYCwpk6VJ2j7N3cFlF27ZZicpS3cLMpifECogR+dBcC4gtnF2r7L4Uu58q8hros9Nh6VL2u4qmKxl7EW1ZVuZYDxPhRVMwSN1qs2LFCvOeprxuHqfnUZNemmI2Dnqaybm2v1rSsGgRJ3h61kXD1NRzWaaGblz1rGfzNRk1tNAjYMev1rIY9frUYrdWpDNs56mmFniN0KALrgAARNLGNTI2gp0Ie9q4z2/8AJr86J7E9lPv3fzd7vulDfDmzTm0+IR8P1oXtYf4wHRB+Zq4fYjq+MExNu3r01elLh0Ulk5gx0q0dr+yn3Ozhbvem594XNGXLl8KtvJn4vpTtuweA/wDe1r5J/wD0ph9sloLh+HKrZlVWUMPxAJbAPuNfepcgrAp4F2BtXcHaxV7GLYW5/OggGSAMxcSTFbYjsVgVViOLWSQCQITWAYH+057VYeH8LtYjgOFt3sQuGTNm7xgCJDvA1I3qk9qOzuFw9oPYxyYly4UooUEAgnNox2gD3pPljeOhF2B7LDiNy4jXGtZLYeQoaZMRqRQ3bfs6cBie5DG4CiurZcpaZBEAnYiKtP2Kj+PjP/lx/wBRprxvh/8AiC8ExA1zstu76LDtP/0nHvQ3Ugq0JuO/Zp93wL4k4glktqxt92AJYqCM2blm3jlSHsz2XGKw2Lvm6U+7qSFCzmhS28iNo5107tfj+9wPF42t3Ftj/gFnN/8AcTVU+zX/ANG8V/yH/wDG1TudNg0rK/2B7JDiD3lN02u7VGkLmnMWHUREVX+NcPfDXblm6sPbJB6HmCPIiCPWug/YmxDY4jQiyhHqO8ipe2WFXivDk4jYUC/bQrfQb5R8Q8ypOYdVNW3TCsFV7ddlRgGsKt03O9tlzKhcsECNCZ3orsj2I+8WTisVeGGwo/EYl40MToqzpOsnanH24mGwR/8AIf8ANKm+1v8AhYThuHTS1kJIGxKLbCz/AM5NJN0FLJGnYPAYtXHD8aWuqJyPBB9dFYCdMwkVWOyPZcYrGthL7vYdQ8woJzIdVMnpJnypz2M7GYp1s4vDYqzZc5sgM5hupBGxnXSgcGbuB41b+8XO8uJeUXLknxd4sE667OPlTXNABcA7Lm/xA4JmZcrXAzAagW82oB010+dZ7X9mfumNGFRmcN3eRmABOeBqBpo0iul2uG/duK8TxZ0VML3gPQuNfraPzqPiGA++4ngmLGodQbnqi94J/wCIMKlS4Dbg579oHZu3gL6Wbdx7hNvO+YKIJJCgR5Amn3ZT7NVxWCXENddLjhjbUBSCBISZ11I5ciKTfaDdbFcWvImpNxLCewVP+omr7xvjy4LiPDcIhi1athHH/wAUC3b+WUH/AIqdvau4JKzmXZDhNnEYoYfEu9nNKqVjS4PwnN1gj1Ec6i7T8DfB4l8O0tBBQxq6t8BA6nb1BFNPtK4Z924jdyyoci8hGkFySY9HBronAcVhuI2LGOxEC7g83enlKrMnquzjoZo3Y3AleDn/AGv7K2sDhrBe45xd0Atb8OVR+M7SYMKOpmquh0HpR/arjjYzEvfaQDoin8KD4R+p8yaBTYelVG6yS+cDbtMf4zegq5fYqwD42SB/CTnHN6pnaEE3mgHl+VJi4ptWqBOmYfn71077VT/qfC4IMW+v/l265iHqRLbN8Kk+gNDQWde4ZwQ43gWHsJcto2bNLnSFd52150iX7JcR/wC1Yb5tVBu4Vh8SkeZFRraJMBZPpH51PdpjvyOifY2QmIxoLARZiSYkhiNJp59kHGLY4fdW4QPutx3Enkyl5Hzce9cofgeIy5jYcjkcoP5UK+EYHxIZHVdqm4yumPK6HRuC4vvOBcTdiM9y8zkTrLNbbb3rX7NHA4dxUEgeAxJ3/htt1rnHdGfhM+hrZrJG6keoqmllCs6L9i9wBsdJA/gpuQP/ABOtV/7Me0/3PEKtw/6veAS6Dsp2V48pg+RPSqo4BOomtS4p0JM6h9ujKbuEykEd3cGhBjxJG1F8LxOH4xw+1hL11bOLsAZGb8UDKGExmBXRlBkGD0rkakDb8qlvWypKupBXcEbfOhRxQ9x1ns52DtYDE2sRjMZZORx3SLpmc+FZkzAJmAPUxVO+0y4DxPElWB1UgggicixBHmKrmOwL2SBdtshKhhmG6nYjqDTLhfZTGX1L2MM7qDErlAmAwiSJ0YH3qU1/2sPI6v2549bfg7XVZe8xFuyhAIzQ2rAjfSW+ZrH2U8bs/wCHIL1xA2He4BmYAhdWEAn+ViK4u2AcB27tgE+IxEeIqZ56MIPSmmE7IYy6WCYZmZCAwlJBIDLu2xBBB21pPasN8jt3Y9+zZUv8TN+86qqG5el2A8bk5d9/iJ/4abcX+0DAved34al5wxAusUlgphTJWdgKpnFeyOMw9vvL+GdEBAzEo2p20BJpa2BugLKGGAZdtQdiNdjFWkpPArpHRPtPxlnG4PCY22yh/hdMwLKr6wRv4XWNvxTUHYDFovC+JKzqrMHyqzAE/wAKNAdTr0qjPwm6oDG3GYSDKawcpG8zPL3ozD9lsVcXOLBKzAJKDXTaW8xUNx2tWWozfvJMUGp02HpTTFdkcYhAewQSJjMm3U+LT/v0odOG3IGg/wCZf61SnF8MzphHGrAa82nT8hRzdm4wJxSuQYLFYBkBiN/QTQ3GFPfMPT6AVdGwrQuGyN3ZwTKWg5c5jSdp3ok6Ekc64DgFxOIS0WKhs0kaxAJ5+lG8VGHw6Mtm+73AxUqyQBurQYHP51H2EQrjrM/7498rUyGMtNj1GFwgN5bt3MXc5WPiBY75QDLU3yNcCFOLPlCSDBJ1USJrD8RuGNd9oA18hpV6vLmucOdnS7c751a4o0MBpA6gER7UNwbHvexuLzMFFi3dW0coAtgsJbQanSZ9anHYZSFxbqSNAefh199KmXH3tACfLT8utXOxxC2+KwgF1bzvZuWrrgEZiQCDqB0NMrGGW2tkmP8AUrbB/U2lahyXVCSKHhOK3lDaFh+IwdNOZ5daPXhff4e3eNwjNeW1lImJMZp5mn/BcYLeGwTteFpWa61xSpPek8tAdpmhLTj7nKfD/iAy+neaemlLF8DKtxzBdxfuWgc2QxmgCdAdvelba077bE/fcR/mH/StIJ86uPBDMMTXbP8ARvD8SwdnEW1bD3Bbi2zcsmni1OZSV3PI1xLLVr4F25xVi2tkXmFtPhGVGgb5TmE5Z5AjyrLXhqSjem6a78MuLXUu/wBxs2baWsdZbwkMCpF23b1y6R4kt3CYyxEEEZToLd2MW1YsLZtBgi5mhmDaMZBQwC1uDoxE6QYOlKOzHaP77YU3LagvrOgBa0RGqtmWHAIEcvSm1/uVVc5i8rvluKqymYlmVQNGSNMsa+RrzNbT1HB1cW81dq126Z69+yZvGr7jYcIsXTfJUlbnhdSIUnKAWWRuQVBI0OX1qo3sILOJ7m5dNru8vcYlIDW1aItXpBD2i0CYIBgaaGnNvFNZfIVFvwjK4LMjqDsAdV0OgJ3Ma0JhrtjHkX1AFxZUo/4k8QZD+FvjMEfzQd6iE29NykqcefK+vo89e6YnV0S43tA3chcTb7pgQt0n4AQYBn/wrg+FxoDo0VzvtJhGJW5bIfDss2Su6CZKMOWVm09Y5V0VML39q0B4DYZkgidPhKGfituAsgzsIMgGkKWUS7dsKuS2FRXUsTlzFiD5iVBU9C3svC+MjDXT6rntTx/DXKw88vU03KFFZvAETl0nvFAGxZFkKOupFX/hFkeC28Lbw6Zrk7G5u2vQH/pNJeCcLvJ8NsMUulvF08BIHWTmimNvC98vdklbQdu+nTv7n4hoZ7pY1OkxVaupHc4xaw/4Ov296EYJVXzff4EfavjSuMlkB3f4uRCHYf5m00PKaUYfsZiGVWLWlJAOWRpI225U4wmGtJce6jAFpZXYrCrMs76iB0Gk6e8v+iuGbxMLzE6ljdu+IncmBGu9GhKGjH3nV5t9TPV07aUUc24rbBvEtsIzemlMW7SXDihdBbugI7rN4YiPnOu1BdpfDnymSSNIB0EE/lR2FwAPDs/8EPnzZiwHhA+Enkx/lr2G8WeeV/B4vuMZ3yoGGZiFzRGedJjlmqDA8SfD4xsRkBzG4SmYbXCZGYcxP0qwN2YYjNce2IUMw3ZV68uQqLhXBrD4i2FbOuYkyQQQok6bwan2iuilF0Cr2ig4cJhSiWLjOAGJkEEQSRvJmaAwHHDaxF693eZb2cPbJjRjO/UVbuMdnbdx0NtkRWUQgOUMddRHXSlp7NEOEAs54JyZgTA30InnSWpF2gcWhFjuPlrmGa3a7u3hiMiZixOoJlo6CKIxnah2GLHclfvOXnOQBQp5ayB5Uy/wG8TbyrhyrCQc6wx/lBjU+kjQ0JhOBvfZ2KpbCN3ZzkAZ/wCVY3q7XYWQbg3ajurdpGsC6bJY2mzFSpM7gDXeov8ASNhaNs2wSb/flpIk5gxERt51FxPBW7btbYQ6mGAB/wC1CslsCQCT01/rTw80K2Z41jTiLz3imTOR4ZmIAG8DpS8J5UYtsE/pRn+H5YJyxGw6+ZOlFpCFX3Y9D8qY4ThxbwjWeRgDrEnSdKixKGdB7g6GoGLDeaeWMsvBMFew163iFRhkYeIKTo0aMAdoPMeW+16xGPvJna5YUWnbObmGBuNm2i5bfxAMAJ0kHWdzVE4VYsC0l1MVcsX1PiQq4Edc9syAZ2ietNuFJjsUxNk3WEz3n3npAAh9RtIkDfWuecuW2qXfBaRZcFxJrduMQrXrU5luWlzopIMjwnMmh56+caVPhLC3Gb7neFpbrSVkeIbFrTMNGmZXnHLajjwu6Uz3JS4BJcJkudSC1tsjj1EeVJ8Xw5w3gK3FGpOTumQ7+IhsmoOhyia8t+IUb96P1T9Vx+uPQ7NDSWrJRlfk+q+l+hdMEtzIrEr3g0bKSVJGhkbiYG+opDx+1bxBQLKYlHELqMwEsyMdiuUMQToDHWvcJ7RO/wDBIBuH4CwO/Ro5xzoZcA0ZiO6xSv4WJIz6knbTmduleVBeylnFPC7X/b3PRfgnG46jzivuNExL4Wy4tWBdZWkqGic27DfrMVHYU4gC5cASQAyD8TMczLmbdZ0gdOdG4S8jkreAS/lAK67bgqeev1oe3iQzXM9zS26hCFJIBGugEltx8qUdSdOP9Tza5zivQy09HY3KXT4eqx+dAleF20ZjlWCBmk6ALqoA2AHXyrbvrZ1/imeYFyPaq9xu5ZYqbL5BOZs1m9da5toZWQmuo5+QqS32nYAAXsRAHLh9yPbyrZf6dvSlqSd+j+zMn4iEXi38F9znnGwigmSrtoDz/DEUYlkHhbjOx/jAlgYI2mkfaM/xmHIax6gbUNY4ndRGVLjKrfEoOhkRt6aV9Y4nkWdExNkd9fckwcKBr8Ma61WuxoUXrrB1yW7LHNGgnSTHkDVaucbv933RvXDbiMs6R06x5UJaxzorhXKq4hwPxDkD86SgVZfrlkZOHFbi3Rbvd2XXYzrz9BQvBGP+LYr/AC3fpliqZa4tdRAiXGVQ2cAHQMPxDzrSzxW8txrq3GFxpzNOpmJn1intCy+8JB7nhM/+K/5PWMBnzX1uW+8w13FsoKEh7dzNAYRsBoZ5VRbfFr4FtVusBbM24PwHmR8zUmD41iLZYpedS5JaD8RO5I6+dLYFknaKw1rFXrZdrhVozMZJEAiTO4BA9qWi4an7l3ZicxJ1Jbn5knepLmAIHiIHqRVrgm0QLeIgj2qc8QdhDGo1tJsx2/l1rBUA+GTRSAlS8c4lQw/lOxG0aERTf79hm0+4MY3y4m57kSD1+tJck7zzNM+CpYe7bS4WCk6mWPTcIhO45DmNoqJJNDRbMJ2TtYi2r2cHjQHAKubll1j3ZZ6U2wnYq9bKtZsXLLwAzm7aUxzjIZ16E8qF7K8MvHwpbx1uzJ17w21AMwQpgwAAdiTO1B9q+JYzDE/629pCYRA1x2jXXxKoEgajboa4JLUlJwjJfN/ubw1NlOvkiz4rgi2yDicY+ViAFbvGUnkApJUnTXejsBjMMpLr3jMszP8ACBmJ3yggkbHptVP4PxDFYpALAvMggG5c3bboYPtPnVhtdmbNsd5inhspcpKqBl1MASSNNYNcXiNLR01WtqO3xGNN/CrX6s6I+JnPCiq9El8gh+JLnKwipOuVQSBGsHmZ51PwkLdNwzIQjKbnjKiTE66mBoJ05169wxLjzlYWggIAhRJ+EDNpmJ68jS/heFd7zhEWFEbkqNY8UfFpPr6V5/uPTuGMHutab0202mkmGcZw1y9DZSYzZco1iY8UExoJ0o7hFsBALjOqnxArmXUxMldf2Z1pijraLINQSBry0EKOQGunSKX4e6bBuW7pm2GAn+RQuh8wTAgbE0veqlx0Of8A3G7S28JcfnkFcUwksCtgYiFCsGI+A7tqCWbwxA10pI3HbinKMBiQF0AAWBGmn8TarPg3W8CUIyAQGkh1bXMD00iP10qReHPH/wDov/8AMp//AFro05aUcST+b/c8mdt8nz5x15vMfIfkKWEU44wqG6PFlBVZkbfLetHS2YAuWxG8yJ+lfTOVHAJzarR7PlT65Ys8ryn5/rFRthbX86z6j+tLeAj+71qbVOLuEXk6n3FQXMIRqIj1FVYxbkA51NaxOXaPInl6Vi4p3IrFtddBvTsRJdx5fTKo+c/nUYcxXkw7DcVsKLCqI2doiKwrGiQmn9aHZgPOkM2t2i5jMq+baD6CrL2Os4lL4ODvMXlc/d22dfR5gEb/ANarmD8d1AxRQWAJckKBP4o1j0rq2A7W2MJbBN0FiWUWlAW3bCiA2VfEymJB/FOpArHXlJRqKuxrkZcR4viUuWlvXrvesJ+74O2slR8TXCSxUbjRteVJsL2bZrr3zhbl8tGW9jWNoZiOaEzlGmpk+XOgcV9pWLOXuEtWwQZuOgGY/wA0T4d9palmHsYzimJVbr3L9lD47gGW2i7sVLBVGnMiY68+SPh5JO6S61j6V/6NN1nQ+Jm2MOLdzGC0QjNc+7LlD5SJ8byQoOkiPaIrfh3Crl3u7jKlvDAGM/icqQJ8RBLFyB4idhtQz3StpmwrpfNjKly7dQm3atqA2ayAPHpEsWJ8qJ4Lca+wJdmd/F3bEqzAQA4tyRatkR/EaWPIAkGvO9hSaVLm/L6N488dDrjrqCqKz36/p2+odxi7bCMHUjDW5LBFJgASRpsBBJbrFH8Fe29q06pkVwWAYENlUSCRsDt13FLO1dpyLNucwDLmtgBRdaf4a/FMZohdjlOYxROIxQwuAv3C38RFZXYeKLhJ0WYDQzxy21rij4dNYd5/Md+L/ReSb15Zvg14JxQXbTXGZVBfOC0AAMQEA5bQJofjuJFrEnwlnu2jlESAyNKAjaGJyyYMx5RDgba/cnJQZntgKpWFCqLYAMbCW2/pWuJ4yL7Yd5izdt37XVu8SG9N0BHPfaux6PvSk1jPyS+z+BMtRx91cld4Jee5iWuWr4t37igmwZyOVhdfxJmEEETBPlBs03xoMaRHIraY+5MEnzgVXEwiXGvXXQm4to3LTI5ABUJcZSB8JnbfR+dM/wDS60df8OxLzrm7keKefvvS19PUcv8AijeF0WO2XV9u5CaOb8etKtwSfwilJVac8ZcNdMxsI0pW1k+RFfRnCyAxUdEd1WRbg7CmAMI6GvEDzo65Y2y6HnUJQ+VNgmBlK9knamNjAlj8SqOprN7AZNSQx8qncroqgFLRii0RyB4uXltGxrZAN4/Zoi2gjb5UNktiq9cYEiIn5UMbPQ0djV8REag70NctnMY2podkmFuunwmJBBiBofOKc8M4Th7i5XvhXYg5u7uMddkSJzMSdtNhSmyBBnn+9KlweIKsroVDKSBmAYbeFgCIDDWDrtUzi2qTr0/zYJ5Lb/hHD8I4OJuNcIYAWbcM/RhdIOVNR8Ekgac6fM2I4lkDqMJhLeY90GKeAgZTeIjIsbDnrGniqkcJwC/7W+TmJLACJcyRv+EZtSx108I51bRcxGPKoiZMCrqLqoASzMcuST4rjagljrrPIVy6qaynnu+np5lprgsWG4v4FTArNgBrfe3BktFgBDLMjukEk6amBLE1vawV1LZW02W7dfNiMU8BmUbgaaHKBoNF01mt+0eJW0jFFVLGHKoqR/tLinQATARZP+Zlk/CJrH2l9rQyLhsO0d8oNxp2RhonlO5/vXlyjNuOnpRzJ5bzVZz3544vBsqy2+A/GcbDFr4gErGEnUhFlbl8n+Y7IDqASa24g7rhDhXhg96zbBGozOVu3Jafi8S79D1qv4DE3Llts0OqIQqKNECrGaAJOwGtCY04gWLKMWAfM6AfjZt36kyTHQV3Q0I6dQj0rnyz+erYTdQTfXP7fcveL4mrW8RYBGQoDA2i/fVLWvlbBPvSBz3WFw5Gn3bHOpJnVTJJHUQCPalGOxNz7/eVdEt/dc2gHht5IBGxMuY9PKrPcwC3cPfS4GCriRmB0nNcZHA5hQtyZ6zWctunGN97f6/yTmTIrd63hjftwSbbKTPwi1IUZSeWTJIH81VfG47iNm49qzfxItW2ZLYAmEUkJrGugGtNOIYkWrqM/jcFreIA10V8pjyNvSP7Vc8PxV1RVVrLKoABO5AEAnw7kVlDVloPcle7vx+dvJlVux2OTY/V9Og99KDuWWHKOnKjcYCCp8v0qJsTKgknSd/0r2XdnKwQMwkRrWbt5o1I6aCtjJrAUcx+/OngVm+FxAjxH51hyCTDaVAzRuBHStRdiSOZ51TBLqEjbcmssWO5qJ8YoHPlWn3yZjT8oqaHklusJip7HhFBtiQTtJ0mNvaiLC6t05baeQpMVEmJw2fWdeg0FRjCkCIHlzijUtEqdNq9aTzFTbECJgR5+/8AaiLeHUSSonQA9Ioh7oUAGCT1FbSG2B9iKVtgbWsgWAuvXWmn+PXwlu2rC2iCIt+H1ad+8bUFuhgbmkgu7EZRB15+1YusJWDAJ/Z1pLSXUrcN+0faV2sr3mVcohLSaKN9Y6nmSdh51V+E4dmclgTAzXJEbkZVE8z+9qm4jgJac5fXYnYdQOVNMGqhURTCpNy5cG8gaR7kKPNiaaioqkVusatiUtYLIAe9xL8t7aK2wjq3LpNMM4xGMthWYJh7N2QPwNbV0ieepzE9SBVcwuLlzdYBjbBKggRnIKpI6Akn2r3CMYbaXGQnvHRwdNlYktvuSPzrj1PD2pVy7z64+Sr85v2jdX+UZ7J4R7/e4i457x79kBjoCSTJI6Dl6aVY+L8aPe3wVkOzroSB4bgcEeekeeYdKA4NZVeHXEnxG6kagEqIMLPTWsY10RLDLpcGcsrAnMj6Ix5bqY9KTanqPcsbml8F+6HeMBPG7KvfxeW4B4beIAO7ZgAyzy3nXoKrn3O5yYgcteXKrZhsYrXbJCls1pUfSS2V/EhMaALOvQVVBi+mb6f1rbwsXGCj2VfDH7Ezq7NcbbINv/KKDFsAQQI9CaZ4zdY/loJ5E7V1syYI9yDv9YqJ1kbjfn+lFq0dNq86g7mB5ClYC66ojQ1DcPLr7Ux+7BtUAHnI3Hl6V65wp4JK6DzG3qKZSE7HWp8PbUqST8qnfh7DcRNE2MNAIjUagzyA1jzqrBkWEwgkH4gdp+unOmN2FXXQAcqxhlJWcschy0rxPlUMkxh7kzExJGntRODImJj1/Sobd4AQJny6+3KBWmHxDDbxb/vfQ0ASY1CNTqAdIGw/7UK+MZAAZCsTB/v0qTEcQcDwqVYyWkbnltM+9LrnEHEW7qCOsbKd9P6U6GObGIDiGZdPPXTY+c1MLSRIg+opXgWUqJKsikBSd11+Ezy10NMjYy5VgCddJOUe5igVEeVZkn9TUqqI0nWJnnFT3LOvxE6f96guWAoOoHXMYqHYGMTZDBFAC5ZJP8xaD9BA+dYs4eJnX1rexiAm0GfKfOpWxWckspg8wvTp0qLa6YGTLiYCLAypMD1PiPqdPlW+NfO40IyjLAJIiIg9efzoa2/7NFL8h12mhJJ4Ks0e3pIOU/LTnWi2NKmusCINYVQAPE3zpphQNi7Ua8oGo9qEvexqbFM2YaZpH15Gs3cRn1gLoBAGgPOJ2k6x51syGBG2YMZZ5VhUuEaD3GtbYq0SRDQBy684mllzDXQQJkcobb5xToSG4whSM5MsJECYrLWiV1ciOY5VDgrLKogsNp8Uwfefp1o69cb+cA+g89ppMYusYcqxhidYMdDGp086bYa1AKsFMjTMZPtInmdjUAuAEeIz6iNN9BUo4mGUiQCdBtO+/wCxQ0OyS3ZA8MRA5DT+/wBKifB8wPlvRYQiDnkGOf5CvAkTJHuanAAY4eNz8zpPWtbOHKmAQoGx6+nXc8t6LuJOoOvqY+lR3y2WBMjmDpp15xQIgv3jmym4D1DLrE+la9zbY5WVGBMbNPtEis2rOZ501GvOGEdddqMCQVKsQy6jUUMZWuJ4M2mZra5rTASpn28yOdDcM4wZC3SSmw8uQ8yKs+Lvl3ZiJPkANfYVWeLcNKnvLanLziZB6+lCfcdos94QukTG3Tz0obE49QMuXNPIrPLlrpVdw3GnCkHx9J5Aj6+lZwvE3ykbsNjG6xqKKCg7BXJvsE08EkeekzNPUZlEmB8o+lVbhiziHJaPCSTH+WnhtsQDOYdOvTTl70pLIcB5uDeASa2RhAmJ/fWl1kMDAYrM9D9Jo3h8XATObcaeW4qGn0Gje669D7CfyqVSIG9aHMDr7cvapEcwN/kanax2Ll/BufCP1qNFkasTpuPc00HDmhSAeftvUZwGsSQRvG39a3ckQ0wW5aAAM5vPbWtECkxptJ9NhRTYCNiT15fSsNh4EkEHYCjdZNAGIwuZPCxB8tjqY05RWlvAtzuZh6EnSjXHsNtf7VhPWP3tScuw0B94Bp3e2nudf361nIk629BsRH160zRAeUmoDco3DF74Mx4DkBb5DrFextoyGlo8iJ9xpTPvBlkgxtJ2qJrOafEQD0/c0rYhRdxxULlzg00w+Ja5BGUzyDdPYa76UqxOCKvqTz1XSB++QoJ7Bk5JyjVTIGmuu/LWqeRlot4gtIgDn4iNduXWtblyPLlIj+lIkxzQZOsRI/pRtrEuUhoOZpzA6gQBAHSR9aKBhAckwOZn1ovIUkZgAeRU/nMVAihTMklR0opr6tHmNBUtiSKlxXh2Q+ESJmRt6H9KAFwggjfT9mrfi7Re2y65gDsdZGv6VTQ01UXZa4HHZsjvDMZiNJE89fTlVrVOZ3qodn7kXgB4S4gECYO+nrVyaxp/tXnpkI/Wom6YERZRtS/s3dIFwHlcaNfQfp9aZHBpM940f5dZqt4BiuIuJOxfeNdZH01oi0wLVduHQnXXepExrQPFQBxDEgs8+RmPlUqFiAcv50qCy1W/gmToY05a1IuEW4IgAn8XOh8NcizB3LfoKDxPaVLQIgk8iIMj+9ZU+hoye7wEAwGnrPIb66Vi7wM7Z0IPX+n60lt9rrpeQoA5Fv7UzPaW4QO9UgHnIA/KhqSFtNL3CGWdz5RI/tWlvhZuAtqgOmUADX5UxwvFLdwfFlP+9/XbnTdLKhc0DyMiSajUlqLgNqKtc4JG+Y+Z2qFsHGwWQRoVk9RvV4t2rUEaidNNPPegn4eCdDoDzP1EVMdR/wBQOBVrt0xDaa9PbpQToMxXMBB/etXe7Zt21JZlMagEgx89qzhEtufDbUqeSkEa7SYq96SsTjZz69hU/mza8/6RUL4OQAD/ALu3XX667V0zFWktqoyAHoNfcHfynypdddBmyqczCAW2HLp7zVLVtWTto5vi+CkL4BJnlp7GTvQjOFYwCpgSDprzgfvnXQLt1lYSqGZBgHcnc6kaabRqawvD0f8ACFPmPXSPaKpao9tlKsOzaxIA/LfapMNiJYNlkyI1AE9Nt9DV0s4NV18Ec5A5ef8A3qlcf43/AK2mVVZLOkDQMY8U+mw0qoycngNtFgtcMd0BuqqgsRKCGE6CGG3rtXPuMYHub1y2JIViAYOo5fQ11jgV/D4m3KbEEMp0YHmD+9aQ9uMQo72ytpy7rbYsE5A6SeekcudZaepJau1jaxZz63dKlW5qQR7bV0q13jqpUDxCRBHMA1zu7aXu0bMZLMrKRtEQZ5yD7RXS+xxGIwykZQbfgaRzUCD7jWtdd1GwiR2rDKYuZgPKPKKrHEDkxoKgmEzNsCwjlPPYe1dA+5EnQqB5bz/SqX2rtLaxuHJy5SBJ10hjM7eXsaz0ppypMprA9sm3C94NYGYAGJ5xziiVsIRIiPRqNTAKCJUEfl6Ufbw1qBpyrJya4KyUJMY961uVAIGlHJgFt2TcyyFgkHpOs9NJr3DsfbWy/drBDD4geXMeWlLuI8bZrTIQNQdROoI6V1SViVrgs9+2jMbKKoyJmbw6gNoNddTB+VKsVw97iABytsGQIJkfhJ1+lKMJ2iui5eddnIEyBIUZRuDtr86ju9oL+2vymJM9KiUJXccFwaUaYW/Bntrpd1BnQQI+e9HYLi120fCGbzAgn1U6E+dJLfaO7Pj8X0/SmWG4zh2YF/KdxUyjLqWnHoWyx2rOguWzbBPxRpP5fWh144l1nRLnwkA5Tpr+lVnjfFrdpC1i4TPhVD4h5k9I/WkfZniZW44JAznMWj5g+WtOOm6bMW80W3tJjVtIHjMzMFgwdzqflUqYpbf+yco+QtC8xy0PKedc843xBrt1mk5QYQa6AdPXf3pl2VxzHEAucxZcoJ5EAkDXTlFaez90i8lywnaBoOZZP80yPypjh8bbc/GonkxP60qvYO9rIIUmRlEj560Ph8K/xd81uf5VB089Nd6ybrktR3cFwbAtoABtprB9fTWoPuzkiAQBMkQfQwaT2OK3bLZVE8x4Ss9QF2HUxvUeN7TugDsz2tYMDTXyI20qE2xuFFpuYO2FIZgARqSQB7/vlXNO13AsPYLZL6C6hJuISxYsYKheQ35mvdre0bPcvqHHi7kLBzDwZiSDyMtr60lscZb7tfw7ye9dbhYnmCszO50PzrfTg1kzdAnD8e9lw6b8wdQ3qKvGJ42buHN22R3aoRdknOpkQEgjpMyNCDPKqAyaVd+GC19yCG1rcTxMpgmJj3p6u1U2OEWyjXGJnUkST/f1q9fZpikQX+8u5A2XwgEnSfF6axVFtGQROh5dSNvzpp2fxzJctKSSivmIHmMrGdzpVasVKLTCGGjq9/iVhB4LV24d5AygeuY7+1Ur7RcSl1bJW13bLIJLAyG1jT/LPvTTF8bsgHQsAJ0mSdiCG9j6Gqn2m4yt5FVbeUKxM6SdI5CuXRi1JUjfUUVHnJcOBceuth7R7tCQkEkmWjSfpTde1tuBNtZ5+Ln8qqOAxttLdkfhAAzGBrB8/ap7KjKNV2HNf61lPRjNvcjVRVGMBZQ2rgMgaTHqaG4xgkt2muBjIGg01Ow+sUy7PIO7ul4+CdpmNaC7VXYw9u2PjdgDpG0THuQPeuzdlJHFkl4Nwq2bcZy+VYMIDrEkA8yKmuYK0BoCuwJP7+lG4fALatLbAIIG8wCx3Omu81l7JKiVLHXmIJ5eg8653qpu7KuQtfh9rU/h8x+f9q3xOAw7pCWwj/zAz9DFM7eGswd1YCWzbDrsaAFwSYIMRoNvmeRqVqN8dAtorPaLhQtWwwYk5gIjyM/kKW8IsElXGsXFVhGwYbnymrF2qvKLDpJZpB1jTXUUu4Vmw15kgkMinTT8+mvyrqjKWzzIvIo4vYyXnWZg6GI0Oo/OieDWC2fWGXI6+cEzHtNT8VTO194nKLY69JmPWjDZS21kEzFuJE/EII9pLVe73QssNrizWwQMQ0bEaN1mJ1qXheOTLlFx2gc4nTkSDvrsaRWsELgLBpjcmPmafYDh1pRMl5k5iZ9NOfrXNOqy2XGcug1tKCCcjNEAwu3TWddIpV2iwZv2e6I7s5gQWBP5afOrHhmhPDOzQJAn2HPXelL8QuhiockypJIkRvHyUj3rPT1WrWAmk3dlIXsbfI0ZD0An9BU/+hb6TdGu/gY69B1O/wAqtGJ4gsZrlq23iABA1lmyrt51Hf4h4kVECmSdtNtfoflWvtNViqIhu9jbYgDFQejW238tafcN4dZtWihu94QsBsh8MakjxfnNK+0d9ntMSWFxCHWORG+2uxrZ8QSVKFgjKZ8yYIJI9x70e/JZf0+wWlwUviNnu71xZJysYMRpOh+VQrvvAO59aY8XsgJaaZdpzEzLRzM+sUtJ+VdaeCTot3BWbgD57ZDqshRoSAYMRvqdfOkPa3BWrdq33ZXcgxm1J15iOtOuHYFBhkHeqHygiRPUifyNJe1F/u2TMqOCreH4lkEQdDuNR71yack50m8Fyb6hycGsv3UAoWtliskx8Ig6ef0ponZzDQNblKXvr3ywzgrbtiJ0JZ9vYCRTg3EGnetp5Umpd2O8C7guJJskFl1EbToSN6UcfusbqEn4FLQeUHNMeeUfSjOzpBVh0IJ9qXcQu95iHJmNm0klQBI8iYiupQSMmN/v7BYJ0Cgk+f8AfWt7HEkTMGd1ygCFBO5jXXTb60JiMbbI/wAxGkwYX+9AYl1hspPiYEyOXLn+5qNiEh7dx0qQX0IIAPSI120jl50Ce6VpXxZWneNAZiBy0HyqO+65VHpHL60ua5t4T86ailwgTJcXZDAsNWzAkdebUYcUDe7wgnw5Ykaa6R03mlDOdxsZgD3B9N69axWVpO/7H9KbWBoZ2lYLdtsphmnTLpMH9BUtywrGQ0vzBO8fICocFi1YkAARyJOvSp/DnkooOp+I1DdMdE4sNbOyMCATHKSdJ/fKmeAEnwqF5ERA39aAso11GEKEPM6RGuh5+lG8OskXYJnw6lSYGoPP1rGWslZpHSbocYK5B1OhcgaxoOnuN6146ioS5t5C2aACJORTHqY/OhcVdtKApLFixCkCNJk6zso36xTLC8RRkF1xbIRYUsTMNBO50nKPlWem9K97tdPIp6cuMFLW3fXIhlczLdM8lBVlnzMTFMLrMSpBAiT1+IgEfKflTfi2LS/kKAA6liV32jxCYilFzhzNqCJ6A+vP3r0o+G3q00cstSnVEeItNcV0OkkAHbUSoM/nSLhuMayt60RBCsyzybLy8udPP4ygyJA5nWDr0/zT8qrnF77OpzaFCBA2jUqf70S8O4LIR1LZtbt99hyWhTbac3kcoNKNJ8pO/ltTjhWMHd3LUCSrFS2xO5WNtYpLcaTPXXTTfWpSoux1wbFKITKczE69NBGg5aD5047pGYZgDlAiQd5M/lFVnCkoBdU7bjy2I+tWpkhl8UyAQeRDTv7CspLOCpJoDwl8u93aFuJH/CQPlpSfFY1y7EEwWMa+dG8FVguIJI8JBPqJOh9qVATr11qopWItHZBxmddDp16ilgGVm1kn89T/AE+VG9j7JW67Hmrfn/aoMZ4WJAkkiPKC36xWgMBu3Quu8g/3+tZsr/DtyAS0z6an9K3u4YuCNoCosnz8R+c1vicMQqkCAiwP8x8I/fnU2SaW7ayZkCNNTvrWHwwAgHcgD6+XSan+7uBqOUTI9zXvurkCORkSfL+9KwoGXDMVmRrsNfnUD4YgEyDG4Htp+VO8PhHJynkq/wBK1xKd2SD61O/NDp1YlwwLNv7j25VNdcAxJ56x8q3sWAfFzk7cq1u2NRvrv9f6UxktzGEHKp8OkyNd9vpUn31VAWNAwll5iTI+UVFYwrakLPI6ia0S1lJBQE7amd+e+9KkMY43iIy5VGZQWIJ3E6mPc1pwm7cLDu1ABKyOsTQNxJ0Mx003qeximQRbSP8AenXz1naplD3aSKUs5CbuOcsGkgywVgBPLePenuFxAYKGvW2baQCBBEb6azVSW68EZVAk6wJ2P9awmIaDKjXpG4/YpOEqqLr0BNXbyO8dixbZV70kLGbLpoQOpMsB+dJOK30NxspYrm8M6aSSJ89ajxEkkgHlzqJcIzmBuZ35RttWyk6yyKVgh0bTkdPajrOJW1cVhqdcwIEajw9QfSKj+6EQY3AO9b4vBk6iOQ09+vPSix0CWjmBECT+z5VY+F41TZVLkh7RJHIGFOWf+b6Um4bYYlhl5czR16wVQnqIjn5eWlTJ5oayiDBXIw90TBZoJPRgP71mzafKIOkChMjFY8+tEK0ACDpVIV0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 descr="data:image/jpeg;base64,/9j/4AAQSkZJRgABAQAAAQABAAD/2wCEAAkGBxQTEhQUExQWFRUXGBoaGBgYGRsaHxobGx8aHBgeGh4dHyggHB0lHRgcIjEhJSkrMC4uGB8zODMsNygtLisBCgoKDg0OGxAQGywkHyQsLCwsLCwsLywsLzQsNCwsLCwsLCwsLCwsLCwsLCwsNCwsLCwsLCwsLCwsLC0sLCwsLP/AABEIAQ8AugMBIgACEQEDEQH/xAAcAAACAgMBAQAAAAAAAAAAAAAEBQMGAQIHAAj/xABKEAACAQIEAwYDBgQCCAILAQABAhEAAwQSITEFQVEGEyJhcYEykaEHFEKxwfAjUtHhFXIWJDNigpKy8VNjNUNUVXN0k6KzwtM0/8QAGgEAAwEBAQEAAAAAAAAAAAAAAAECAwQFBv/EADIRAAICAQMCAwcDAwUAAAAAAAABAhEhAxIxQVEEYXETIpGhsdHwgcHxQsLhBRQjMrL/2gAMAwEAAhEDEQA/AKF2lc99cHmB7QIrTs52dv41nWyUlFDNnYqIOnQ1t2nP8WeoB+lM/s47SWcFdvtezxcRVXIoYyCTzNS+MFLzAeM9mr2Gt9496w4kLFu7naT5Rt51vwnsnicRYOIR7KWgxWblzJBEDXwkc6Z9tu0WGxVkKl3EPcRgUD2rSLro0lADttXuB9tRhOHGxan7x3ucFlVkyllzAk/7oI2qc0OlYm4/2axGDW214oUufA9t86mNYmBy1qW72TxQwYxkK1kqH8LEuF5krGwjXU0w+0HtVaxww5td6pQENaYAICfxKQdT+HXlFMuF/aGmHwmCsojMbXhxCkAK9shpymd5IPzpXKgpWVLtJwK9gmtrfKS6Z1yMWGXbWQNabHsFiglt3vYW2Lihlz3ipIIB5p561p9pHaKzjrtl7AdVS0yHOAupMiIJ0irVb+0fDC1ZQNirZtoqt3duyQxAA/8AWZtiOUb0XKgSjZzscJunE/dUZblwvkBR5Rjvo2kiOfkasON7AYi2CGxGFzqATbN0qddozKAZ9qR3sfaXG99a742hcD6lUuEnViCoyqcxMcq6Fa+0vCqrZvvd8FQBaupYiefiEEz5zQ2+gJI592e4FdxhK2rtlGECLtwoWmYCwpk6VJ2j7N3cFlF27ZZicpS3cLMpifECogR+dBcC4gtnF2r7L4Uu58q8hros9Nh6VL2u4qmKxl7EW1ZVuZYDxPhRVMwSN1qs2LFCvOeprxuHqfnUZNemmI2Dnqaybm2v1rSsGgRJ3h61kXD1NRzWaaGblz1rGfzNRk1tNAjYMev1rIY9frUYrdWpDNs56mmFniN0KALrgAARNLGNTI2gp0Ie9q4z2/8AJr86J7E9lPv3fzd7vulDfDmzTm0+IR8P1oXtYf4wHRB+Zq4fYjq+MExNu3r01elLh0Ulk5gx0q0dr+yn3Ozhbvem594XNGXLl8KtvJn4vpTtuweA/wDe1r5J/wD0ph9sloLh+HKrZlVWUMPxAJbAPuNfepcgrAp4F2BtXcHaxV7GLYW5/OggGSAMxcSTFbYjsVgVViOLWSQCQITWAYH+057VYeH8LtYjgOFt3sQuGTNm7xgCJDvA1I3qk9qOzuFw9oPYxyYly4UooUEAgnNox2gD3pPljeOhF2B7LDiNy4jXGtZLYeQoaZMRqRQ3bfs6cBie5DG4CiurZcpaZBEAnYiKtP2Kj+PjP/lx/wBRprxvh/8AiC8ExA1zstu76LDtP/0nHvQ3Ugq0JuO/Zp93wL4k4glktqxt92AJYqCM2blm3jlSHsz2XGKw2Lvm6U+7qSFCzmhS28iNo5107tfj+9wPF42t3Ftj/gFnN/8AcTVU+zX/ANG8V/yH/wDG1TudNg0rK/2B7JDiD3lN02u7VGkLmnMWHUREVX+NcPfDXblm6sPbJB6HmCPIiCPWug/YmxDY4jQiyhHqO8ipe2WFXivDk4jYUC/bQrfQb5R8Q8ypOYdVNW3TCsFV7ddlRgGsKt03O9tlzKhcsECNCZ3orsj2I+8WTisVeGGwo/EYl40MToqzpOsnanH24mGwR/8AIf8ANKm+1v8AhYThuHTS1kJIGxKLbCz/AM5NJN0FLJGnYPAYtXHD8aWuqJyPBB9dFYCdMwkVWOyPZcYrGthL7vYdQ8woJzIdVMnpJnypz2M7GYp1s4vDYqzZc5sgM5hupBGxnXSgcGbuB41b+8XO8uJeUXLknxd4sE667OPlTXNABcA7Lm/xA4JmZcrXAzAagW82oB010+dZ7X9mfumNGFRmcN3eRmABOeBqBpo0iul2uG/duK8TxZ0VML3gPQuNfraPzqPiGA++4ngmLGodQbnqi94J/wCIMKlS4Dbg579oHZu3gL6Wbdx7hNvO+YKIJJCgR5Amn3ZT7NVxWCXENddLjhjbUBSCBISZ11I5ciKTfaDdbFcWvImpNxLCewVP+omr7xvjy4LiPDcIhi1athHH/wAUC3b+WUH/AIqdvau4JKzmXZDhNnEYoYfEu9nNKqVjS4PwnN1gj1Ec6i7T8DfB4l8O0tBBQxq6t8BA6nb1BFNPtK4Z924jdyyoci8hGkFySY9HBronAcVhuI2LGOxEC7g83enlKrMnquzjoZo3Y3AleDn/AGv7K2sDhrBe45xd0Atb8OVR+M7SYMKOpmquh0HpR/arjjYzEvfaQDoin8KD4R+p8yaBTYelVG6yS+cDbtMf4zegq5fYqwD42SB/CTnHN6pnaEE3mgHl+VJi4ptWqBOmYfn71077VT/qfC4IMW+v/l265iHqRLbN8Kk+gNDQWde4ZwQ43gWHsJcto2bNLnSFd52150iX7JcR/wC1Yb5tVBu4Vh8SkeZFRraJMBZPpH51PdpjvyOifY2QmIxoLARZiSYkhiNJp59kHGLY4fdW4QPutx3Enkyl5Hzce9cofgeIy5jYcjkcoP5UK+EYHxIZHVdqm4yumPK6HRuC4vvOBcTdiM9y8zkTrLNbbb3rX7NHA4dxUEgeAxJ3/htt1rnHdGfhM+hrZrJG6keoqmllCs6L9i9wBsdJA/gpuQP/ABOtV/7Me0/3PEKtw/6veAS6Dsp2V48pg+RPSqo4BOomtS4p0JM6h9ujKbuEykEd3cGhBjxJG1F8LxOH4xw+1hL11bOLsAZGb8UDKGExmBXRlBkGD0rkakDb8qlvWypKupBXcEbfOhRxQ9x1ns52DtYDE2sRjMZZORx3SLpmc+FZkzAJmAPUxVO+0y4DxPElWB1UgggicixBHmKrmOwL2SBdtshKhhmG6nYjqDTLhfZTGX1L2MM7qDErlAmAwiSJ0YH3qU1/2sPI6v2549bfg7XVZe8xFuyhAIzQ2rAjfSW+ZrH2U8bs/wCHIL1xA2He4BmYAhdWEAn+ViK4u2AcB27tgE+IxEeIqZ56MIPSmmE7IYy6WCYZmZCAwlJBIDLu2xBBB21pPasN8jt3Y9+zZUv8TN+86qqG5el2A8bk5d9/iJ/4abcX+0DAved34al5wxAusUlgphTJWdgKpnFeyOMw9vvL+GdEBAzEo2p20BJpa2BugLKGGAZdtQdiNdjFWkpPArpHRPtPxlnG4PCY22yh/hdMwLKr6wRv4XWNvxTUHYDFovC+JKzqrMHyqzAE/wAKNAdTr0qjPwm6oDG3GYSDKawcpG8zPL3ozD9lsVcXOLBKzAJKDXTaW8xUNx2tWWozfvJMUGp02HpTTFdkcYhAewQSJjMm3U+LT/v0odOG3IGg/wCZf61SnF8MzphHGrAa82nT8hRzdm4wJxSuQYLFYBkBiN/QTQ3GFPfMPT6AVdGwrQuGyN3ZwTKWg5c5jSdp3ok6Ekc64DgFxOIS0WKhs0kaxAJ5+lG8VGHw6Mtm+73AxUqyQBurQYHP51H2EQrjrM/7498rUyGMtNj1GFwgN5bt3MXc5WPiBY75QDLU3yNcCFOLPlCSDBJ1USJrD8RuGNd9oA18hpV6vLmucOdnS7c751a4o0MBpA6gER7UNwbHvexuLzMFFi3dW0coAtgsJbQanSZ9anHYZSFxbqSNAefh199KmXH3tACfLT8utXOxxC2+KwgF1bzvZuWrrgEZiQCDqB0NMrGGW2tkmP8AUrbB/U2lahyXVCSKHhOK3lDaFh+IwdNOZ5daPXhff4e3eNwjNeW1lImJMZp5mn/BcYLeGwTteFpWa61xSpPek8tAdpmhLTj7nKfD/iAy+neaemlLF8DKtxzBdxfuWgc2QxmgCdAdvelba077bE/fcR/mH/StIJ86uPBDMMTXbP8ARvD8SwdnEW1bD3Bbi2zcsmni1OZSV3PI1xLLVr4F25xVi2tkXmFtPhGVGgb5TmE5Z5AjyrLXhqSjem6a78MuLXUu/wBxs2baWsdZbwkMCpF23b1y6R4kt3CYyxEEEZToLd2MW1YsLZtBgi5mhmDaMZBQwC1uDoxE6QYOlKOzHaP77YU3LagvrOgBa0RGqtmWHAIEcvSm1/uVVc5i8rvluKqymYlmVQNGSNMsa+RrzNbT1HB1cW81dq126Z69+yZvGr7jYcIsXTfJUlbnhdSIUnKAWWRuQVBI0OX1qo3sILOJ7m5dNru8vcYlIDW1aItXpBD2i0CYIBgaaGnNvFNZfIVFvwjK4LMjqDsAdV0OgJ3Ma0JhrtjHkX1AFxZUo/4k8QZD+FvjMEfzQd6iE29NykqcefK+vo89e6YnV0S43tA3chcTb7pgQt0n4AQYBn/wrg+FxoDo0VzvtJhGJW5bIfDss2Su6CZKMOWVm09Y5V0VML39q0B4DYZkgidPhKGfituAsgzsIMgGkKWUS7dsKuS2FRXUsTlzFiD5iVBU9C3svC+MjDXT6rntTx/DXKw88vU03KFFZvAETl0nvFAGxZFkKOupFX/hFkeC28Lbw6Zrk7G5u2vQH/pNJeCcLvJ8NsMUulvF08BIHWTmimNvC98vdklbQdu+nTv7n4hoZ7pY1OkxVaupHc4xaw/4Ov296EYJVXzff4EfavjSuMlkB3f4uRCHYf5m00PKaUYfsZiGVWLWlJAOWRpI225U4wmGtJce6jAFpZXYrCrMs76iB0Gk6e8v+iuGbxMLzE6ljdu+IncmBGu9GhKGjH3nV5t9TPV07aUUc24rbBvEtsIzemlMW7SXDihdBbugI7rN4YiPnOu1BdpfDnymSSNIB0EE/lR2FwAPDs/8EPnzZiwHhA+Enkx/lr2G8WeeV/B4vuMZ3yoGGZiFzRGedJjlmqDA8SfD4xsRkBzG4SmYbXCZGYcxP0qwN2YYjNce2IUMw3ZV68uQqLhXBrD4i2FbOuYkyQQQok6bwan2iuilF0Cr2ig4cJhSiWLjOAGJkEEQSRvJmaAwHHDaxF693eZb2cPbJjRjO/UVbuMdnbdx0NtkRWUQgOUMddRHXSlp7NEOEAs54JyZgTA30InnSWpF2gcWhFjuPlrmGa3a7u3hiMiZixOoJlo6CKIxnah2GLHclfvOXnOQBQp5ayB5Uy/wG8TbyrhyrCQc6wx/lBjU+kjQ0JhOBvfZ2KpbCN3ZzkAZ/wCVY3q7XYWQbg3ajurdpGsC6bJY2mzFSpM7gDXeov8ASNhaNs2wSb/flpIk5gxERt51FxPBW7btbYQ6mGAB/wC1CslsCQCT01/rTw80K2Z41jTiLz3imTOR4ZmIAG8DpS8J5UYtsE/pRn+H5YJyxGw6+ZOlFpCFX3Y9D8qY4ThxbwjWeRgDrEnSdKixKGdB7g6GoGLDeaeWMsvBMFew163iFRhkYeIKTo0aMAdoPMeW+16xGPvJna5YUWnbObmGBuNm2i5bfxAMAJ0kHWdzVE4VYsC0l1MVcsX1PiQq4Edc9syAZ2ietNuFJjsUxNk3WEz3n3npAAh9RtIkDfWuecuW2qXfBaRZcFxJrduMQrXrU5luWlzopIMjwnMmh56+caVPhLC3Gb7neFpbrSVkeIbFrTMNGmZXnHLajjwu6Uz3JS4BJcJkudSC1tsjj1EeVJ8Xw5w3gK3FGpOTumQ7+IhsmoOhyia8t+IUb96P1T9Vx+uPQ7NDSWrJRlfk+q+l+hdMEtzIrEr3g0bKSVJGhkbiYG+opDx+1bxBQLKYlHELqMwEsyMdiuUMQToDHWvcJ7RO/wDBIBuH4CwO/Ro5xzoZcA0ZiO6xSv4WJIz6knbTmduleVBeylnFPC7X/b3PRfgnG46jzivuNExL4Wy4tWBdZWkqGic27DfrMVHYU4gC5cASQAyD8TMczLmbdZ0gdOdG4S8jkreAS/lAK67bgqeev1oe3iQzXM9zS26hCFJIBGugEltx8qUdSdOP9Tza5zivQy09HY3KXT4eqx+dAleF20ZjlWCBmk6ALqoA2AHXyrbvrZ1/imeYFyPaq9xu5ZYqbL5BOZs1m9da5toZWQmuo5+QqS32nYAAXsRAHLh9yPbyrZf6dvSlqSd+j+zMn4iEXi38F9znnGwigmSrtoDz/DEUYlkHhbjOx/jAlgYI2mkfaM/xmHIax6gbUNY4ndRGVLjKrfEoOhkRt6aV9Y4nkWdExNkd9fckwcKBr8Ma61WuxoUXrrB1yW7LHNGgnSTHkDVaucbv933RvXDbiMs6R06x5UJaxzorhXKq4hwPxDkD86SgVZfrlkZOHFbi3Rbvd2XXYzrz9BQvBGP+LYr/AC3fpliqZa4tdRAiXGVQ2cAHQMPxDzrSzxW8txrq3GFxpzNOpmJn1intCy+8JB7nhM/+K/5PWMBnzX1uW+8w13FsoKEh7dzNAYRsBoZ5VRbfFr4FtVusBbM24PwHmR8zUmD41iLZYpedS5JaD8RO5I6+dLYFknaKw1rFXrZdrhVozMZJEAiTO4BA9qWi4an7l3ZicxJ1Jbn5knepLmAIHiIHqRVrgm0QLeIgj2qc8QdhDGo1tJsx2/l1rBUA+GTRSAlS8c4lQw/lOxG0aERTf79hm0+4MY3y4m57kSD1+tJck7zzNM+CpYe7bS4WCk6mWPTcIhO45DmNoqJJNDRbMJ2TtYi2r2cHjQHAKubll1j3ZZ6U2wnYq9bKtZsXLLwAzm7aUxzjIZ16E8qF7K8MvHwpbx1uzJ17w21AMwQpgwAAdiTO1B9q+JYzDE/629pCYRA1x2jXXxKoEgajboa4JLUlJwjJfN/ubw1NlOvkiz4rgi2yDicY+ViAFbvGUnkApJUnTXejsBjMMpLr3jMszP8ACBmJ3yggkbHptVP4PxDFYpALAvMggG5c3bboYPtPnVhtdmbNsd5inhspcpKqBl1MASSNNYNcXiNLR01WtqO3xGNN/CrX6s6I+JnPCiq9El8gh+JLnKwipOuVQSBGsHmZ51PwkLdNwzIQjKbnjKiTE66mBoJ05169wxLjzlYWggIAhRJ+EDNpmJ68jS/heFd7zhEWFEbkqNY8UfFpPr6V5/uPTuGMHutab0202mkmGcZw1y9DZSYzZco1iY8UExoJ0o7hFsBALjOqnxArmXUxMldf2Z1pijraLINQSBry0EKOQGunSKX4e6bBuW7pm2GAn+RQuh8wTAgbE0veqlx0Of8A3G7S28JcfnkFcUwksCtgYiFCsGI+A7tqCWbwxA10pI3HbinKMBiQF0AAWBGmn8TarPg3W8CUIyAQGkh1bXMD00iP10qReHPH/wDov/8AMp//AFro05aUcST+b/c8mdt8nz5x15vMfIfkKWEU44wqG6PFlBVZkbfLetHS2YAuWxG8yJ+lfTOVHAJzarR7PlT65Ys8ryn5/rFRthbX86z6j+tLeAj+71qbVOLuEXk6n3FQXMIRqIj1FVYxbkA51NaxOXaPInl6Vi4p3IrFtddBvTsRJdx5fTKo+c/nUYcxXkw7DcVsKLCqI2doiKwrGiQmn9aHZgPOkM2t2i5jMq+baD6CrL2Os4lL4ODvMXlc/d22dfR5gEb/ANarmD8d1AxRQWAJckKBP4o1j0rq2A7W2MJbBN0FiWUWlAW3bCiA2VfEymJB/FOpArHXlJRqKuxrkZcR4viUuWlvXrvesJ+74O2slR8TXCSxUbjRteVJsL2bZrr3zhbl8tGW9jWNoZiOaEzlGmpk+XOgcV9pWLOXuEtWwQZuOgGY/wA0T4d9palmHsYzimJVbr3L9lD47gGW2i7sVLBVGnMiY68+SPh5JO6S61j6V/6NN1nQ+Jm2MOLdzGC0QjNc+7LlD5SJ8byQoOkiPaIrfh3Crl3u7jKlvDAGM/icqQJ8RBLFyB4idhtQz3StpmwrpfNjKly7dQm3atqA2ayAPHpEsWJ8qJ4Lca+wJdmd/F3bEqzAQA4tyRatkR/EaWPIAkGvO9hSaVLm/L6N488dDrjrqCqKz36/p2+odxi7bCMHUjDW5LBFJgASRpsBBJbrFH8Fe29q06pkVwWAYENlUSCRsDt13FLO1dpyLNucwDLmtgBRdaf4a/FMZohdjlOYxROIxQwuAv3C38RFZXYeKLhJ0WYDQzxy21rij4dNYd5/Md+L/ReSb15Zvg14JxQXbTXGZVBfOC0AAMQEA5bQJofjuJFrEnwlnu2jlESAyNKAjaGJyyYMx5RDgba/cnJQZntgKpWFCqLYAMbCW2/pWuJ4yL7Yd5izdt37XVu8SG9N0BHPfaux6PvSk1jPyS+z+BMtRx91cld4Jee5iWuWr4t37igmwZyOVhdfxJmEEETBPlBs03xoMaRHIraY+5MEnzgVXEwiXGvXXQm4to3LTI5ABUJcZSB8JnbfR+dM/wDS60df8OxLzrm7keKefvvS19PUcv8AijeF0WO2XV9u5CaOb8etKtwSfwilJVac8ZcNdMxsI0pW1k+RFfRnCyAxUdEd1WRbg7CmAMI6GvEDzo65Y2y6HnUJQ+VNgmBlK9knamNjAlj8SqOprN7AZNSQx8qncroqgFLRii0RyB4uXltGxrZAN4/Zoi2gjb5UNktiq9cYEiIn5UMbPQ0djV8REag70NctnMY2podkmFuunwmJBBiBofOKc8M4Th7i5XvhXYg5u7uMddkSJzMSdtNhSmyBBnn+9KlweIKsroVDKSBmAYbeFgCIDDWDrtUzi2qTr0/zYJ5Lb/hHD8I4OJuNcIYAWbcM/RhdIOVNR8Ekgac6fM2I4lkDqMJhLeY90GKeAgZTeIjIsbDnrGniqkcJwC/7W+TmJLACJcyRv+EZtSx108I51bRcxGPKoiZMCrqLqoASzMcuST4rjagljrrPIVy6qaynnu+np5lprgsWG4v4FTArNgBrfe3BktFgBDLMjukEk6amBLE1vawV1LZW02W7dfNiMU8BmUbgaaHKBoNF01mt+0eJW0jFFVLGHKoqR/tLinQATARZP+Zlk/CJrH2l9rQyLhsO0d8oNxp2RhonlO5/vXlyjNuOnpRzJ5bzVZz3544vBsqy2+A/GcbDFr4gErGEnUhFlbl8n+Y7IDqASa24g7rhDhXhg96zbBGozOVu3Jafi8S79D1qv4DE3Llts0OqIQqKNECrGaAJOwGtCY04gWLKMWAfM6AfjZt36kyTHQV3Q0I6dQj0rnyz+erYTdQTfXP7fcveL4mrW8RYBGQoDA2i/fVLWvlbBPvSBz3WFw5Gn3bHOpJnVTJJHUQCPalGOxNz7/eVdEt/dc2gHht5IBGxMuY9PKrPcwC3cPfS4GCriRmB0nNcZHA5hQtyZ6zWctunGN97f6/yTmTIrd63hjftwSbbKTPwi1IUZSeWTJIH81VfG47iNm49qzfxItW2ZLYAmEUkJrGugGtNOIYkWrqM/jcFreIA10V8pjyNvSP7Vc8PxV1RVVrLKoABO5AEAnw7kVlDVloPcle7vx+dvJlVux2OTY/V9Og99KDuWWHKOnKjcYCCp8v0qJsTKgknSd/0r2XdnKwQMwkRrWbt5o1I6aCtjJrAUcx+/OngVm+FxAjxH51hyCTDaVAzRuBHStRdiSOZ51TBLqEjbcmssWO5qJ8YoHPlWn3yZjT8oqaHklusJip7HhFBtiQTtJ0mNvaiLC6t05baeQpMVEmJw2fWdeg0FRjCkCIHlzijUtEqdNq9aTzFTbECJgR5+/8AaiLeHUSSonQA9Ioh7oUAGCT1FbSG2B9iKVtgbWsgWAuvXWmn+PXwlu2rC2iCIt+H1ad+8bUFuhgbmkgu7EZRB15+1YusJWDAJ/Z1pLSXUrcN+0faV2sr3mVcohLSaKN9Y6nmSdh51V+E4dmclgTAzXJEbkZVE8z+9qm4jgJac5fXYnYdQOVNMGqhURTCpNy5cG8gaR7kKPNiaaioqkVusatiUtYLIAe9xL8t7aK2wjq3LpNMM4xGMthWYJh7N2QPwNbV0ieepzE9SBVcwuLlzdYBjbBKggRnIKpI6Akn2r3CMYbaXGQnvHRwdNlYktvuSPzrj1PD2pVy7z64+Sr85v2jdX+UZ7J4R7/e4i457x79kBjoCSTJI6Dl6aVY+L8aPe3wVkOzroSB4bgcEeekeeYdKA4NZVeHXEnxG6kagEqIMLPTWsY10RLDLpcGcsrAnMj6Ix5bqY9KTanqPcsbml8F+6HeMBPG7KvfxeW4B4beIAO7ZgAyzy3nXoKrn3O5yYgcteXKrZhsYrXbJCls1pUfSS2V/EhMaALOvQVVBi+mb6f1rbwsXGCj2VfDH7Ezq7NcbbINv/KKDFsAQQI9CaZ4zdY/loJ5E7V1syYI9yDv9YqJ1kbjfn+lFq0dNq86g7mB5ClYC66ojQ1DcPLr7Ux+7BtUAHnI3Hl6V65wp4JK6DzG3qKZSE7HWp8PbUqST8qnfh7DcRNE2MNAIjUagzyA1jzqrBkWEwgkH4gdp+unOmN2FXXQAcqxhlJWcschy0rxPlUMkxh7kzExJGntRODImJj1/Sobd4AQJny6+3KBWmHxDDbxb/vfQ0ASY1CNTqAdIGw/7UK+MZAAZCsTB/v0qTEcQcDwqVYyWkbnltM+9LrnEHEW7qCOsbKd9P6U6GObGIDiGZdPPXTY+c1MLSRIg+opXgWUqJKsikBSd11+Ezy10NMjYy5VgCddJOUe5igVEeVZkn9TUqqI0nWJnnFT3LOvxE6f96guWAoOoHXMYqHYGMTZDBFAC5ZJP8xaD9BA+dYs4eJnX1rexiAm0GfKfOpWxWckspg8wvTp0qLa6YGTLiYCLAypMD1PiPqdPlW+NfO40IyjLAJIiIg9efzoa2/7NFL8h12mhJJ4Ks0e3pIOU/LTnWi2NKmusCINYVQAPE3zpphQNi7Ua8oGo9qEvexqbFM2YaZpH15Gs3cRn1gLoBAGgPOJ2k6x51syGBG2YMZZ5VhUuEaD3GtbYq0SRDQBy684mllzDXQQJkcobb5xToSG4whSM5MsJECYrLWiV1ciOY5VDgrLKogsNp8Uwfefp1o69cb+cA+g89ppMYusYcqxhidYMdDGp086bYa1AKsFMjTMZPtInmdjUAuAEeIz6iNN9BUo4mGUiQCdBtO+/wCxQ0OyS3ZA8MRA5DT+/wBKifB8wPlvRYQiDnkGOf5CvAkTJHuanAAY4eNz8zpPWtbOHKmAQoGx6+nXc8t6LuJOoOvqY+lR3y2WBMjmDpp15xQIgv3jmym4D1DLrE+la9zbY5WVGBMbNPtEis2rOZ501GvOGEdddqMCQVKsQy6jUUMZWuJ4M2mZra5rTASpn28yOdDcM4wZC3SSmw8uQ8yKs+Lvl3ZiJPkANfYVWeLcNKnvLanLziZB6+lCfcdos94QukTG3Tz0obE49QMuXNPIrPLlrpVdw3GnCkHx9J5Aj6+lZwvE3ykbsNjG6xqKKCg7BXJvsE08EkeekzNPUZlEmB8o+lVbhiziHJaPCSTH+WnhtsQDOYdOvTTl70pLIcB5uDeASa2RhAmJ/fWl1kMDAYrM9D9Jo3h8XATObcaeW4qGn0Gje669D7CfyqVSIG9aHMDr7cvapEcwN/kanax2Ll/BufCP1qNFkasTpuPc00HDmhSAeftvUZwGsSQRvG39a3ckQ0wW5aAAM5vPbWtECkxptJ9NhRTYCNiT15fSsNh4EkEHYCjdZNAGIwuZPCxB8tjqY05RWlvAtzuZh6EnSjXHsNtf7VhPWP3tScuw0B94Bp3e2nudf361nIk629BsRH160zRAeUmoDco3DF74Mx4DkBb5DrFextoyGlo8iJ9xpTPvBlkgxtJ2qJrOafEQD0/c0rYhRdxxULlzg00w+Ja5BGUzyDdPYa76UqxOCKvqTz1XSB++QoJ7Bk5JyjVTIGmuu/LWqeRlot4gtIgDn4iNduXWtblyPLlIj+lIkxzQZOsRI/pRtrEuUhoOZpzA6gQBAHSR9aKBhAckwOZn1ovIUkZgAeRU/nMVAihTMklR0opr6tHmNBUtiSKlxXh2Q+ESJmRt6H9KAFwggjfT9mrfi7Re2y65gDsdZGv6VTQ01UXZa4HHZsjvDMZiNJE89fTlVrVOZ3qodn7kXgB4S4gECYO+nrVyaxp/tXnpkI/Wom6YERZRtS/s3dIFwHlcaNfQfp9aZHBpM940f5dZqt4BiuIuJOxfeNdZH01oi0wLVduHQnXXepExrQPFQBxDEgs8+RmPlUqFiAcv50qCy1W/gmToY05a1IuEW4IgAn8XOh8NcizB3LfoKDxPaVLQIgk8iIMj+9ZU+hoye7wEAwGnrPIb66Vi7wM7Z0IPX+n60lt9rrpeQoA5Fv7UzPaW4QO9UgHnIA/KhqSFtNL3CGWdz5RI/tWlvhZuAtqgOmUADX5UxwvFLdwfFlP+9/XbnTdLKhc0DyMiSajUlqLgNqKtc4JG+Y+Z2qFsHGwWQRoVk9RvV4t2rUEaidNNPPegn4eCdDoDzP1EVMdR/wBQOBVrt0xDaa9PbpQToMxXMBB/etXe7Zt21JZlMagEgx89qzhEtufDbUqeSkEa7SYq96SsTjZz69hU/mza8/6RUL4OQAD/ALu3XX667V0zFWktqoyAHoNfcHfynypdddBmyqczCAW2HLp7zVLVtWTto5vi+CkL4BJnlp7GTvQjOFYwCpgSDprzgfvnXQLt1lYSqGZBgHcnc6kaabRqawvD0f8ACFPmPXSPaKpao9tlKsOzaxIA/LfapMNiJYNlkyI1AE9Nt9DV0s4NV18Ec5A5ef8A3qlcf43/AK2mVVZLOkDQMY8U+mw0qoycngNtFgtcMd0BuqqgsRKCGE6CGG3rtXPuMYHub1y2JIViAYOo5fQ11jgV/D4m3KbEEMp0YHmD+9aQ9uMQo72ytpy7rbYsE5A6SeekcudZaepJau1jaxZz63dKlW5qQR7bV0q13jqpUDxCRBHMA1zu7aXu0bMZLMrKRtEQZ5yD7RXS+xxGIwykZQbfgaRzUCD7jWtdd1GwiR2rDKYuZgPKPKKrHEDkxoKgmEzNsCwjlPPYe1dA+5EnQqB5bz/SqX2rtLaxuHJy5SBJ10hjM7eXsaz0ppypMprA9sm3C94NYGYAGJ5xziiVsIRIiPRqNTAKCJUEfl6Ufbw1qBpyrJya4KyUJMY961uVAIGlHJgFt2TcyyFgkHpOs9NJr3DsfbWy/drBDD4geXMeWlLuI8bZrTIQNQdROoI6V1SViVrgs9+2jMbKKoyJmbw6gNoNddTB+VKsVw97iABytsGQIJkfhJ1+lKMJ2iui5eddnIEyBIUZRuDtr86ju9oL+2vymJM9KiUJXccFwaUaYW/Bntrpd1BnQQI+e9HYLi120fCGbzAgn1U6E+dJLfaO7Pj8X0/SmWG4zh2YF/KdxUyjLqWnHoWyx2rOguWzbBPxRpP5fWh144l1nRLnwkA5Tpr+lVnjfFrdpC1i4TPhVD4h5k9I/WkfZniZW44JAznMWj5g+WtOOm6bMW80W3tJjVtIHjMzMFgwdzqflUqYpbf+yco+QtC8xy0PKedc843xBrt1mk5QYQa6AdPXf3pl2VxzHEAucxZcoJ5EAkDXTlFaez90i8lywnaBoOZZP80yPypjh8bbc/GonkxP60qvYO9rIIUmRlEj560Ph8K/xd81uf5VB089Nd6ybrktR3cFwbAtoABtprB9fTWoPuzkiAQBMkQfQwaT2OK3bLZVE8x4Ss9QF2HUxvUeN7TugDsz2tYMDTXyI20qE2xuFFpuYO2FIZgARqSQB7/vlXNO13AsPYLZL6C6hJuISxYsYKheQ35mvdre0bPcvqHHi7kLBzDwZiSDyMtr60lscZb7tfw7ye9dbhYnmCszO50PzrfTg1kzdAnD8e9lw6b8wdQ3qKvGJ42buHN22R3aoRdknOpkQEgjpMyNCDPKqAyaVd+GC19yCG1rcTxMpgmJj3p6u1U2OEWyjXGJnUkST/f1q9fZpikQX+8u5A2XwgEnSfF6axVFtGQROh5dSNvzpp2fxzJctKSSivmIHmMrGdzpVasVKLTCGGjq9/iVhB4LV24d5AygeuY7+1Ur7RcSl1bJW13bLIJLAyG1jT/LPvTTF8bsgHQsAJ0mSdiCG9j6Gqn2m4yt5FVbeUKxM6SdI5CuXRi1JUjfUUVHnJcOBceuth7R7tCQkEkmWjSfpTde1tuBNtZ5+Ln8qqOAxttLdkfhAAzGBrB8/ap7KjKNV2HNf61lPRjNvcjVRVGMBZQ2rgMgaTHqaG4xgkt2muBjIGg01Ow+sUy7PIO7ul4+CdpmNaC7VXYw9u2PjdgDpG0THuQPeuzdlJHFkl4Nwq2bcZy+VYMIDrEkA8yKmuYK0BoCuwJP7+lG4fALatLbAIIG8wCx3Omu81l7JKiVLHXmIJ5eg8653qpu7KuQtfh9rU/h8x+f9q3xOAw7pCWwj/zAz9DFM7eGswd1YCWzbDrsaAFwSYIMRoNvmeRqVqN8dAtorPaLhQtWwwYk5gIjyM/kKW8IsElXGsXFVhGwYbnymrF2qvKLDpJZpB1jTXUUu4Vmw15kgkMinTT8+mvyrqjKWzzIvIo4vYyXnWZg6GI0Oo/OieDWC2fWGXI6+cEzHtNT8VTO194nKLY69JmPWjDZS21kEzFuJE/EII9pLVe73QssNrizWwQMQ0bEaN1mJ1qXheOTLlFx2gc4nTkSDvrsaRWsELgLBpjcmPmafYDh1pRMl5k5iZ9NOfrXNOqy2XGcug1tKCCcjNEAwu3TWddIpV2iwZv2e6I7s5gQWBP5afOrHhmhPDOzQJAn2HPXelL8QuhiockypJIkRvHyUj3rPT1WrWAmk3dlIXsbfI0ZD0An9BU/+hb6TdGu/gY69B1O/wAqtGJ4gsZrlq23iABA1lmyrt51Hf4h4kVECmSdtNtfoflWvtNViqIhu9jbYgDFQejW238tafcN4dZtWihu94QsBsh8MakjxfnNK+0d9ntMSWFxCHWORG+2uxrZ8QSVKFgjKZ8yYIJI9x70e/JZf0+wWlwUviNnu71xZJysYMRpOh+VQrvvAO59aY8XsgJaaZdpzEzLRzM+sUtJ+VdaeCTot3BWbgD57ZDqshRoSAYMRvqdfOkPa3BWrdq33ZXcgxm1J15iOtOuHYFBhkHeqHygiRPUifyNJe1F/u2TMqOCreH4lkEQdDuNR71yack50m8Fyb6hycGsv3UAoWtliskx8Ig6ef0ponZzDQNblKXvr3ywzgrbtiJ0JZ9vYCRTg3EGnetp5Umpd2O8C7guJJskFl1EbToSN6UcfusbqEn4FLQeUHNMeeUfSjOzpBVh0IJ9qXcQu95iHJmNm0klQBI8iYiupQSMmN/v7BYJ0Cgk+f8AfWt7HEkTMGd1ygCFBO5jXXTb60JiMbbI/wAxGkwYX+9AYl1hspPiYEyOXLn+5qNiEh7dx0qQX0IIAPSI120jl50Ce6VpXxZWneNAZiBy0HyqO+65VHpHL60ua5t4T86ailwgTJcXZDAsNWzAkdebUYcUDe7wgnw5Ykaa6R03mlDOdxsZgD3B9N69axWVpO/7H9KbWBoZ2lYLdtsphmnTLpMH9BUtywrGQ0vzBO8fICocFi1YkAARyJOvSp/DnkooOp+I1DdMdE4sNbOyMCATHKSdJ/fKmeAEnwqF5ERA39aAso11GEKEPM6RGuh5+lG8OskXYJnw6lSYGoPP1rGWslZpHSbocYK5B1OhcgaxoOnuN6146ioS5t5C2aACJORTHqY/OhcVdtKApLFixCkCNJk6zso36xTLC8RRkF1xbIRYUsTMNBO50nKPlWem9K97tdPIp6cuMFLW3fXIhlczLdM8lBVlnzMTFMLrMSpBAiT1+IgEfKflTfi2LS/kKAA6liV32jxCYilFzhzNqCJ6A+vP3r0o+G3q00cstSnVEeItNcV0OkkAHbUSoM/nSLhuMayt60RBCsyzybLy8udPP4ygyJA5nWDr0/zT8qrnF77OpzaFCBA2jUqf70S8O4LIR1LZtbt99hyWhTbac3kcoNKNJ8pO/ltTjhWMHd3LUCSrFS2xO5WNtYpLcaTPXXTTfWpSoux1wbFKITKczE69NBGg5aD5047pGYZgDlAiQd5M/lFVnCkoBdU7bjy2I+tWpkhl8UyAQeRDTv7CspLOCpJoDwl8u93aFuJH/CQPlpSfFY1y7EEwWMa+dG8FVguIJI8JBPqJOh9qVATr11qopWItHZBxmddDp16ilgGVm1kn89T/AE+VG9j7JW67Hmrfn/aoMZ4WJAkkiPKC36xWgMBu3Quu8g/3+tZsr/DtyAS0z6an9K3u4YuCNoCosnz8R+c1vicMQqkCAiwP8x8I/fnU2SaW7ayZkCNNTvrWHwwAgHcgD6+XSan+7uBqOUTI9zXvurkCORkSfL+9KwoGXDMVmRrsNfnUD4YgEyDG4Htp+VO8PhHJynkq/wBK1xKd2SD61O/NDp1YlwwLNv7j25VNdcAxJ56x8q3sWAfFzk7cq1u2NRvrv9f6UxktzGEHKp8OkyNd9vpUn31VAWNAwll5iTI+UVFYwrakLPI6ia0S1lJBQE7amd+e+9KkMY43iIy5VGZQWIJ3E6mPc1pwm7cLDu1ABKyOsTQNxJ0Mx003qeximQRbSP8AenXz1naplD3aSKUs5CbuOcsGkgywVgBPLePenuFxAYKGvW2baQCBBEb6azVSW68EZVAk6wJ2P9awmIaDKjXpG4/YpOEqqLr0BNXbyO8dixbZV70kLGbLpoQOpMsB+dJOK30NxspYrm8M6aSSJ89ajxEkkgHlzqJcIzmBuZ35RttWyk6yyKVgh0bTkdPajrOJW1cVhqdcwIEajw9QfSKj+6EQY3AO9b4vBk6iOQ09+vPSix0CWjmBECT+z5VY+F41TZVLkh7RJHIGFOWf+b6Um4bYYlhl5czR16wVQnqIjn5eWlTJ5oayiDBXIw90TBZoJPRgP71mzafKIOkChMjFY8+tEK0ACDpVIV0f/9k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54" name="Picture 14" descr="http://litakcent.com/wp-content/uploads/2012/07/0607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53" y="507521"/>
            <a:ext cx="3662042" cy="2906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50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8005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Любов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до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Іспанії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та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кориди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відбилась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романі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«Смерть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після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полудня» («англ. </a:t>
            </a:r>
            <a:r>
              <a:rPr lang="fr-FR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Death In The Afternoon»), </a:t>
            </a:r>
            <a:r>
              <a:rPr lang="fr-FR" sz="1600" dirty="0">
                <a:solidFill>
                  <a:srgbClr val="FF0000"/>
                </a:solidFill>
                <a:latin typeface="Comic Sans MS" pitchFamily="66" charset="0"/>
              </a:rPr>
              <a:t>1932 </a:t>
            </a:r>
            <a:r>
              <a:rPr lang="ru-RU" sz="1600" dirty="0" err="1">
                <a:solidFill>
                  <a:srgbClr val="FF0000"/>
                </a:solidFill>
                <a:latin typeface="Comic Sans MS" pitchFamily="66" charset="0"/>
              </a:rPr>
              <a:t>рік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враження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письменника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Танґаньїки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зафіксовані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оповіданні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«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Зелені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пагорби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Африки» («англ. </a:t>
            </a:r>
            <a:r>
              <a:rPr lang="fr-FR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The Green Hills Of Africa»), </a:t>
            </a:r>
            <a:r>
              <a:rPr lang="fr-FR" sz="1600" dirty="0">
                <a:solidFill>
                  <a:srgbClr val="FF0000"/>
                </a:solidFill>
                <a:latin typeface="Comic Sans MS" pitchFamily="66" charset="0"/>
              </a:rPr>
              <a:t>1935</a:t>
            </a:r>
            <a:r>
              <a:rPr lang="fr-FR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Роки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Великої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депресії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описані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романі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«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Мати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й не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мати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» («англ. </a:t>
            </a:r>
            <a:r>
              <a:rPr lang="fr-FR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To Have And Have Not», </a:t>
            </a:r>
            <a:r>
              <a:rPr lang="fr-FR" sz="1600" dirty="0">
                <a:solidFill>
                  <a:srgbClr val="FF0000"/>
                </a:solidFill>
                <a:latin typeface="Comic Sans MS" pitchFamily="66" charset="0"/>
              </a:rPr>
              <a:t>1937</a:t>
            </a:r>
            <a:r>
              <a:rPr lang="fr-FR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).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дуже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переймався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Громадянською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війною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Іспанії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F0000"/>
                </a:solidFill>
                <a:latin typeface="Comic Sans MS" pitchFamily="66" charset="0"/>
              </a:rPr>
              <a:t>середини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 1930-х </a:t>
            </a:r>
            <a:r>
              <a:rPr lang="ru-RU" sz="1600" dirty="0" err="1">
                <a:solidFill>
                  <a:srgbClr val="FF0000"/>
                </a:solidFill>
                <a:latin typeface="Comic Sans MS" pitchFamily="66" charset="0"/>
              </a:rPr>
              <a:t>років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навіть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організував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збір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пожертвувань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користь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республіканців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воювали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проти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генерала Франко. </a:t>
            </a:r>
          </a:p>
        </p:txBody>
      </p:sp>
      <p:pic>
        <p:nvPicPr>
          <p:cNvPr id="11266" name="Picture 2" descr="http://www.rulit.net/data/programs/images/death-in-the-afternoon-smert-posle-poludnya_1693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" y="0"/>
            <a:ext cx="3024336" cy="4331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openstudy.org.ua/wp-content/uploads/2013/03/3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13" y="0"/>
            <a:ext cx="2898056" cy="4211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upload.wikimedia.org/wikipedia/en/4/4c/To_Have_and_Have_Note_(Hemmingway_novel)_1st_edition_c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105" y="24010"/>
            <a:ext cx="2929383" cy="4283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80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5152" y="4231849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Враження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війни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знайшли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відбиття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іншому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відомому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романі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— «По кому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подзвін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» («англ. </a:t>
            </a:r>
            <a:r>
              <a:rPr lang="fr-FR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For Whom The Bell Tolls»), </a:t>
            </a:r>
            <a:r>
              <a:rPr lang="fr-FR" sz="1600" dirty="0">
                <a:solidFill>
                  <a:srgbClr val="FF0000"/>
                </a:solidFill>
                <a:latin typeface="Comic Sans MS" pitchFamily="66" charset="0"/>
              </a:rPr>
              <a:t>1940</a:t>
            </a:r>
            <a:r>
              <a:rPr lang="fr-FR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Цей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роман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багато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критиків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уважають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найкращу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роботу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письменника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Річ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тім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військова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тема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була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однією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найулюбленіших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творчості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З початком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Другої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світової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війни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відновив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свою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журналістську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діяльність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переїхавши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до Лондона.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завжди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опинявся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найгарячіших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точках та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був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свідком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подій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які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згодом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стали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хрестоматійним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матеріалом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Тому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записи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мають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не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лише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літературну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але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й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історичну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цінність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</a:t>
            </a:r>
          </a:p>
        </p:txBody>
      </p:sp>
      <p:pic>
        <p:nvPicPr>
          <p:cNvPr id="12290" name="Picture 2" descr="http://www.palladin-travel.ru/files/82300712_po_kom_zvonit_kolok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3312368" cy="4391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audio-booki.ru/img/2/heminguey_for_whom_bell_tol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79773"/>
            <a:ext cx="2821233" cy="4231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i.livelib.ru/boocover/1000172040/l/e303/Ernest_Heminguej__Po_kom_zvonit_kolokol._Rasskaz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105" y="41183"/>
            <a:ext cx="2475311" cy="4220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69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25152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Після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війни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письменник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переїхав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на Кубу, де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відновив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літературну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діяльність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Того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ж року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Ернест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отримав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Пулітцерівську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премію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повість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«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Старий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і море» («</a:t>
            </a:r>
            <a:r>
              <a:rPr lang="fr-FR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The Old Man and The Sea», </a:t>
            </a:r>
            <a:r>
              <a:rPr lang="fr-FR" sz="1600" dirty="0" smtClean="0">
                <a:solidFill>
                  <a:srgbClr val="FF0000"/>
                </a:solidFill>
                <a:latin typeface="Comic Sans MS" pitchFamily="66" charset="0"/>
              </a:rPr>
              <a:t>1952</a:t>
            </a:r>
            <a:r>
              <a:rPr lang="fr-FR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)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а в </a:t>
            </a:r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1954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році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—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Нобелівську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премію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літератури</a:t>
            </a:r>
            <a:r>
              <a:rPr lang="fr-FR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«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Старий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і море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»</a:t>
            </a:r>
            <a:r>
              <a:rPr lang="fr-FR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 </a:t>
            </a:r>
            <a:r>
              <a:rPr lang="fr-FR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—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повість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-притча, в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основі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якої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розповідь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про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кубинського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рибалку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Сантьяго,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боротьбу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гігантською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рибиною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стала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найбільшою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здобиччю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житті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116632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10000"/>
                  </a:schemeClr>
                </a:solidFill>
                <a:latin typeface="Monotype Corsiva" pitchFamily="66" charset="0"/>
              </a:rPr>
              <a:t>Повість «Старий  і море»</a:t>
            </a:r>
            <a:endParaRPr lang="ru-RU" sz="3200" b="1" dirty="0">
              <a:solidFill>
                <a:schemeClr val="bg1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4338" name="Picture 2" descr="http://school.xvatit.com/images/0/07/T57st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37" y="701407"/>
            <a:ext cx="6430622" cy="4370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16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91900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b="1" dirty="0" smtClean="0">
                <a:solidFill>
                  <a:schemeClr val="bg1">
                    <a:lumMod val="10000"/>
                  </a:schemeClr>
                </a:solidFill>
              </a:rPr>
              <a:t>Ерне́ст Мі́ллер </a:t>
            </a:r>
            <a:r>
              <a:rPr lang="vi-VN" sz="1600" b="1" dirty="0">
                <a:solidFill>
                  <a:schemeClr val="bg1">
                    <a:lumMod val="10000"/>
                  </a:schemeClr>
                </a:solidFill>
              </a:rPr>
              <a:t>Хемінгуе́й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народився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Оук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-Парку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знаходиться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невеликому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містечку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неподалік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Чикаго, штат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Іллінойс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США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другою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дитиною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сім'ї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(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першою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була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донька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Марсел</a:t>
            </a:r>
            <a:r>
              <a:rPr lang="uk-UA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яка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народилася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1898 року).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назвали на честь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діда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маминого батька.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Проте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власне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ім'я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не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подобалося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пов'язував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дурнувати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героєм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комедійної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п'єси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Оскара У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айльда "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Як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важливо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бути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серйозним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".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588224" y="3363089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u="sng" dirty="0" smtClean="0">
                <a:solidFill>
                  <a:schemeClr val="bg1">
                    <a:lumMod val="10000"/>
                  </a:schemeClr>
                </a:solidFill>
                <a:latin typeface="Monotype Corsiva" pitchFamily="66" charset="0"/>
              </a:rPr>
              <a:t>Життя</a:t>
            </a:r>
            <a:endParaRPr lang="ru-RU" sz="4400" b="1" u="sng" dirty="0">
              <a:solidFill>
                <a:schemeClr val="bg1">
                  <a:lumMod val="1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9568" y="2756437"/>
            <a:ext cx="2247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Прапор Іллінойсу</a:t>
            </a:r>
            <a:endParaRPr lang="ru-RU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34704" y="4132530"/>
            <a:ext cx="124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 smtClean="0"/>
              <a:t>Оук-Парк</a:t>
            </a:r>
            <a:endParaRPr lang="ru-RU" b="1" i="1" dirty="0"/>
          </a:p>
        </p:txBody>
      </p:sp>
      <p:sp>
        <p:nvSpPr>
          <p:cNvPr id="4" name="AutoShape 4" descr="data:image/jpeg;base64,/9j/4AAQSkZJRgABAQAAAQABAAD/2wCEAAkGBhQSERUUExMWFRUWGRkYGBgYFxoaGhgaHRcbGBwXGBgZGyYiHBkjHBoYHy8gIycqLCwsGiAxNTAqNSYrLCkBCQoKBQUFDQUFDSkYEhgpKSkpKSkpKSkpKSkpKSkpKSkpKSkpKSkpKSkpKSkpKSkpKSkpKSkpKSkpKSkpKSkpKf/AABEIAMkA+wMBIgACEQEDEQH/xAAcAAACAgMBAQAAAAAAAAAAAAAEBQMGAAIHAQj/xABDEAACAQIEAwUFBQYEBQUBAAABAhEDIQAEEjEFQVEGEyJhcTKBkaHwFEKxwdEHI1JicuEVM4LxJFOSosIWQ6Oy0jT/xAAUAQEAAAAAAAAAAAAAAAAAAAAA/8QAFBEBAAAAAAAAAAAAAAAAAAAAAP/aAAwDAQACEQMRAD8A7jjMZjMBmMxmMwGYzGYzAZjMZjMBmPDj3EVYNy+W/oJwHlZ2Gwnr1A5wOeNFzgmCG96kTtziOeJKVOOZPriTVgFvEuJBYRU1O4OkSFAtuSdsU/PBqlR3oeCuqI7hYCjRMFwYDFpMRtF8W/OcLVizhDrjwkOVueg2mw3GK7xtHTKktSStS0kuQTQrLA3uCGY3keHbngHvZfj/ANroCpAUyVZbyrKYIYEWPP34c44f2f7VHKOa9JGak4UVEdrs1waiyL+y19vaE2t0/s52vp5sQBpcR4dQN9MnbkNp54A/hgOrML0qkj/Uit+JJ9+BO1WZYUkpL7dd1pSAbKb1Gtt4A3xGBMpx9ftldVWq5PdiFWQCFMmZtII36YmbOirxJEUkrSo1ST93vC6LHmwWZ6asA/WoLCY6Db5Y3xo9MHcTiOokXXf8fX9cBKzxgbMsd1k+QmDPpjxs4AIqKVm0bgzax/I3wvzvGDRAmm2nUqKARcGw384EeeADKFqjhEhGCkggSpDP40E3AIErHz3qPaHiqVW0Idbu5V1FgpJADXO8qTO0Hzw6znaDRmaLVKVSi1Q1EGvQQI0mfC95KqN+eOd9pM0GzJqMw8TEnSDY6mAgE28IBmeeAuuUz1KplBlmAFWGpXEgd3LaieoAt/fGZng1PMaqhVgiU6VJ5i4AUll56lkeoBxzbK8Yan+8TVC6oI2uhW+8GDbDbJdra1Ki6gnS+pTI8ILATB/i2jAWPsLlBUo1mgSkLTPUwzamHQSDgcUVUVHIqDxgBuXsghdz4ifOwjCXhfaBsvqKiEOmQBGoAWDA/dt+GJMz2kq1qZQ3LVO8EWIY84GAKymeJBVhqGyamPhJ5qNpm97Wxe+xfDKq6GIHdkTO0mJUx745b+WOdcLzbLVGrxsPMCT7IudhfHRex3ETVGgTUVPFqLMGUtPhYEXFzEdMBcK9PUpXqCMQZOrpRVYjUBB9RY4AziP3itTLEAiV5agIg+WA63DswzEmJJ5bfjgLNjMZjMBmMxmMwGYzGYzAZjyMe48wGA4yceE48nAbY8JxqWwHxGSoCsVvuPTbAFs4xRP2k8YIVKKE+MFmiNgYA3tJ/DB7KFz6T/yySSeXiubcsc17Rca+0Zp6nIt4R/Itl+IE+/AMaOVFbKVMuzJqywerSafEVN2VWPIEkkTeR0nBvYfidOk4ymaTuqhIFOoDBbxtppsw85APP2dwJq1LONTzNOsuklGG4kXEML89JIx1fjfZehncqqppEKGouPu2kCR907R79wMAq7WVXyOapVaKjRXpnLsDstTVqRyd4EsT5KdsN8pXy+XzNNQYmkyljbUxZX1OTfU0kyd79MVXOcRq1cjXTMsGrZOrTZSLEqAJ1yYYiagJFojnu/7WZ37LXyFUKXUM1BlEEkVFAXfcgget+uAu04jqtbAGQztQyKtMKdRClSWBW8E28Jtt5jrgmvUhSRyB+rYCOvVDqRYyDY8/I4Q5niaau4rDUDpKeqmdBNpIix5gHpOEWc/aBSSRTGtmUkM2oDVpna9ibR1vhBxXtQpURUeo5BbwqIVQSTPPUGJE2v0BwBvaehUzjFFpzVRyoMEQoGsEVCAGMcrGW54oGdqayupgCAQxY3lUEKV5D7o8ziz5P9oFUIkoSEaUaYJ+73bsRD+A77ggG+K3xHiVJ2qGqqpUZ2cgJIBJB0yG66uXPATil4D4e9FRKdRSpKwiArBFpiY/0HfBFGlqpalAVmd6hUiE7tFQBhO51vEeQ6YSpnzC0wsIuru99Syz1CkyJBZ4M8o6YNymcDpLoandABUAIGhRLEuNvFp89/LAG5CvRC1i7KzqVFMX8QMljEctr88QJrem9VSvgIDaSF3JAhTcm025YB4dEVNZKg0ywgE+LYTaw8RG4FxgjIcHZ0plT4qjhAk+IzF+gvO/L1wDehS10E0IQ7MddRj4YPhC7W+PInFm7IZarTrV+9Lr3aB2ppE1QG5QYIH9uuGNPskgySJma2gagxIGkgaCukz05n1OFzZimXenlq5JZ5pU1UreytLrYIwLWjbAXDgvawZksVC00AhQW8TNBNgOUDDjK8cpVEVw24mOnUe42xyvJcRAqu2kUmWbhSfENK6N4gySTGD14+IsgHkCQPcMBb+BduKdWEq+B+v3T7+RxaAccH1nTP19bYfcB7ZV8tCmalL+E3IHVTy9DgOs4wnC3hHHKeZTVTO26kQy+oOD9WA2JxgOIy2MDYCSceFsa6seE4DSvXCqWOwvhBT7fZQuUaoabgwRUVlgzHtRp+eM7U1u87vLKb1T4/KmLsfhb1YYqH7R+zcKMzSEaAFqAD7osGHpsfKOmA6Rl8/TqCabq4PNWDD5HEGfqkLYScfO32lg0hiCNisg/I4unYDjtepVem9WpUQUyYZi0HUtwWM7SMBL204nUTMSGYaqWk3mzagbRax5HFPSr4pn5+X9xiwcUyj5/N1RTk6JSFEkBTckkhVuTALAxGNcr2INQA0zUM/xEJMbX7sgn0tgEWanUb+/HTf2X8d10myznxU/EsndCb/An4MMcy4/wivl6mkKxIgGCXWTpMSFA+8MD8L7S1slmFqaIdCbH7w2IPkb8946YC+ftK4QUzJq+FaVamFJI2qDUGIHUppHuw67Q8Sp1zw95IRqtOsWJhQECtBvYSee5GKXx3t/VzimnURUQAsoVZIbQdJltxB5AYpqZxgApIK/TRba/wAOWA+h6PHMtmahoLU1sF1kKWAImPaET6Yl7R8WFCg76gGCkqD94gTpjoccP7K5itSrCrTmUAZvJRy9CJEdJx1niHAstnqIraSWZRpbUSRH3YnrY4Dmuepvmao0hAXsCzKq8vDJ3t/vbCehlqpJGmUUlWYMFmdR9q9jEi0nbpjouapU8kHX7MSCQQ1QqdT6IBUWgSTJkkdLjFN/wmrmaRrfu10MaZL1CNIkaTpAOkKSQFEjY88Air8UY0zTcmFdnp3Nj4VKiDIEAR6eeFYXUWO3hEc5MqI32uTPlHPDvN9nKqkSjMxFuZY6SVCwSGBUagenKce/4Q1RUD1FgIxQA94IVC2lQL62JWV5GbWwAHDc0HqIDT1EBUCqSuuJABPOYueeJMlxCXAB0glFLG6xPiBWZYGBYEeyMQZ3L1ECBtcFUdCylTH8pIkqDMTFoPMYFoqxlhy5878vMyYtgHGerh2Io7CFm51RCg8zcxA5bDbFh4DRSlxACq7qiQylgQ7GAqU4EmTMdREYrXDqZo1aDQ5ZnspURqDhaYE2bxb8hh1xDPv39SrTQ0+70o3jJKtNmMHfWJi4DDAXrtm2WYGFdqgZNY8fhABJn+WAbb7nlisNlKz1u9orBqSVCgbEEEgA2Aggc7YZdmuPqtAI576q7OCFHibUSAWqMRqBNvIEz1w87L6aRpio9MOVZBBUwwUt4tNgBD+kDAbcE7Go9GlVLMxbQ7U1IuCRcz0H4dcXJeB0XAYIACBA0gQI2giRhRwDK0cmSC6F39ppiw5MbrIJJ5e/FkfMgHn8R+uA+fj2gAsQOm5GPf8AEbxpO3IBrRbzjFdrpHPEeapmEIJ2I3sIM/ngLhkuLNTcPTqGkw23UehMbeRx0Ps3+0KnU8GYZEeY1g+E+s+yfljgJqsNmPxw64B2Wzua/wAmkzL/ABtAT/qbcek4D6VDyJFweeMBxTOw/Y/MZM6q2Z1grpFFZ0LzkSYn0AxcJwEmrGlSoACTsN8D53OLSRnchVUSSZMAeQxQc52sr5upopq9Gkx0U9Sw1RmkazP3VUM+kdBJ5AG+QzyM9bN1H0oT3aFrAIpgkE9WkeYUYNo8apVnqUlltIAeRYhhMX3kHCLttUGW4ce7UEUzSCrtMVFESMVrN8f+zvmatQO2ruvCoAliBMH+ESJNsAg7YcC+yZjQATTaWpt5fwz1Xb0jBX7O+IpTzZVz/mKUU8i0hgJ5TBHri00OGniHD/3yaHbx02mTtKMekixHnPpyziOUZHNNwVZTcbEEHcH1G492A7VklVM+4VAGeizswEEw6qJPM/piXs49R6NEsVA0jwwdW3Mkx7owg7HZtnpU8zmqgWpoNJTIBqIHnWQRYmBt0m0wHeXr0EA7umw5AqjG3kVG2AQcbNT7VVUNTFPUoOpZP+XSB++AOV43xR+2eYHfKBHszyMEE2ti9cXoZZ2LurhpnUUqgyNjOnoMc/7R5OkzzTrKzAHw65I9QbiZwC/K5gi5jpJO1om+Pc3QKhWA3kfC87dCsYHpoCN/W319HE+cB7tTJMECOQEevpgH2T7QNlqdI1KYC1U1gqblZI1HcXjmcXfsVx4pW7gh1R40ir4SjGCR7xAA9Nr4plaGHCZAA7qkjAqTs67SfXFg7TH/AIiqytEP4SLQYHznAdL4tlqbUj3id5MqBA1eIx4SYiN55Riu5f8AZ9SAUvDOumIB0ggCSQx8QaINgLnabH9mOM/a8sCSrOsLUXa/WRyIvEdRhw2ZVBcFFAjbwAAdRsB1MC2AUcY4XUNMCiF1jwqNkUBgdQEQGEKBvufPHP8AtFQq5bNPTp0iEqjWxJAFSqlJ2LoZhSwCEzJBQREg466KyxMjbraPXFG7Y1krpUogipVot3iqIEVILKknqgOofw1NoOA5r2p4mKgo6abUwKfssQ5uSsrUkkr4AF1nUsQCRhLlr1N5CyRJAA8/F5+RJ6YuTLTzVN6lOoKNDQTVCo2rUTrFPTemXhJBBOlYGxvV+DcOL97UA1LSWWW2tgwYju7QWBT54CfiNNwqtUTSz+MVAPbXSoAGjw2EGwm/ni9ZChTfJ0sqoFMioe/ZwCTE1HJY3jeJt4QOd0Xavs+aByihw4qGYMhiWZd0YkIIIQDot8dBzGVy1Vlo6VHhTvPCJbSCYB5mw+c4Cn5jheSBpijWaJOus9NtIKnWNBiCfumOg983DODZeqjTVTvSHYqA2wAZWVydvEFJIMm24vaK/aTK0yaGZS6SgIpkUyCtwgBJWZi9/libK5Jny/f5WnSWpXE1A4kqgWFpqI5AAHqb+gAdl87Sou1GvKIzQ9NkLeMSR4l5EmIIvA64th4vkmJJcKZMhgQRBi4jEdbgkkOz6alUUgzRZWQyGpg+yZMfDB7cQ0khikjyP/5OA+dq6COvuxvmCvckKbyPW/P5YlrMl4H18cB5OkrBwekiOo6/PALiR8PqMfR/YwgZDLAWHdJb3Y+fTSUcvr1x3fsrxNDlKSoLpSTwj0wFmZsa68BtnxpB6732xTO1H7TFpTTyiitUuC9zTQ+o9s+Qt1PLAXHifFqVEDvHC6yFUc2JtAGKl2eypNepUb2ULKhNpdjLkeSrpQejY5/Sy+aeuM1mW2IYtWYKIHIA2CjeBA+eHdDM1czVSkjMKJDeOkrsAIJEOUWiSSOerfAXbjWdy5XRWZWWQdAOomL3Av0OOeduu0dKpS7nL92viGoSurTvGknULgbjDbI8OylWqKPdVaxurNVJNMaby1IaEmQbhTfCHttwbL0ajKlOmtTRrGj93zInSAQf7+WABpftONPL06SqzFEVfursoBhjrmP6QcVvtFxmtUqa6qIC6qRpJYFSsqZJIJgxaPQYPyP7PauZpLVp1KZ1ESragVmTuA0ke7D4/s1enl37yqH0Asq6CIABYjUW9SNvywD/ACHayhk8tR0UXYvTRgwUFnBBGo3AixsWt0GLbmuJ1VC6dLFlDRpI93tHCPLdiRUWkNemnTpIijdvCDe9ufywR2tyTHuadPUzqJ8IIlVtcj1FueA0y3Gq9XvpC0+7UNfxapVm5aYNvnjl+c48+ZJD0w4gsJEMoA3DSTHxxfOx/BK1NswKoKd5TpBSSCbK4Ox8xviucZ7N/Y50FXBUoARGkERIM7gYCo5PMMp8Khp2BGo+QgYctn2CK7oA2qSpESFIgQbxGFNNQRFtuf54PyrkIKcwC6zHrAOALHHcs8B6JQrcFZAW8yoDWv5YMHHKLk6qxYm8sI8oJIF9hOB+LcNFNC86isHxBSDcC9p+eFdTLodZ7tfBTVyVLA+LTYSxG7fLAXfs7xcUaveI4NNrVFAkFesb2Jn4jF7/APU4VBVIJQxBQM4NpBOlfCCbT1xxPIcJXWrVFYqIJCvBIIkXsRuDY46jwrtxlaVNUhkVTpVdOyjmSpMnc4BNxXiru4qCiatFzZAoAmAVXoVV/G0ESTy3wmrUsxmaumHpgKaephqX93U0FVWPb1nZTvquQID2t2joCvQquxXLUTUghGMkxtTCyTrjcQN+pwdxPt7lCpUUXqhjMsFUbySJNiY3gXwFIyXBqpevTUrOgswZHUVAGAZaBdJtC+JeWgc7KOz71A7d22l9DEbCYIG52Mari4IkXthzV7cMGpGjl1oPSEJNWpVQqVCle7bSsGAbRdZxVahJLObFiSdr6iSx8pJ5YCx8ar1UbLl3ZoHeItRiYHeTJYsZ1xqN+cYcZPtaZd2Ko1yO7PMk7STfe8c46YohktJYtaBqN4HLyA6Ylpi0R6+eA6DxXjIr0KOiiRU1MUYsWYLGouREG3OZm+CP8Vp02ooiNUYPYOQsgJpUO6LqktD/AJ4pHDs8KZGpSYmPFEWI3g2m8c8H8E4u1JtaLrqDZmuAIAFuoP4YDoHFc/XqU1U13W41B2VIPtQHAkfygtNwTvhhl+GZNkU1M2Q5ALCVEEjYA3gcsV/snl6mZrsxIlVUs25N1BcA2mE6b3JOGb9p6tImmjAqpIBamCxvzPXAcyqJuDB+us4GpqEcxtPynBTwQfEB02vf+3LEAy4JF9zE/ngI3Cydtz7sdIyvEmpZWk1AgE00BNhNrxI3jp0xzrM5camMyJPM4e5XjkUVQF5XYXhdxM81/vgLPmOIHPIKaaVIYglxqmRvpUgtztIGFPargCZeh+8q1SzeFFVFRCwvJ0gsPCDu0Yg7OcRZMzSXSkPUHKeV9J3BvzG04sf7Qso9RaKoJIZ2IJiwpkmPPAC8N4VToZEZladM1go8bIGY+LSJd5bptG2LfwRDVoUXqT3gGo7gA3FgTa2Kzmq2ngeoETo+feYfdms6PsFEk37sSb9NzgKxwF/+LGmY7yrJiAPE1pO9+mFnb3s+TWeqviNGjTZiWgwXqCY6zeRg/szRbv1bS8a3MhTpguxW/vGHXaLhjs2YYLKVcuKXoQajTf8AqGAX/szy5+xKTpgsYgzszAyORB5YtWY4eHUqZhrGCRY4p37JM2GytRQNqxE2vKK2/PfF1zecWmjO7AKolieWAlydPSIEwLYgzGcVM0pZgo7phJMffTr5Sfdih5j9p9FZKUqlQmfafSD6C8fDC+t+1Asf/wCamP8AXP8A4YDo+YztOoRpqKfCJhgY33g4o/bZhIuD4gPywpqftCqN/wCxS57n+2E+c4/3u9BBPNTH5fngEer937h+WC8rfTfmomf5wL/PAhoNsDpXlO8YloHSL3j3c5wFs4mQcvVQiCBtqt7Q2HTCOtSI7wkbZVGP/wAflt/bHuY4wroylTN4J9ecfpiJuKBxUmxbLLRH9SlLm20A4BqtcoKTOQo0U9RMEae7WQT1A+jiDNgq2zBSfDIIkdIIF/OMGcN4hTIph2WQKYOomAVRVMmJAkb3w/z2TXM0rEMR7LLqK/Ej1FwMBV6YFQafaG+5tz2wNXWB+fu5/XLAfEKr0wwggLYkbDleNpFp8xjKObGi4uI/D6+WAFZzItN+Q/H0xD3u46jp0xPXcGPq3xwLTcz8b4AlQbW6euPVU/e/v6Y071jAkxsRP1bGy+HYmOnI/RwE7TAIib3/ALcsPuF0PCIj66nCOlRJIFh0uOk746N2Fyy1aFqFAuraGao7E9Z0bXkDfrgHHZBUo0zVasmuoANAZdQXkWva8CMNaFLIMoLs+r72kOVJ6ghbg74YZHhD2kUaYkEhKQ3BEXO9+cYdJlKsf5zf9Kf/AJwHzK9DxRb9MTHhwkkTEmxiYmINhfEIpksL873wcVgm8QT+MYACpkJNyRFvha+GnCs7VRNVJgpUaY1C4nmDiOoPGfPzwHw8Q5EhQTAZtgJ3NsA24NxDuqy1GUHQ2thz/wBIJjDntH27NQoaVIgKHB1sL6kKbCes+7CSlnKY71AQ8iS5NxtOm2+8YRZjMzYnAWzgXG0bLvla76aTwZALEEENA6ao+I88H5/ttTo5YUMuWlQArMN77EH7sT7xtjnRzQEeuJq9S3nvt63wFp4R29r0n1NoqCLggA/6Wi3zxdqj0uJUlZK1ShWCspUN7SndHQ2dDa4v0IxxGlnDqi1/W+/P3HBqcXdHUoxUiCCN+ljyOAe9mO01XJCulJFZ3ZWlidCQpBJUCSdrErtjfM/ac86rUzIYsfCgZdIJ6KrAe8gnzxXshn0TMFqgJDAyRcgk7n1uJGC+z3ap/teXlAV7xQPEZljpHQbnmMAVl+EZcxOYYzEaaNXnsZ7thfE6cFypgLWrkkKR4Ys2oA3pLvpbfpir1OPurEIiIAYAMuVC2AljeBzj4Ylr1M1SK94AmpZXwUjIB5Qp21fPAOTkqOkFXrkGNJKpzTvPL7oJxBnuEVqbKFYMrKrAxBAYlQCNZvIj4YS1MzWM6fEqROmmpC+HckJa0j3Hphj2k4i//DbCctSNgP4nMmQYvy2GAiqUa6i6WmJiYjl4Sca0cxIYmJiLDC//ABar/Hzn2V3+GJ8tnmYkuZN72292A3HEPL549OdUm6n5fjgT7Vv4U36H8dQxucwsH92NpszfnOAYUc0o5meVueDst2iqUh4HYAjbkR6G3LAHFqSU69SmFICtEahaw8j+OPMuEeEKsZYbG5UmGHLlfbkcBJVzR7w1C0sbMGsGHMGPQe8A8hhrk+GfaaZclvBNkIEAmdMlTO5gCN/PCXNkHSxHt+O82ljAHluPdjTL8Qam6lHYaGkCTFpjw7TzmMBYKnAaaqCwcbT3hgDbfST/AGwoy1JQ4JuATFhtPKcT5njrVFjWSOnK9yYFsDZhoC2Mxv64D2uQHI5SY8o9MeBYgziJ6hgW98X+OJBUsPff68jgDqajnfYem+OsdlRToLSNNac1VVnVRJgLI1Ek3Bm3mcccS3Lf8PzxaezPbKploUrrSZA2IPkY2sLYDu+WzDRqqEKpCgDnqJiSfeBgt+IUwYLgHpOKn2c7Y0s6hQI6FV8RcLGq1gQd+e3LGnEs2O9aHtPUdMByWtT8bWuLRHlbAlInaOZ/HGHNNJIvO+58sZSJ5i99pwGTExE3EfHbCxHNwGMHlPz+eGY32PP8cKKJOqNIO9iY+eAYNlqagDUTUYG/478sJ+IOCDHlHxw2zdQEKSyhgCAoO1+eE+dYEen1OAhRQY1HzsOf++J6zbRgcb7/AC+vjjxqnP3XwENGmfa9f0t9cse1VgnczEf7AYxq0iD1P+/ljynViTyPx+v0wHneXHpHwE88F8Bp/wDF0J/51KT0/eqJPQbYHTK6ioAuY58yJEk2G4ti69nOzrU6bPU7sOzUwoZlZbOCJIIMlosAeWAhyfY37TmTTZrLSpsdJC+0X5lW+Pu9J+O8Jl8mgqSWpNLOQq20dAIknbGcD7+mVzDimFZUAJZkgX0lQggiXAHL8TnEMnUZqFSitE6VKwWkuSNXhXT/AA05tO55YAxOytTL08zrqJ408OmTsryIaDAFSJG99sVfj2TD/YxqA/4On8tZHMb7e7FoyWYrnUlepRXvEJAhoGoBTptYhVFjsDbnA9fgZApHWG0UNFxEjTVAjpAn1mJO4Dn/AHN2HmR8JGPKDcuUjD3N9mihZlcMJckAERpfSd+UnCnM5Y02YSDEi0+Q+eAFc3x6DY+hw0ynZ16qBw6xExfqRyG9jglex9TYOkkHrH4YCbtWP+Or/wBSn/41OA+H1xTq03N1DDVNvDs3/aT6b4n7QMWzLk7to+HdqPwGIPsBK2i4P4fhgGXF+Faa2Wot7WimhIM+L7RVpk/HCbPUND1FP3GdT/pYg/hi48YyJbMIVYkJ41kgk/vnqEyLGWJ90YrXEV1VapvLO595Yk/M4DatlKtavUVV1OGaw5DVpgDaB+pOJs7SLADyt8sOezdsxVLfu5ViJEwdQOmANxvbphdSXS9MnqLxPMC+AAr0zoUbW/LGosAPfPwH64mzS3PrHuGNQlhbf/fAbKlwAenzxaeF16KU6c6mYEsRFpKxE87gX6YraG4Ppvg7KVIjkflgOsdje6NDMVKa6W1KSJ5hLH5nEOb4pqdjA38sVbsfxs0ajTJV10sLXsY+B/E4vPCOCa6Ks25mb9GI/LAccGfZmsIPlvjUZ55gjn1P448y1IyQNyDGIs3QIPiEG1o/DAb1c1DsNAsTN8AxqO1uYwRnkBqOQ15Ow3/QY34Lm2TvIK3j24OxtE8/TADZ0gaSLgb2vMC3ywBWcNvh7xSvrokl0JLbKRJ52G/lit1Y02t77/jgNlYEG2NGIuCfr6GNaTwLn543puA51KCIMTIv6iDgBmq8sYCByJ+vxxq1z9fD66Y2A+pwDfNVEApso1aQn+ptNyLXA9kD+UeuH7Z2s+XRdCKix7bqA0MrKSpcGZHr6cqlTq+EgGLR85/TD3hvEQ6KpZlgydI8U3i3MbW/vgMqdpa4pd1qphVGkg6WFoMkoYk6esEExhTk8zUosqg2VwRuFkSZI6+R/XEdXLEFtBmB8vOLDbGlSt/KLRsIm3IDb3c8BdMr2hasBr7sX0q76gt5XdVAJ5cpHW+CKlYoqqvdAQRYvcksDA02MFrc4tio5ZTHiQEATJ1bm0xI6QJH64b5k6kUr4osPaOzctRkbxHQ+uA0zmbcagGQ+0fZb7z67GIidsVavVZva3+flPuwyz9VjBkyOZsZ98b9fTC9p5/2n1BjANOF8QqIgCsoHiGxJHiJ9oW3PL5YY0ONViQZSR/K23x8jfCOhX5T8+uGmUpyntKI5SPSev8AvgJs5w53IqNbUFIi4sNM7W22xlHKn+IR7rfE74sHC85R7vRUrKFkAqQw25gheRwFmwiN+7qakJsb8usOPPAF8ZqMKtRQVUU3dAABECo0WBtAMYrmbZu9cxfVJsd5n8cOeNZofaKl7anuD4Tc33O9zzxFka1KSXVirLcl4IYXBgb7beeAWjiJLEmxMzExfnHywTmNICe/nbkR+fy2xBluFOxhSpgTOoARzubYNzPDWO+m2/jSem2qTJ6YAPOLNh/fEdGmSJ2jrgg0zqAtvz5YkWhvcCDEYCEjElJ8b93fG4oTvYD0GAL4c2lgZseuLYO0lVbK4Akmxtcz188VOkoEAR8jg9VMfQwCVqiA7OB6/PEWazSEgw3hEcsbvQPkfrzxC1E9VwEP2pCxYqST+fvwDUpU/wCbB9TLttK+7/bfAzZcjc/LACEU4YaS0iASYg/xRz/DAxCx974j9MGZmjBj0Hsged/PzxA2W+umAgpKPM+kYzSDO/6fDnjcUl+vr1xgQAHAa06SzH6n3R7saVGWbSB9DEhAH3j8f7Y2RV2wAivtf8N+t8F5TNskhXK6gA0HeJifSceaFI9m55Tj1aY5fK+A2Ws0ND7i4kX6TH1f34idixHXlBEj54n7smLEn0/tiV6b2AFvd+uAGai5u2swRzm99r3xOaJCk7cxM7A9frbG/wBnYi9/Vh+GMfLnrHzO+3w+uWAC0GPT1jfG1Ogzn6+ODEyLcmPuBx79lafaa/u+ROAHGVA5+UQeXryxPTTVcyeQk8p8+XlideGnVGpoHPeY525RfEgyoUiX0+pj5TgMoKDv8L9TvglW5WO0GCCI/hggXjnOI+95amf0U/icaLRMySVvtqA+InAE6FgkttyveZv6W+Y90aqpEybD6+vPG6ICLkn0UtM+dsZ3UyADH8xUWHkMBCpU7Mf7RiXVDWJJty/WMSUsmxI0HyhV1HBuX4O2qWSoSebKwHxgRgAHcHc3Hlf5Y3+zkEqfr44bU+HHVB0g/wBQ+EAz/viY9najmVU+4MB8WIwClaRHPpsL/PEtKmpEnV12sMPqHY6t97SsiNySPywyodlKVNZeGj+NoHuAwFWp6ORPwwarCPa+X98WuhQywgfux7hJ+WGH+JZUWt/04DlZ0xvfEPd8yQPdiWs4gCPwxLlaMjZZvGAgCiwnGlZgJ+Xl8PTBtXLEDYQfP54j7lecfP8ALAJMwRPUnEDXJt+eGtegsxYdP0P1zxEmg7i42PK3I4Bb3Y5/Xzx4cqLwB8vywwFItOkE9Ix4uQq/dpVD/oY/OMAF9nEXi0SfLzxquTnp02+rYc/+nsyQCKRg9SBA8wSIxNT7H5gj2QPVvwicAlXILN2A90ziVMsvInD4dhMxa6KOsmfwwdQ7BPsa0Df2fkST9TgK19iUKSzcxA5nrfEyUU5NPqBv+mHFfs1QQRUzQJ8mHwhQTgdstlhZaTOZF2ZgDHkDf0jpgA1RT94dek/LG9QogmQAPLy/GYwYle2kU0UEAWW+kbLqJJgWtPLHi0BFiZ/hCkkbX2i/l0wCv/EdRimjP/SpPy5Y9fL5k/8AslFjeoQp+DEGfUYsWXpOBADgHeSKXnfYnrvj1MtTklqtJf8AS1Rvn+RwFWXhlRzDMW8kOqPgPXBS8EMEK1OnedTxrjbY3HW2LFWbLixNWrvYEqs+gMjGUeJIv+Xl6QI5t4jt1N5wCbK9n6bt461ap5Ukt8XH4DDbK9mkB8GSqE9alVgfgCLYmftHV0zKL/Svyv54DzHGqsXqObxYhfd4eeAcUOzrfepZcD+bW8f9xn44OTJU6Y8VWin9NNFP/dOKa2Zdtyx9TI68yeWPalQASJn71vWCOe0YC4Pn8sog13f+lz/4ADAlfi+VDCKWs9SLdLs5xVnqdZ5ctvP3/ljxwyhSB4TMGN+ouLwcBZF7VAGFoqOkfQxpW7T1SsA6Y6CxvynlbrhEX2hoiJ298+WJqe8zI9eXTAFV+KVW/wDdY851GPyxplsyZuxkczeTPnjTVvv5R1+HTElOoTbngDFAiSb/AJ9PS+DqbWFx8/0wvpUS1okgTYbDBQYD+5wAtfs5mahEIBY/W2Jst2IqFYLBT10k/nhqe3dMezTqH4Y8Xt2TOnLknzIwEa9hQyqHrPA3gW91/wAcGZXsLl09qX6ajH/1jAL9tcx/yqY9ST+GAKna3NNs1NR/Kh/M4CxP2Pyg2ohiebEn6tgqj2dyyLahTBv90X+IxSMxxnMn28w4A/hhb+oGAnV6l3q1GsbliQB8Z92Av1cUaZ3ppvsQPWwOF+a7T5RG0q+r+IgEjbYGPzxSq3DQACLkgXk29Zt0xCMpBBCi9v1M4C1ZjtzQUeBJPmQP1wBW/aA/3UUdLFvwjCtaAuAFveTv6L/tiAAapjAG1e2Fd/vafQAfiCcCNWrVzClqrdNRJ84G/wAMbLQO/sgn4TaY3jGoyukiV6YAemj6iH0re3rtzG84lWevywT9nk7zNl6fCMZ9ni5i5j+bfa9+mAhRiDY/IEfPBiO8zLG0fAT8PTHrDTaPdyAtvG59cbhYPnG1ha28nYjAQUqcMGBII/hkWiN+Uyfjgo0bbDfcGfdbG61G20iTFgJ5WFsYwG5kxsLfMHfltgPBkbbxHx/viAVr6Ik87Eg/j8sFswjnJvIInr7tsCAEkgAhYN+c9Pn064AdwxBkTy6+fOOd8bNTEDefMeXW/lghCZkgRv1Btt1x4aJWwgenxv8A3wEJyxm/4frtyxt9nv1H105YltMHeZ8+uN1qEjaINr3/AEwENNSsmwj0O/WdxHlgdqXmL+W3ofdhxleBVqvsUmItJgz8+l7+eGK9h619bU1Qcy/4eWArlNEEE+IWsDb0k4laST4fdP54sI7NUFI1Zid5CL57X2xPUOUpKP3WuLKahnck7epJ9+ArVGmS2kAsf5QW8thhtluztU30aB/MY+M4JPaSpcU6eixsqxPvAufLES8Pr5gliKl4ALWiN5k4A2lwylTI7yvqPRB+ZwcaeW/5RPmWP5HA2Q7JVjG/rH54ep2LaLvf1P6YDn7UY29cbIjdPn88HfePu/LGHd/QfiMAC2XkbQAOX64gfLkwOnMn5YYHb44HH5/lgBq2WIBAUQbyLn+2PcxQBC6Q4IENN/TTFwLnrg+h+RxA+49PzwCxcqTuT0wVR4fF9IMbWOGSfe9/5YzK7H0wCh8mQdQWLncAY8+yEGSv4ddvTyw9p/5I/rOIa3sD0wCVKEtdTv8ALytiVqBmffB+t9sMj7Kf0/8Amcb0PaT0OAGAFrX87iesKPr340XJQsyDzNtvfgxd/h/9zgn73v8A0wCnubWIj3m/vxJTykm8k9LdB0tt8sNM1s3pjMlv/wBX4YAA8PsTMaotcjYW6R54j+yCJAlr+n49eXphrW9oep/PEa7YBYvDy0WJEj0J3wX/AIQxIhSb2O/xA2/vhxkf8tf9X5Yu/Zj2T6/mcBQMn2MzD7UmUWu0Lf3wcNcv+z2FmpURSY28Wx9w5Yv2b/PFbzvtH0/PALj2fyaQIZ2EyQSAx6np7vPA32+lQMU8uq7/AHZNvMziddj6/mcY/t0/X88ANnu0NY6dIYrzAUAxtgOrQrVQCpIM+zEz759kc8Nh/mt/UfwXFkp7DAUSv2LqNE1At5IBIOxm89egwVw/sM25ZmtzLAdbXnF0yG/uP44YDngK7lOyVNQJG2G+X4Qq9T6knB6/riTlgIqeWGJhRxsuJ1w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data:image/jpeg;base64,/9j/4AAQSkZJRgABAQAAAQABAAD/2wCEAAkGBhQSERUUExMWFRUWGRkYGBgYFxoaGhgaHRcbGBwXGBgZGyYiHBkjHBoYHy8gIycqLCwsGiAxNTAqNSYrLCkBCQoKBQUFDQUFDSkYEhgpKSkpKSkpKSkpKSkpKSkpKSkpKSkpKSkpKSkpKSkpKSkpKSkpKSkpKSkpKSkpKSkpKf/AABEIAMkA+wMBIgACEQEDEQH/xAAcAAACAgMBAQAAAAAAAAAAAAAEBQMGAAIHAQj/xABDEAACAQIEAwUFBQYEBQUBAAABAhEDIQAEEjEFQVEGEyJhcTKBkaHwFEKxwdEHI1JicuEVM4LxJFOSosIWQ6Oy0jT/xAAUAQEAAAAAAAAAAAAAAAAAAAAA/8QAFBEBAAAAAAAAAAAAAAAAAAAAAP/aAAwDAQACEQMRAD8A7jjMZjMBmMxmMwGYzGYzAZjMZjMBmPDj3EVYNy+W/oJwHlZ2Gwnr1A5wOeNFzgmCG96kTtziOeJKVOOZPriTVgFvEuJBYRU1O4OkSFAtuSdsU/PBqlR3oeCuqI7hYCjRMFwYDFpMRtF8W/OcLVizhDrjwkOVueg2mw3GK7xtHTKktSStS0kuQTQrLA3uCGY3keHbngHvZfj/ANroCpAUyVZbyrKYIYEWPP34c44f2f7VHKOa9JGak4UVEdrs1waiyL+y19vaE2t0/s52vp5sQBpcR4dQN9MnbkNp54A/hgOrML0qkj/Uit+JJ9+BO1WZYUkpL7dd1pSAbKb1Gtt4A3xGBMpx9ftldVWq5PdiFWQCFMmZtII36YmbOirxJEUkrSo1ST93vC6LHmwWZ6asA/WoLCY6Db5Y3xo9MHcTiOokXXf8fX9cBKzxgbMsd1k+QmDPpjxs4AIqKVm0bgzax/I3wvzvGDRAmm2nUqKARcGw384EeeADKFqjhEhGCkggSpDP40E3AIErHz3qPaHiqVW0Idbu5V1FgpJADXO8qTO0Hzw6znaDRmaLVKVSi1Q1EGvQQI0mfC95KqN+eOd9pM0GzJqMw8TEnSDY6mAgE28IBmeeAuuUz1KplBlmAFWGpXEgd3LaieoAt/fGZng1PMaqhVgiU6VJ5i4AUll56lkeoBxzbK8Yan+8TVC6oI2uhW+8GDbDbJdra1Ki6gnS+pTI8ILATB/i2jAWPsLlBUo1mgSkLTPUwzamHQSDgcUVUVHIqDxgBuXsghdz4ifOwjCXhfaBsvqKiEOmQBGoAWDA/dt+GJMz2kq1qZQ3LVO8EWIY84GAKymeJBVhqGyamPhJ5qNpm97Wxe+xfDKq6GIHdkTO0mJUx745b+WOdcLzbLVGrxsPMCT7IudhfHRex3ETVGgTUVPFqLMGUtPhYEXFzEdMBcK9PUpXqCMQZOrpRVYjUBB9RY4AziP3itTLEAiV5agIg+WA63DswzEmJJ5bfjgLNjMZjMBmMxmMwGYzGYzAZjyMe48wGA4yceE48nAbY8JxqWwHxGSoCsVvuPTbAFs4xRP2k8YIVKKE+MFmiNgYA3tJ/DB7KFz6T/yySSeXiubcsc17Rca+0Zp6nIt4R/Itl+IE+/AMaOVFbKVMuzJqywerSafEVN2VWPIEkkTeR0nBvYfidOk4ymaTuqhIFOoDBbxtppsw85APP2dwJq1LONTzNOsuklGG4kXEML89JIx1fjfZehncqqppEKGouPu2kCR907R79wMAq7WVXyOapVaKjRXpnLsDstTVqRyd4EsT5KdsN8pXy+XzNNQYmkyljbUxZX1OTfU0kyd79MVXOcRq1cjXTMsGrZOrTZSLEqAJ1yYYiagJFojnu/7WZ37LXyFUKXUM1BlEEkVFAXfcgget+uAu04jqtbAGQztQyKtMKdRClSWBW8E28Jtt5jrgmvUhSRyB+rYCOvVDqRYyDY8/I4Q5niaau4rDUDpKeqmdBNpIix5gHpOEWc/aBSSRTGtmUkM2oDVpna9ibR1vhBxXtQpURUeo5BbwqIVQSTPPUGJE2v0BwBvaehUzjFFpzVRyoMEQoGsEVCAGMcrGW54oGdqayupgCAQxY3lUEKV5D7o8ziz5P9oFUIkoSEaUaYJ+73bsRD+A77ggG+K3xHiVJ2qGqqpUZ2cgJIBJB0yG66uXPATil4D4e9FRKdRSpKwiArBFpiY/0HfBFGlqpalAVmd6hUiE7tFQBhO51vEeQ6YSpnzC0wsIuru99Syz1CkyJBZ4M8o6YNymcDpLoandABUAIGhRLEuNvFp89/LAG5CvRC1i7KzqVFMX8QMljEctr88QJrem9VSvgIDaSF3JAhTcm025YB4dEVNZKg0ywgE+LYTaw8RG4FxgjIcHZ0plT4qjhAk+IzF+gvO/L1wDehS10E0IQ7MddRj4YPhC7W+PInFm7IZarTrV+9Lr3aB2ppE1QG5QYIH9uuGNPskgySJma2gagxIGkgaCukz05n1OFzZimXenlq5JZ5pU1UreytLrYIwLWjbAXDgvawZksVC00AhQW8TNBNgOUDDjK8cpVEVw24mOnUe42xyvJcRAqu2kUmWbhSfENK6N4gySTGD14+IsgHkCQPcMBb+BduKdWEq+B+v3T7+RxaAccH1nTP19bYfcB7ZV8tCmalL+E3IHVTy9DgOs4wnC3hHHKeZTVTO26kQy+oOD9WA2JxgOIy2MDYCSceFsa6seE4DSvXCqWOwvhBT7fZQuUaoabgwRUVlgzHtRp+eM7U1u87vLKb1T4/KmLsfhb1YYqH7R+zcKMzSEaAFqAD7osGHpsfKOmA6Rl8/TqCabq4PNWDD5HEGfqkLYScfO32lg0hiCNisg/I4unYDjtepVem9WpUQUyYZi0HUtwWM7SMBL204nUTMSGYaqWk3mzagbRax5HFPSr4pn5+X9xiwcUyj5/N1RTk6JSFEkBTckkhVuTALAxGNcr2INQA0zUM/xEJMbX7sgn0tgEWanUb+/HTf2X8d10myznxU/EsndCb/An4MMcy4/wivl6mkKxIgGCXWTpMSFA+8MD8L7S1slmFqaIdCbH7w2IPkb8946YC+ftK4QUzJq+FaVamFJI2qDUGIHUppHuw67Q8Sp1zw95IRqtOsWJhQECtBvYSee5GKXx3t/VzimnURUQAsoVZIbQdJltxB5AYpqZxgApIK/TRba/wAOWA+h6PHMtmahoLU1sF1kKWAImPaET6Yl7R8WFCg76gGCkqD94gTpjoccP7K5itSrCrTmUAZvJRy9CJEdJx1niHAstnqIraSWZRpbUSRH3YnrY4Dmuepvmao0hAXsCzKq8vDJ3t/vbCehlqpJGmUUlWYMFmdR9q9jEi0nbpjouapU8kHX7MSCQQ1QqdT6IBUWgSTJkkdLjFN/wmrmaRrfu10MaZL1CNIkaTpAOkKSQFEjY88Air8UY0zTcmFdnp3Nj4VKiDIEAR6eeFYXUWO3hEc5MqI32uTPlHPDvN9nKqkSjMxFuZY6SVCwSGBUagenKce/4Q1RUD1FgIxQA94IVC2lQL62JWV5GbWwAHDc0HqIDT1EBUCqSuuJABPOYueeJMlxCXAB0glFLG6xPiBWZYGBYEeyMQZ3L1ECBtcFUdCylTH8pIkqDMTFoPMYFoqxlhy5878vMyYtgHGerh2Io7CFm51RCg8zcxA5bDbFh4DRSlxACq7qiQylgQ7GAqU4EmTMdREYrXDqZo1aDQ5ZnspURqDhaYE2bxb8hh1xDPv39SrTQ0+70o3jJKtNmMHfWJi4DDAXrtm2WYGFdqgZNY8fhABJn+WAbb7nlisNlKz1u9orBqSVCgbEEEgA2Aggc7YZdmuPqtAI576q7OCFHibUSAWqMRqBNvIEz1w87L6aRpio9MOVZBBUwwUt4tNgBD+kDAbcE7Go9GlVLMxbQ7U1IuCRcz0H4dcXJeB0XAYIACBA0gQI2giRhRwDK0cmSC6F39ppiw5MbrIJJ5e/FkfMgHn8R+uA+fj2gAsQOm5GPf8AEbxpO3IBrRbzjFdrpHPEeapmEIJ2I3sIM/ngLhkuLNTcPTqGkw23UehMbeRx0Ps3+0KnU8GYZEeY1g+E+s+yfljgJqsNmPxw64B2Wzua/wAmkzL/ABtAT/qbcek4D6VDyJFweeMBxTOw/Y/MZM6q2Z1grpFFZ0LzkSYn0AxcJwEmrGlSoACTsN8D53OLSRnchVUSSZMAeQxQc52sr5upopq9Gkx0U9Sw1RmkazP3VUM+kdBJ5AG+QzyM9bN1H0oT3aFrAIpgkE9WkeYUYNo8apVnqUlltIAeRYhhMX3kHCLttUGW4ce7UEUzSCrtMVFESMVrN8f+zvmatQO2ruvCoAliBMH+ESJNsAg7YcC+yZjQATTaWpt5fwz1Xb0jBX7O+IpTzZVz/mKUU8i0hgJ5TBHri00OGniHD/3yaHbx02mTtKMekixHnPpyziOUZHNNwVZTcbEEHcH1G492A7VklVM+4VAGeizswEEw6qJPM/piXs49R6NEsVA0jwwdW3Mkx7owg7HZtnpU8zmqgWpoNJTIBqIHnWQRYmBt0m0wHeXr0EA7umw5AqjG3kVG2AQcbNT7VVUNTFPUoOpZP+XSB++AOV43xR+2eYHfKBHszyMEE2ti9cXoZZ2LurhpnUUqgyNjOnoMc/7R5OkzzTrKzAHw65I9QbiZwC/K5gi5jpJO1om+Pc3QKhWA3kfC87dCsYHpoCN/W319HE+cB7tTJMECOQEevpgH2T7QNlqdI1KYC1U1gqblZI1HcXjmcXfsVx4pW7gh1R40ir4SjGCR7xAA9Nr4plaGHCZAA7qkjAqTs67SfXFg7TH/AIiqytEP4SLQYHznAdL4tlqbUj3id5MqBA1eIx4SYiN55Riu5f8AZ9SAUvDOumIB0ggCSQx8QaINgLnabH9mOM/a8sCSrOsLUXa/WRyIvEdRhw2ZVBcFFAjbwAAdRsB1MC2AUcY4XUNMCiF1jwqNkUBgdQEQGEKBvufPHP8AtFQq5bNPTp0iEqjWxJAFSqlJ2LoZhSwCEzJBQREg466KyxMjbraPXFG7Y1krpUogipVot3iqIEVILKknqgOofw1NoOA5r2p4mKgo6abUwKfssQ5uSsrUkkr4AF1nUsQCRhLlr1N5CyRJAA8/F5+RJ6YuTLTzVN6lOoKNDQTVCo2rUTrFPTemXhJBBOlYGxvV+DcOL97UA1LSWWW2tgwYju7QWBT54CfiNNwqtUTSz+MVAPbXSoAGjw2EGwm/ni9ZChTfJ0sqoFMioe/ZwCTE1HJY3jeJt4QOd0Xavs+aByihw4qGYMhiWZd0YkIIIQDot8dBzGVy1Vlo6VHhTvPCJbSCYB5mw+c4Cn5jheSBpijWaJOus9NtIKnWNBiCfumOg983DODZeqjTVTvSHYqA2wAZWVydvEFJIMm24vaK/aTK0yaGZS6SgIpkUyCtwgBJWZi9/libK5Jny/f5WnSWpXE1A4kqgWFpqI5AAHqb+gAdl87Sou1GvKIzQ9NkLeMSR4l5EmIIvA64th4vkmJJcKZMhgQRBi4jEdbgkkOz6alUUgzRZWQyGpg+yZMfDB7cQ0khikjyP/5OA+dq6COvuxvmCvckKbyPW/P5YlrMl4H18cB5OkrBwekiOo6/PALiR8PqMfR/YwgZDLAWHdJb3Y+fTSUcvr1x3fsrxNDlKSoLpSTwj0wFmZsa68BtnxpB6732xTO1H7TFpTTyiitUuC9zTQ+o9s+Qt1PLAXHifFqVEDvHC6yFUc2JtAGKl2eypNepUb2ULKhNpdjLkeSrpQejY5/Sy+aeuM1mW2IYtWYKIHIA2CjeBA+eHdDM1czVSkjMKJDeOkrsAIJEOUWiSSOerfAXbjWdy5XRWZWWQdAOomL3Av0OOeduu0dKpS7nL92viGoSurTvGknULgbjDbI8OylWqKPdVaxurNVJNMaby1IaEmQbhTfCHttwbL0ajKlOmtTRrGj93zInSAQf7+WABpftONPL06SqzFEVfursoBhjrmP6QcVvtFxmtUqa6qIC6qRpJYFSsqZJIJgxaPQYPyP7PauZpLVp1KZ1ESragVmTuA0ke7D4/s1enl37yqH0Asq6CIABYjUW9SNvywD/ACHayhk8tR0UXYvTRgwUFnBBGo3AixsWt0GLbmuJ1VC6dLFlDRpI93tHCPLdiRUWkNemnTpIijdvCDe9ufywR2tyTHuadPUzqJ8IIlVtcj1FueA0y3Gq9XvpC0+7UNfxapVm5aYNvnjl+c48+ZJD0w4gsJEMoA3DSTHxxfOx/BK1NswKoKd5TpBSSCbK4Ox8xviucZ7N/Y50FXBUoARGkERIM7gYCo5PMMp8Khp2BGo+QgYctn2CK7oA2qSpESFIgQbxGFNNQRFtuf54PyrkIKcwC6zHrAOALHHcs8B6JQrcFZAW8yoDWv5YMHHKLk6qxYm8sI8oJIF9hOB+LcNFNC86isHxBSDcC9p+eFdTLodZ7tfBTVyVLA+LTYSxG7fLAXfs7xcUaveI4NNrVFAkFesb2Jn4jF7/APU4VBVIJQxBQM4NpBOlfCCbT1xxPIcJXWrVFYqIJCvBIIkXsRuDY46jwrtxlaVNUhkVTpVdOyjmSpMnc4BNxXiru4qCiatFzZAoAmAVXoVV/G0ESTy3wmrUsxmaumHpgKaephqX93U0FVWPb1nZTvquQID2t2joCvQquxXLUTUghGMkxtTCyTrjcQN+pwdxPt7lCpUUXqhjMsFUbySJNiY3gXwFIyXBqpevTUrOgswZHUVAGAZaBdJtC+JeWgc7KOz71A7d22l9DEbCYIG52Mari4IkXthzV7cMGpGjl1oPSEJNWpVQqVCle7bSsGAbRdZxVahJLObFiSdr6iSx8pJ5YCx8ar1UbLl3ZoHeItRiYHeTJYsZ1xqN+cYcZPtaZd2Ko1yO7PMk7STfe8c46YohktJYtaBqN4HLyA6Ylpi0R6+eA6DxXjIr0KOiiRU1MUYsWYLGouREG3OZm+CP8Vp02ooiNUYPYOQsgJpUO6LqktD/AJ4pHDs8KZGpSYmPFEWI3g2m8c8H8E4u1JtaLrqDZmuAIAFuoP4YDoHFc/XqU1U13W41B2VIPtQHAkfygtNwTvhhl+GZNkU1M2Q5ALCVEEjYA3gcsV/snl6mZrsxIlVUs25N1BcA2mE6b3JOGb9p6tImmjAqpIBamCxvzPXAcyqJuDB+us4GpqEcxtPynBTwQfEB02vf+3LEAy4JF9zE/ngI3Cydtz7sdIyvEmpZWk1AgE00BNhNrxI3jp0xzrM5camMyJPM4e5XjkUVQF5XYXhdxM81/vgLPmOIHPIKaaVIYglxqmRvpUgtztIGFPargCZeh+8q1SzeFFVFRCwvJ0gsPCDu0Yg7OcRZMzSXSkPUHKeV9J3BvzG04sf7Qso9RaKoJIZ2IJiwpkmPPAC8N4VToZEZladM1go8bIGY+LSJd5bptG2LfwRDVoUXqT3gGo7gA3FgTa2Kzmq2ngeoETo+feYfdms6PsFEk37sSb9NzgKxwF/+LGmY7yrJiAPE1pO9+mFnb3s+TWeqviNGjTZiWgwXqCY6zeRg/szRbv1bS8a3MhTpguxW/vGHXaLhjs2YYLKVcuKXoQajTf8AqGAX/szy5+xKTpgsYgzszAyORB5YtWY4eHUqZhrGCRY4p37JM2GytRQNqxE2vKK2/PfF1zecWmjO7AKolieWAlydPSIEwLYgzGcVM0pZgo7phJMffTr5Sfdih5j9p9FZKUqlQmfafSD6C8fDC+t+1Asf/wCamP8AXP8A4YDo+YztOoRpqKfCJhgY33g4o/bZhIuD4gPywpqftCqN/wCxS57n+2E+c4/3u9BBPNTH5fngEer937h+WC8rfTfmomf5wL/PAhoNsDpXlO8YloHSL3j3c5wFs4mQcvVQiCBtqt7Q2HTCOtSI7wkbZVGP/wAflt/bHuY4wroylTN4J9ecfpiJuKBxUmxbLLRH9SlLm20A4BqtcoKTOQo0U9RMEae7WQT1A+jiDNgq2zBSfDIIkdIIF/OMGcN4hTIph2WQKYOomAVRVMmJAkb3w/z2TXM0rEMR7LLqK/Ej1FwMBV6YFQafaG+5tz2wNXWB+fu5/XLAfEKr0wwggLYkbDleNpFp8xjKObGi4uI/D6+WAFZzItN+Q/H0xD3u46jp0xPXcGPq3xwLTcz8b4AlQbW6euPVU/e/v6Y071jAkxsRP1bGy+HYmOnI/RwE7TAIib3/ALcsPuF0PCIj66nCOlRJIFh0uOk746N2Fyy1aFqFAuraGao7E9Z0bXkDfrgHHZBUo0zVasmuoANAZdQXkWva8CMNaFLIMoLs+r72kOVJ6ghbg74YZHhD2kUaYkEhKQ3BEXO9+cYdJlKsf5zf9Kf/AJwHzK9DxRb9MTHhwkkTEmxiYmINhfEIpksL873wcVgm8QT+MYACpkJNyRFvha+GnCs7VRNVJgpUaY1C4nmDiOoPGfPzwHw8Q5EhQTAZtgJ3NsA24NxDuqy1GUHQ2thz/wBIJjDntH27NQoaVIgKHB1sL6kKbCes+7CSlnKY71AQ8iS5NxtOm2+8YRZjMzYnAWzgXG0bLvla76aTwZALEEENA6ao+I88H5/ttTo5YUMuWlQArMN77EH7sT7xtjnRzQEeuJq9S3nvt63wFp4R29r0n1NoqCLggA/6Wi3zxdqj0uJUlZK1ShWCspUN7SndHQ2dDa4v0IxxGlnDqi1/W+/P3HBqcXdHUoxUiCCN+ljyOAe9mO01XJCulJFZ3ZWlidCQpBJUCSdrErtjfM/ac86rUzIYsfCgZdIJ6KrAe8gnzxXshn0TMFqgJDAyRcgk7n1uJGC+z3ap/teXlAV7xQPEZljpHQbnmMAVl+EZcxOYYzEaaNXnsZ7thfE6cFypgLWrkkKR4Ys2oA3pLvpbfpir1OPurEIiIAYAMuVC2AljeBzj4Ylr1M1SK94AmpZXwUjIB5Qp21fPAOTkqOkFXrkGNJKpzTvPL7oJxBnuEVqbKFYMrKrAxBAYlQCNZvIj4YS1MzWM6fEqROmmpC+HckJa0j3Hphj2k4i//DbCctSNgP4nMmQYvy2GAiqUa6i6WmJiYjl4Sca0cxIYmJiLDC//ABar/Hzn2V3+GJ8tnmYkuZN72292A3HEPL549OdUm6n5fjgT7Vv4U36H8dQxucwsH92NpszfnOAYUc0o5meVueDst2iqUh4HYAjbkR6G3LAHFqSU69SmFICtEahaw8j+OPMuEeEKsZYbG5UmGHLlfbkcBJVzR7w1C0sbMGsGHMGPQe8A8hhrk+GfaaZclvBNkIEAmdMlTO5gCN/PCXNkHSxHt+O82ljAHluPdjTL8Qam6lHYaGkCTFpjw7TzmMBYKnAaaqCwcbT3hgDbfST/AGwoy1JQ4JuATFhtPKcT5njrVFjWSOnK9yYFsDZhoC2Mxv64D2uQHI5SY8o9MeBYgziJ6hgW98X+OJBUsPff68jgDqajnfYem+OsdlRToLSNNac1VVnVRJgLI1Ek3Bm3mcccS3Lf8PzxaezPbKploUrrSZA2IPkY2sLYDu+WzDRqqEKpCgDnqJiSfeBgt+IUwYLgHpOKn2c7Y0s6hQI6FV8RcLGq1gQd+e3LGnEs2O9aHtPUdMByWtT8bWuLRHlbAlInaOZ/HGHNNJIvO+58sZSJ5i99pwGTExE3EfHbCxHNwGMHlPz+eGY32PP8cKKJOqNIO9iY+eAYNlqagDUTUYG/478sJ+IOCDHlHxw2zdQEKSyhgCAoO1+eE+dYEen1OAhRQY1HzsOf++J6zbRgcb7/AC+vjjxqnP3XwENGmfa9f0t9cse1VgnczEf7AYxq0iD1P+/ljynViTyPx+v0wHneXHpHwE88F8Bp/wDF0J/51KT0/eqJPQbYHTK6ioAuY58yJEk2G4ti69nOzrU6bPU7sOzUwoZlZbOCJIIMlosAeWAhyfY37TmTTZrLSpsdJC+0X5lW+Pu9J+O8Jl8mgqSWpNLOQq20dAIknbGcD7+mVzDimFZUAJZkgX0lQggiXAHL8TnEMnUZqFSitE6VKwWkuSNXhXT/AA05tO55YAxOytTL08zrqJ408OmTsryIaDAFSJG99sVfj2TD/YxqA/4On8tZHMb7e7FoyWYrnUlepRXvEJAhoGoBTptYhVFjsDbnA9fgZApHWG0UNFxEjTVAjpAn1mJO4Dn/AHN2HmR8JGPKDcuUjD3N9mihZlcMJckAERpfSd+UnCnM5Y02YSDEi0+Q+eAFc3x6DY+hw0ynZ16qBw6xExfqRyG9jglex9TYOkkHrH4YCbtWP+Or/wBSn/41OA+H1xTq03N1DDVNvDs3/aT6b4n7QMWzLk7to+HdqPwGIPsBK2i4P4fhgGXF+Faa2Wot7WimhIM+L7RVpk/HCbPUND1FP3GdT/pYg/hi48YyJbMIVYkJ41kgk/vnqEyLGWJ90YrXEV1VapvLO595Yk/M4DatlKtavUVV1OGaw5DVpgDaB+pOJs7SLADyt8sOezdsxVLfu5ViJEwdQOmANxvbphdSXS9MnqLxPMC+AAr0zoUbW/LGosAPfPwH64mzS3PrHuGNQlhbf/fAbKlwAenzxaeF16KU6c6mYEsRFpKxE87gX6YraG4Ppvg7KVIjkflgOsdje6NDMVKa6W1KSJ5hLH5nEOb4pqdjA38sVbsfxs0ajTJV10sLXsY+B/E4vPCOCa6Ks25mb9GI/LAccGfZmsIPlvjUZ55gjn1P448y1IyQNyDGIs3QIPiEG1o/DAb1c1DsNAsTN8AxqO1uYwRnkBqOQ15Ow3/QY34Lm2TvIK3j24OxtE8/TADZ0gaSLgb2vMC3ywBWcNvh7xSvrokl0JLbKRJ52G/lit1Y02t77/jgNlYEG2NGIuCfr6GNaTwLn543puA51KCIMTIv6iDgBmq8sYCByJ+vxxq1z9fD66Y2A+pwDfNVEApso1aQn+ptNyLXA9kD+UeuH7Z2s+XRdCKix7bqA0MrKSpcGZHr6cqlTq+EgGLR85/TD3hvEQ6KpZlgydI8U3i3MbW/vgMqdpa4pd1qphVGkg6WFoMkoYk6esEExhTk8zUosqg2VwRuFkSZI6+R/XEdXLEFtBmB8vOLDbGlSt/KLRsIm3IDb3c8BdMr2hasBr7sX0q76gt5XdVAJ5cpHW+CKlYoqqvdAQRYvcksDA02MFrc4tio5ZTHiQEATJ1bm0xI6QJH64b5k6kUr4osPaOzctRkbxHQ+uA0zmbcagGQ+0fZb7z67GIidsVavVZva3+flPuwyz9VjBkyOZsZ98b9fTC9p5/2n1BjANOF8QqIgCsoHiGxJHiJ9oW3PL5YY0ONViQZSR/K23x8jfCOhX5T8+uGmUpyntKI5SPSev8AvgJs5w53IqNbUFIi4sNM7W22xlHKn+IR7rfE74sHC85R7vRUrKFkAqQw25gheRwFmwiN+7qakJsb8usOPPAF8ZqMKtRQVUU3dAABECo0WBtAMYrmbZu9cxfVJsd5n8cOeNZofaKl7anuD4Tc33O9zzxFka1KSXVirLcl4IYXBgb7beeAWjiJLEmxMzExfnHywTmNICe/nbkR+fy2xBluFOxhSpgTOoARzubYNzPDWO+m2/jSem2qTJ6YAPOLNh/fEdGmSJ2jrgg0zqAtvz5YkWhvcCDEYCEjElJ8b93fG4oTvYD0GAL4c2lgZseuLYO0lVbK4Akmxtcz188VOkoEAR8jg9VMfQwCVqiA7OB6/PEWazSEgw3hEcsbvQPkfrzxC1E9VwEP2pCxYqST+fvwDUpU/wCbB9TLttK+7/bfAzZcjc/LACEU4YaS0iASYg/xRz/DAxCx974j9MGZmjBj0Hsged/PzxA2W+umAgpKPM+kYzSDO/6fDnjcUl+vr1xgQAHAa06SzH6n3R7saVGWbSB9DEhAH3j8f7Y2RV2wAivtf8N+t8F5TNskhXK6gA0HeJifSceaFI9m55Tj1aY5fK+A2Ws0ND7i4kX6TH1f34idixHXlBEj54n7smLEn0/tiV6b2AFvd+uAGai5u2swRzm99r3xOaJCk7cxM7A9frbG/wBnYi9/Vh+GMfLnrHzO+3w+uWAC0GPT1jfG1Ogzn6+ODEyLcmPuBx79lafaa/u+ROAHGVA5+UQeXryxPTTVcyeQk8p8+XlideGnVGpoHPeY525RfEgyoUiX0+pj5TgMoKDv8L9TvglW5WO0GCCI/hggXjnOI+95amf0U/icaLRMySVvtqA+InAE6FgkttyveZv6W+Y90aqpEybD6+vPG6ICLkn0UtM+dsZ3UyADH8xUWHkMBCpU7Mf7RiXVDWJJty/WMSUsmxI0HyhV1HBuX4O2qWSoSebKwHxgRgAHcHc3Hlf5Y3+zkEqfr44bU+HHVB0g/wBQ+EAz/viY9najmVU+4MB8WIwClaRHPpsL/PEtKmpEnV12sMPqHY6t97SsiNySPywyodlKVNZeGj+NoHuAwFWp6ORPwwarCPa+X98WuhQywgfux7hJ+WGH+JZUWt/04DlZ0xvfEPd8yQPdiWs4gCPwxLlaMjZZvGAgCiwnGlZgJ+Xl8PTBtXLEDYQfP54j7lecfP8ALAJMwRPUnEDXJt+eGtegsxYdP0P1zxEmg7i42PK3I4Bb3Y5/Xzx4cqLwB8vywwFItOkE9Ix4uQq/dpVD/oY/OMAF9nEXi0SfLzxquTnp02+rYc/+nsyQCKRg9SBA8wSIxNT7H5gj2QPVvwicAlXILN2A90ziVMsvInD4dhMxa6KOsmfwwdQ7BPsa0Df2fkST9TgK19iUKSzcxA5nrfEyUU5NPqBv+mHFfs1QQRUzQJ8mHwhQTgdstlhZaTOZF2ZgDHkDf0jpgA1RT94dek/LG9QogmQAPLy/GYwYle2kU0UEAWW+kbLqJJgWtPLHi0BFiZ/hCkkbX2i/l0wCv/EdRimjP/SpPy5Y9fL5k/8AslFjeoQp+DEGfUYsWXpOBADgHeSKXnfYnrvj1MtTklqtJf8AS1Rvn+RwFWXhlRzDMW8kOqPgPXBS8EMEK1OnedTxrjbY3HW2LFWbLixNWrvYEqs+gMjGUeJIv+Xl6QI5t4jt1N5wCbK9n6bt461ap5Ukt8XH4DDbK9mkB8GSqE9alVgfgCLYmftHV0zKL/Svyv54DzHGqsXqObxYhfd4eeAcUOzrfepZcD+bW8f9xn44OTJU6Y8VWin9NNFP/dOKa2Zdtyx9TI68yeWPalQASJn71vWCOe0YC4Pn8sog13f+lz/4ADAlfi+VDCKWs9SLdLs5xVnqdZ5ctvP3/ljxwyhSB4TMGN+ouLwcBZF7VAGFoqOkfQxpW7T1SsA6Y6CxvynlbrhEX2hoiJ298+WJqe8zI9eXTAFV+KVW/wDdY851GPyxplsyZuxkczeTPnjTVvv5R1+HTElOoTbngDFAiSb/AJ9PS+DqbWFx8/0wvpUS1okgTYbDBQYD+5wAtfs5mahEIBY/W2Jst2IqFYLBT10k/nhqe3dMezTqH4Y8Xt2TOnLknzIwEa9hQyqHrPA3gW91/wAcGZXsLl09qX6ajH/1jAL9tcx/yqY9ST+GAKna3NNs1NR/Kh/M4CxP2Pyg2ohiebEn6tgqj2dyyLahTBv90X+IxSMxxnMn28w4A/hhb+oGAnV6l3q1GsbliQB8Z92Av1cUaZ3ppvsQPWwOF+a7T5RG0q+r+IgEjbYGPzxSq3DQACLkgXk29Zt0xCMpBBCi9v1M4C1ZjtzQUeBJPmQP1wBW/aA/3UUdLFvwjCtaAuAFveTv6L/tiAAapjAG1e2Fd/vafQAfiCcCNWrVzClqrdNRJ84G/wAMbLQO/sgn4TaY3jGoyukiV6YAemj6iH0re3rtzG84lWevywT9nk7zNl6fCMZ9ni5i5j+bfa9+mAhRiDY/IEfPBiO8zLG0fAT8PTHrDTaPdyAtvG59cbhYPnG1ha28nYjAQUqcMGBII/hkWiN+Uyfjgo0bbDfcGfdbG61G20iTFgJ5WFsYwG5kxsLfMHfltgPBkbbxHx/viAVr6Ik87Eg/j8sFswjnJvIInr7tsCAEkgAhYN+c9Pn064AdwxBkTy6+fOOd8bNTEDefMeXW/lghCZkgRv1Btt1x4aJWwgenxv8A3wEJyxm/4frtyxt9nv1H105YltMHeZ8+uN1qEjaINr3/AEwENNSsmwj0O/WdxHlgdqXmL+W3ofdhxleBVqvsUmItJgz8+l7+eGK9h619bU1Qcy/4eWArlNEEE+IWsDb0k4laST4fdP54sI7NUFI1Zid5CL57X2xPUOUpKP3WuLKahnck7epJ9+ArVGmS2kAsf5QW8thhtluztU30aB/MY+M4JPaSpcU6eixsqxPvAufLES8Pr5gliKl4ALWiN5k4A2lwylTI7yvqPRB+ZwcaeW/5RPmWP5HA2Q7JVjG/rH54ep2LaLvf1P6YDn7UY29cbIjdPn88HfePu/LGHd/QfiMAC2XkbQAOX64gfLkwOnMn5YYHb44HH5/lgBq2WIBAUQbyLn+2PcxQBC6Q4IENN/TTFwLnrg+h+RxA+49PzwCxcqTuT0wVR4fF9IMbWOGSfe9/5YzK7H0wCh8mQdQWLncAY8+yEGSv4ddvTyw9p/5I/rOIa3sD0wCVKEtdTv8ALytiVqBmffB+t9sMj7Kf0/8Amcb0PaT0OAGAFrX87iesKPr340XJQsyDzNtvfgxd/h/9zgn73v8A0wCnubWIj3m/vxJTykm8k9LdB0tt8sNM1s3pjMlv/wBX4YAA8PsTMaotcjYW6R54j+yCJAlr+n49eXphrW9oep/PEa7YBYvDy0WJEj0J3wX/AIQxIhSb2O/xA2/vhxkf8tf9X5Yu/Zj2T6/mcBQMn2MzD7UmUWu0Lf3wcNcv+z2FmpURSY28Wx9w5Yv2b/PFbzvtH0/PALj2fyaQIZ2EyQSAx6np7vPA32+lQMU8uq7/AHZNvMziddj6/mcY/t0/X88ANnu0NY6dIYrzAUAxtgOrQrVQCpIM+zEz759kc8Nh/mt/UfwXFkp7DAUSv2LqNE1At5IBIOxm89egwVw/sM25ZmtzLAdbXnF0yG/uP44YDngK7lOyVNQJG2G+X4Qq9T6knB6/riTlgIqeWGJhRxsuJ1wH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jfklibrary.org/~/media/assets/Audiovisual/Still%20Photographs/Ernest%20Hemingway%20Photograph%20Collection/EH06157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30" y="237129"/>
            <a:ext cx="4863172" cy="38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0" descr="https://upload.wikimedia.org/wikipedia/commons/thumb/0/01/Flag_of_Illinois.svg/778px-Flag_of_Illinois.svg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 descr="https://upload.wikimedia.org/wikipedia/commons/thumb/0/01/Flag_of_Illinois.svg/778px-Flag_of_Illinois.svg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https://upload.wikimedia.org/wikipedia/commons/thumb/0/01/Flag_of_Illinois.svg/778px-Flag_of_Illinois.svg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6" descr="https://upload.wikimedia.org/wikipedia/commons/thumb/0/01/Flag_of_Illinois.svg/778px-Flag_of_Illinois.svg.pn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6" name="Picture 18" descr="http://www.freelogovectors.net/wp-content/uploads/2013/12/Flag_of_Illino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732" y="183155"/>
            <a:ext cx="4328364" cy="25590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7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504" y="116632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10000"/>
                  </a:schemeClr>
                </a:solidFill>
                <a:latin typeface="Monotype Corsiva" pitchFamily="66" charset="0"/>
              </a:rPr>
              <a:t>Повість «Старий  і море»</a:t>
            </a:r>
            <a:endParaRPr lang="ru-RU" sz="3200" b="1" dirty="0">
              <a:solidFill>
                <a:schemeClr val="bg1">
                  <a:lumMod val="1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3167" y="701407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>
                    <a:lumMod val="10000"/>
                  </a:schemeClr>
                </a:solidFill>
                <a:latin typeface="Monotype Corsiva" pitchFamily="66" charset="0"/>
              </a:rPr>
              <a:t>Повість-притча</a:t>
            </a:r>
            <a:endParaRPr lang="ru-RU" sz="2400" b="1" dirty="0">
              <a:solidFill>
                <a:schemeClr val="bg1">
                  <a:lumMod val="1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223432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1600" b="1" dirty="0" err="1">
                <a:solidFill>
                  <a:srgbClr val="00B050"/>
                </a:solidFill>
                <a:latin typeface="Comic Sans MS" pitchFamily="66" charset="0"/>
              </a:rPr>
              <a:t>Повість</a:t>
            </a:r>
            <a:r>
              <a:rPr lang="ru-RU" sz="1600" b="1" dirty="0">
                <a:solidFill>
                  <a:srgbClr val="00B050"/>
                </a:solidFill>
                <a:latin typeface="Comic Sans MS" pitchFamily="66" charset="0"/>
              </a:rPr>
              <a:t>-притча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—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різновид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жанру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повісті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центрі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якого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постає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історія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із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життя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героя (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героїв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),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набуває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алегоричного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змісту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Для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повісті-притчі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характерні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…</a:t>
            </a:r>
          </a:p>
          <a:p>
            <a:pPr marL="285750" lvl="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відсутність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розлогого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сюжетного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руху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;</a:t>
            </a:r>
          </a:p>
          <a:p>
            <a:pPr marL="285750" lvl="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незначна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кількість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персонажів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;</a:t>
            </a:r>
          </a:p>
          <a:p>
            <a:pPr marL="285750" lvl="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символічність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образів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і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ситуацій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;</a:t>
            </a:r>
          </a:p>
          <a:p>
            <a:pPr marL="285750" lvl="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повчальний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характер;</a:t>
            </a:r>
          </a:p>
          <a:p>
            <a:pPr marL="285750" lvl="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філософська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або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моральна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насиченість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endParaRPr lang="ru-RU" sz="1600" dirty="0" smtClean="0">
              <a:solidFill>
                <a:srgbClr val="F2F2F2">
                  <a:lumMod val="10000"/>
                </a:srgbClr>
              </a:solidFill>
              <a:latin typeface="Comic Sans MS" pitchFamily="66" charset="0"/>
            </a:endParaRPr>
          </a:p>
          <a:p>
            <a:pPr lvl="0" algn="just">
              <a:lnSpc>
                <a:spcPct val="150000"/>
              </a:lnSpc>
            </a:pPr>
            <a:endParaRPr lang="ru-RU" sz="1600" dirty="0">
              <a:solidFill>
                <a:srgbClr val="F2F2F2">
                  <a:lumMod val="10000"/>
                </a:srgbClr>
              </a:solidFill>
              <a:latin typeface="Comic Sans MS" pitchFamily="66" charset="0"/>
            </a:endParaRPr>
          </a:p>
          <a:p>
            <a:pPr lvl="0" algn="just">
              <a:lnSpc>
                <a:spcPct val="150000"/>
              </a:lnSpc>
            </a:pP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Повість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-притча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будується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двоплановості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зображення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– за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реальними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особами,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явищами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предметами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приховуються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проблеми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буття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людства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Звідси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повісті-притчі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простежується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перехід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конкретного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зображення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до широких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узагальнень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можуть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тлумачитись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по-різному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Велику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роль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ній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відіграють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описи,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засвідчують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умовність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часу й простору.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Багатозначність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і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філософська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спрямованість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надають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повісті-притчі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позачасового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значення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символічність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образів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та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алегоричність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змісту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роблять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її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своєрідною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художньою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метафорою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людського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життя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</a:p>
        </p:txBody>
      </p:sp>
      <p:pic>
        <p:nvPicPr>
          <p:cNvPr id="15362" name="Picture 2" descr="http://school.xvatit.com/images/0/07/Zarlit11-xeming-st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47118"/>
            <a:ext cx="3672408" cy="24300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9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6527" y="3482524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Історія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створення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повісті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«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Старий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і море»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бере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свій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початок у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1936 році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коли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опублікував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часописі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«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Есквайр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»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нарис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про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дійсний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випадок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Гольфстрімі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: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рибалка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спіймав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величезну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яка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довго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тягла за собою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човник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; коли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знайшли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майже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нічого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не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залишилося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старий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ридав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відчаю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</a:t>
            </a:r>
          </a:p>
          <a:p>
            <a:pPr lvl="0" algn="just">
              <a:lnSpc>
                <a:spcPct val="150000"/>
              </a:lnSpc>
            </a:pP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У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1950 році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приступив до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художньої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розробки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давно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знайденого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сюжету,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мріяв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написати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об'ємний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роман про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життя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рибальського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селища, про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долі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мешканців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Проте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автор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знайшов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інший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шлях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відтворити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цей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всесвіт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рибальського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життя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: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багато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чого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опустив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підтекст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створивши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стислу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глибоку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філософську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притчу про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людину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і море. У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1952 році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повість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«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Старий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і море»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була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надрукована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журналі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«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Лайф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».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116632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10000"/>
                  </a:schemeClr>
                </a:solidFill>
                <a:latin typeface="Monotype Corsiva" pitchFamily="66" charset="0"/>
              </a:rPr>
              <a:t>Повість «Старий  і море»</a:t>
            </a:r>
            <a:endParaRPr lang="ru-RU" sz="3200" b="1" dirty="0">
              <a:solidFill>
                <a:schemeClr val="bg1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6386" name="Picture 2" descr="http://school.xvatit.com/images/thumb/4/44/T57st.jpeg/650px-T57s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84" y="74421"/>
            <a:ext cx="4906748" cy="3570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images.myshared.ru/640035/slide_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8" y="554366"/>
            <a:ext cx="4120876" cy="3090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58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Зовні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сюжет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повісті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дуже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простий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можна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переказати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кількома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реченнями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Живе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самотній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старий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рибалка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Сантьяго,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єдиний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друг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якого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- хлопчик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Манолін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учень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і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помічник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Старого 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покинуло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щастя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Він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іде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в море, де на наживу ловиться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величезна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боротьба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якою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триває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майже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дві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доби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але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зрештою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спійману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здобич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нищать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акули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Залишками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здобичі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старого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милуються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туристи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але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й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бачать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лише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якусь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екзотичну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річ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Ніби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нічого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особливого 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не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відбувається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-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якщо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бачити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тільки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зовнішній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сюжет. 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Та є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безліч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прихованих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образів-символів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цією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ніби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простенькою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історією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116632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10000"/>
                  </a:schemeClr>
                </a:solidFill>
                <a:latin typeface="Monotype Corsiva" pitchFamily="66" charset="0"/>
              </a:rPr>
              <a:t>Повість «Старий  і море»</a:t>
            </a:r>
            <a:endParaRPr lang="ru-RU" sz="3200" b="1" dirty="0">
              <a:solidFill>
                <a:schemeClr val="bg1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7410" name="Picture 2" descr="http://moviestape.com/uploads/posts/2011-12/1323030734_mi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7833"/>
            <a:ext cx="6336704" cy="3802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09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113192"/>
            <a:ext cx="9144000" cy="374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Старий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-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водночас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і жива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людина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своїми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почуттями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думками і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досвідом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й символ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певної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системи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цінностей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Хлопчик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Маноло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- не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лише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хлопець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живе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своїми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батьками,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намагаються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віддалити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старого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вчителя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-друга,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-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надія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майбутнє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моральна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перемога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Сантьяго і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цінностей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над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відчуженістю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оточення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Батьки хлопчика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уособлюють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цей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світ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відчуженість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і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роз'єднаність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людей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якому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є нормою, як і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туристи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дивляться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-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мета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існування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до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якої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треба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прагнути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за будь-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яких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обставин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незважаючи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усі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труднощі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Перемога над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рибою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-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досягнення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цієї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мети.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Знищення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-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нерозуміння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світом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її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значення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Утлий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човник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тлі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безмежного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простору -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самотність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Море -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непереборна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сила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природи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сама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вічність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Приблизно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такий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зміст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мають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символи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узяті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поодинці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але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сполучення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їх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створює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ідеї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усього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твору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116632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10000"/>
                  </a:schemeClr>
                </a:solidFill>
                <a:latin typeface="Monotype Corsiva" pitchFamily="66" charset="0"/>
              </a:rPr>
              <a:t>Повість «Старий  і море»</a:t>
            </a:r>
            <a:endParaRPr lang="ru-RU" sz="3200" b="1" dirty="0">
              <a:solidFill>
                <a:schemeClr val="bg1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8434" name="Picture 2" descr="http://notatka.at.ua/_pu/20/5324039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724" y="575536"/>
            <a:ext cx="6374552" cy="2717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60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851856"/>
            <a:ext cx="9144000" cy="3006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Чи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переміг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старий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і море?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Зовні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-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ні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Але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моральну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перемогу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старий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усе ж таки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здобуває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хай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її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матеріальне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втілення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зникає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 рук. І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боротьба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рибою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водночас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є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й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дивним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єднанням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 нею,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хоч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вона є метою,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але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вимушеною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якщо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подивитись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трохи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іншого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боку. Не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випадково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розмовляючи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сам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із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собою, Сантьяго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каже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: "Як добре те,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нам не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потрібно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вбивати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сонце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місяць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зірки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…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достатньо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того,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ми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вимагаємо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їжу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в моря і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вбиваємо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своїх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братів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".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Тобто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ніби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не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ставить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собі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за мету,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її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вимагають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життєві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обставини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проте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прийнявши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виклик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вступивши з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рибою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двобій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Сантьяго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досягає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однієї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цілі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: довести,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людина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не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безсила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взагалі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свою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здатність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перемогти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</a:t>
            </a:r>
            <a:endParaRPr lang="ru-RU" sz="1600" dirty="0">
              <a:solidFill>
                <a:srgbClr val="F2F2F2">
                  <a:lumMod val="10000"/>
                </a:srgbClr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116632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10000"/>
                  </a:schemeClr>
                </a:solidFill>
                <a:latin typeface="Monotype Corsiva" pitchFamily="66" charset="0"/>
              </a:rPr>
              <a:t>Повість «Старий  і море»</a:t>
            </a:r>
            <a:endParaRPr lang="ru-RU" sz="3200" b="1" dirty="0">
              <a:solidFill>
                <a:schemeClr val="bg1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0482" name="Picture 2" descr="http://upload.wikimedia.org/wikipedia/uk/7/73/Oldmans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300" y="0"/>
            <a:ext cx="2736304" cy="399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school.xvatit.com/images/6/6a/T57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34558"/>
            <a:ext cx="4759620" cy="3452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21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703016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Старий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Сантьяго за законами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природи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-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переможець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але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-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переможений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за шкалою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цінностей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людей, тому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серед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них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самотній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і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безсилий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вигравати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за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їхніми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правилами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гри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Море і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риба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значно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ближчі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йому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духовно,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ніж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людське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суспільство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З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великою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гордістю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звучать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слова: "Людина створена не для того,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щоб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терпіти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поразку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Людину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можна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знищити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але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не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можна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перемогти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". Ось 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такою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людиною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і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постає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повісті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: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людиною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багатшою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духовно за тих,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не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замислюються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над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тим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означає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бути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людиною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Людиною-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переможцем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виграш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якої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підтверджує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сам принцип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гармонії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природи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хай не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зрозумілий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іншим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але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вищий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за будь-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які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інші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закони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Переможцем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хто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б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не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вважав</a:t>
            </a:r>
            <a:r>
              <a:rPr lang="ru-RU" sz="1600" dirty="0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</a:t>
            </a:r>
            <a:r>
              <a:rPr lang="ru-RU" sz="1600" dirty="0" err="1" smtClean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Мабуть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й є головною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ідеєю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твору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 Але однозначно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стверджувати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це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важко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- айсберг на те й айсберг,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неможливо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побачити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увесь.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Кожен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може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відшукати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повісті-притчі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"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Старий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і море"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щось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своє</a:t>
            </a:r>
            <a:r>
              <a:rPr lang="ru-RU" sz="1600" dirty="0">
                <a:solidFill>
                  <a:srgbClr val="F2F2F2">
                    <a:lumMod val="10000"/>
                  </a:srgbClr>
                </a:solidFill>
                <a:latin typeface="Comic Sans MS" pitchFamily="66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4" y="116632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10000"/>
                  </a:schemeClr>
                </a:solidFill>
                <a:latin typeface="Monotype Corsiva" pitchFamily="66" charset="0"/>
              </a:rPr>
              <a:t>Повість «Старий  і море»</a:t>
            </a:r>
            <a:endParaRPr lang="ru-RU" sz="3200" b="1" dirty="0">
              <a:solidFill>
                <a:schemeClr val="bg1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9458" name="Picture 2" descr="http://img15.nnm.me/8/3/5/1/7/e121a80f60166b766a1ad797c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814" y="0"/>
            <a:ext cx="4248472" cy="28241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i.ytimg.com/vi/OQfwyNGf5D0/hq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545225"/>
            <a:ext cx="3204356" cy="2403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39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583" y="4959852"/>
            <a:ext cx="9144000" cy="1898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Літературознавці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прагнули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з’ясувати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хто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став прототипом головного героя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повісті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— Сантьяго.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Досить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часто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називали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знаменитого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кубинського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рибалку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друга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письменника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Грегоро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Фуентоса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який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дожив до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104 </a:t>
            </a:r>
            <a:r>
              <a:rPr lang="ru-RU" sz="1600" dirty="0" err="1">
                <a:solidFill>
                  <a:srgbClr val="FF0000"/>
                </a:solidFill>
                <a:latin typeface="Comic Sans MS" pitchFamily="66" charset="0"/>
              </a:rPr>
              <a:t>років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Однак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більшість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дослідників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схильні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думати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цей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образ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увібрав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у себе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риси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різних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людей,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якими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спілкувався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рибацькому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селищі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Кохімари</a:t>
            </a:r>
            <a:r>
              <a:rPr lang="fr-FR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неподалік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схід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Гавани.</a:t>
            </a:r>
          </a:p>
        </p:txBody>
      </p:sp>
      <p:sp>
        <p:nvSpPr>
          <p:cNvPr id="3" name="AutoShape 4" descr="https://covers.openlibrary.org/b/id/2970172-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covers.openlibrary.org/b/id/2970172-M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covers.openlibrary.org/b/id/2970172-M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data:image/jpeg;base64,/9j/4AAQSkZJRgABAQAAAQABAAD/2wCEAAkGBhQSEBUUEhQVFBUUFRUUGBcVFRQVFBQVFBQVFBQYFxcXHCYeGBkjGRUXHy8gJCcpLCwsFR4xNTAqNSYrLCkBCQoKDgwOGg8PGiwcHBwpKSksLCksLCksLCksLCksLCksKSwpLCwpKSwsKSwpKSwpKSwsKSksKSksKSwsLCkpKf/AABEIAKcBLQMBIgACEQEDEQH/xAAbAAABBQEBAAAAAAAAAAAAAAACAAEDBAUGB//EADoQAAEDAgQEBAUDAwQCAwEAAAEAAhEDIQQSMUEFUWFxIoGRoQYTscHwMtHhQnLxByNSYhSSQ4PiFf/EABkBAAMBAQEAAAAAAAAAAAAAAAECAwAEBf/EACQRAQEAAgICAQQDAQAAAAAAAAABAhEDIRIxQQQTIlEUMmFC/9oADAMBAAIRAxEAPwDxeULgmlIlIuFqmCiAUzVqBBGAmapWt7/skMkw9UNMuEge6g+dMyN7dlMSII5g2+6jpOsJAiSL9v8ACwnyA81WxFGTI7eXNWKVUt0M/VNUrTtp6ytLdhZLGeUytPYHX067E9f4VZwhVlQs0ZOAibTmeiuU7AADxAjbsDK1rSApYQhpcf6YMHcA37rc4ZgBUIGdrZ0zNIPi0bAH6RlJnZZwokiMzYJM3MwXaWtOqs0aRa22XxE5SJdbnm31/dJapjDcTpOAyNPhzhsSC2RLZFpjt9hGthsbNIZAXZg8DLOY5mkH0jRYzMY4uFszWgNbAkgZi6AY8QzFx6TGwV6liwwS7/5HEhvLrAFkmUulMbNtfBRbxR/QDAkgEbC9xoLpsTVaQwBsZJJPIyG5XHcAD1JiVTHFml2V9QwGXAtaTYnT/Kq4viHzQWNsyASBvBIAvqZaDJ9tQkxqlymgYkF3zHMeHU84Gt25idouNNDMHe8CXtAbLYAOcn/qGuAHTxOvfboFVZiAx5aIgw0yA4uM6CLkD67HRdBwb4WxdbTD/wC3le1pxBNMAfpY6P1yLH9OypbMYjJcr0r1MLWnPVBZSHyqbjIPy2VIc0lupt4pi5J2BWfxjHsLnNYS5uYQdA5jC4AhsWJlp2/Su3Z8BCjT/wB6q6s4AQ0FzaTYEDwze25jssHinBWua8RDm3bFvLsozmx26P4+Vm6427jt+WHspXANPVTOpAG+gbPeVSxBzGea6N7Qs8Vh9SRGwKAYfkpsPYddNOyOi5pHVLbr0Mn7HQp2g/dG1qjqOMI6WyRXFIQgRhM5BWwKaUimRCCTFNKaVj2khTpis0ZkIoRZUQarOAACmCZrUcIMAKYBRgoqJknWe6UyZrAdfUfsq7xFtR0Uzp5qJ8haCHLaRrCTG2M7ppIOn1RVa7nbiOiPYKx1hE7DgH9TSOYm/lCIOVjCUMzk1y0WYeVNSrxf9UbloAHLXkgfW5ut5c9wDcd1v4bCADTVTVaVMagE9go/e79L/wAe69ufOJEtcQAWHb+od1YbxMB8BxaCCSQbZjpvy93d10GEwdEkeFvoF0WA4bSOjW+gSZfUSfBsfprfl58ca5xhpqVGEXDJDgeUgR7K/heC1S8/Jo4h1MgR8wMY9ruRmxb2iZm2i9OwuAYBYD0WnRoAKN+r/UVn0n7rzGj/AKf4mq8Pd8ql5mo63PYlb/Df9MKQOavVqVDqQDkaT5eL3XbGnZExqlfqc7/is+mwnxtU4T8OYegP9mkxhIFwBmtzcb+612qNjxCjqYxg1cB5hTttU8ZPSHEUpK4r4s4fl8QtNj1sT9l02N4wwCWuB/Oa53jPF2Py5obrM25QjjLLsblNPOOIYYmTOqoNbf8ANl0vEaABeYtFp5HX86Ln2CDB1FivQ48tx5/JjqpG1fD3B/hJgdzsfzuouilacot+W9k9IYGD+2imwz5VWL91aw9Ix33Qo4+1px/AoXlIviL6pili1uwpk5TFENmlCnKFYLRJJgksrFNOEKMKzgEESBGBZBjNKdtj0P2TNYTzVn5cAEhKY2VBXYJBUmVDUO3PRZlZ85v3TETqFPiGtaNZKrnFHYBFuiMDb86rR4OyXFZz7hbHw+2Q7v8AZJyX8VeKfk0qlBzrNt15KbCfDrzq8/nVWaLYU1binyxYSfT3XH5X1Hd4Y3uqmI+Hazbs8Q7wff8AdRUsPXYZ8Y6EpqvxE/UkgEwIFiY0kyT6K3wnGvxLstNtZxH6i1oeGzpIAtMeugVJM9dxO/bl6rQ4dxqq0w6SBz3XY8OxweOq4ttYtPihzdMw2PJzTdp/LLSwPFMpXPnN/C2M/wBdiHbJVgQFT4bis5WpixAXOo5jH1nmwmI25/hWW7hVR5vPmdvPRafGeNtojm42a0an+Fx+P+J6kguLhMHK23hO8rp4/K+oll4/9V1WF+F85mrUts1mv/stHFfB9F7bOcPMH6rmeF8ULm5izENEZ8wzO8BJAcAR4m2N2gra4VxcvPhcKjeYs4dHN2KGd5MfZsMcMvVcl8XcDfh9XZ2kEAxBvsYsuHqOkzv9l7J8T4f5lO+y8ir0CHxyJC6ODPccvPjpXnmPMKyapIk2AR1qIDJ5Ko7EHJEA5u8rpn5ObKeIqMOctAC3kqNKhAndXQ+RrdLkph/qItk9lJlTuCUoH0BwQEKRxQFEAFAjKBYtEExTSkSsbyVU4TSiCs4yCIvshRBqAip1zEaA8lO1QNiwAVhqU1GFHXGhGyMJPcs0U8S/T82UdFviE6SApqrQCFGyzhyzA+6PwM9rdekBHda/AqfhPf7LGxDTmkXC3uBN8He/uQufk/q6+Ofm2abLKlxDAlwWnQarjcICuWZarruG45pmFLmNbcFjpaetxHmCtn4SonC1fmNBEg+GmS0PI0zzYgagQtOlw0K+2gAE/wB+/BPsY32574houfUdVZlBfctAN5G50nqqWFJyjNYrX4g7YKgyjJQ8tzsfHV1HWfCzpK6bE08xXN/DzcoXSm4UNHyjz3juAcajnRabGZsNo2CyuLcO+dExsCDOUkfpIIkzqvQ8XgbkkWKho8HYTa30VMeS4lyxmU7YXw4f/HpHMXVHR8to8RZRptLjlbufETsArfB+CE1TUc3LNwBaf7uZXR4fgzQNt/e5VwUY0QzzuXtscccf6sHj9ECiex+i8jxeEl741BkdbL2Pj1OaZ7FeT12F1V2XYn2R4brbcmO5GNiyDTI0N56KrhCIMx91pYpkkyOizX4eF342a04c5d7GHmYiVMwXE+2yjw9eLEiDpJ0R06gJI3Hv2WsLLFiow/4UZRTGhQPQiloSUDiiKAolMUxCSRWAyYp0KIKrSpGqEFSNKq5xkJ9k0pwUGFSBVlr7RyVenWjT1upQUphFylZZVybgKdmi1aKeKMkkH1UJCtPZe4lR1K1ohYzf4WW1KYIjkehV+lhcj7Gx25FcnwvFup1GkaOIBHOTC9B4jh4axwicrc81GucQXOFPKBpADge4XNyYarr4+WWSfJsOVrYYrGouV6hVXLlHo49xtU4Udd9lFTq2Q1XqYWKWIbdVwFYrOVVhJKoR1XBD4QujprnuCMOULfyEJKOUWm0AQq5w0IqOI2UritvpLXZUine5Rl6iqVELTzFQ40//AGyvO8e1lGk+bHNbmSV3XFXZnMZzdOhNh4tB2XkvxbxP5uLcGOzMYYsCBm3sfRW4cLe0uXkmHXyq1H+/1VbEVIho158t1ZZT0PRVcTRIfm1BgHyuuzFz570rHBne6mw8C0K01wIQOdHfbkj5Wk8JO4TPFp/hARqhosINtO+sIyVggSgKIlCUWCU0J0lgCkkUyYFIIwUJanBVHMNSRZACpYsgKIFWWmwVYjmpqRQZIdQjD0BR5DFlhODIVd9AnTXktHC0xuFYNIE8tkuzsGmSxwdE5SDcWMFdnTqeAEtIdOUg5WlvzDnmP6m6DosHEHK6HCxsp8bxFpqU2DxBjw4VHA/MOYQWkn+nkhl+Q43VdLSVmmVWoKw0Lz69fGr9F6nc2yp0XK186ymptTxGiqV8ZlbLGl5m4kAj11WhVbKgHDwXJ07W9wPGnKCLg+RC3DjHZgMpI3daB05lZOBwjabQSt2ZClaNp6Akkqy3RRURClc5ElqOooHlTOUT2pFJWLjqgDi4mMrSRcgz0jeJXm2I4GX1alVrSA5xcA4yQDzPNehcYqkOytcGuLXQ4iY0kR1lc5Ta7OBctHUQfLdd/BPwcHNfz25d+CeP6SfIqu+mdwvU8LkeIIAjks7jHAmPNgJ5nRW0E5P28zGGgyENVp0gDqtXH4EtcdwFn1As3jLOkUW/PNMXRKkIULmz0CKdIoCjLUJCIBSTpFZgFMiKYpiqyCE4KTk6JwVINFE1SLAUypqYULVbosnZAUuHw+YxC2MHwozdvnKXCeGSZNl0paxrbXKWmjHqYVrBcLH4hjG7R7haGNeXO1gLKxuGBvBI6G091mZdbFE21jRXa5qHI17QDTpgC0ZmG4JO991m1GhrgY0IMHQwZhaPFuO/PeDkyQwsgGbG/sm1+i7dRwvE56bT0v3WixcZ8OcVh+R2jtP7t/VdjScuDlw8cnqcPJMsU4KlplRMRmpDSFFbYX1eqno1h1KwK9F4cYcYPQKSngHvIIqvEcjA9FTxiuGO3VUuIZrObp1Wvh+IiIIhcX//AD69stQQNba+6tYbgFQkOdUqW5PIHPSYSXGL+G+rNO5o4kc1aFSVzWG4ZJ/W6O5lbmHblEKdunLnjMb0thRVTARB6wfizjgw9BzhGc+Fg5uOnkNVpPK6idupuub45xc1KlamxrSKfy/HfMLnMBGyr4RrYvM+iwOE8XLGVmvzF1WJcBB3Jv3UuDc7UE9xeO4N16WOOpp51y8rt1NCsGG7ob7q7iyXtHyzAO7t/wC1v7rGwmDa7UiToZMc9102FdlZdozD+ptx3jUeUog4XjVMtkEOF9dieq52ovQ/iC7bw4RY9R2XCY2kAbLK43pTLttkBTvCErBTFCQnKEolMUxSJTIgSEp0JKIKrk2ZM4pgqaQ2MKQKIFHKwJWBWqDjNrKpTVum5KZ0fC3Oi8wtivTln4Fy2BxhzCwhdIyqCL+/8JaZhYhsEnxHoGz9FDiajsvhYRPPceit4mhTklrtDcgDXo4xfsszGF0kyWzbk4grMpYvDeEE2J2mfz3VLEUYA+q0f/HJpkXkmbmdBcdtCqVcmQ03DbDvP3snhKhp0yIPO48jH1XZ8B4wKrYJ8Q1HPquTe68TPPmCY+6Flb5bw5kg6/wQl5MPOH4uT7d38PS6bkT2rD4NxxtUcnDUfccwttlWy83LG43VerjnMpuHp0wdVcocMGxjuq1EXWxhaiS2xXG2ej0sE4bhaGGw3M+QCPDtWlToiEm7T5cuSNjANFKAk5ihxeKaxpc4gACSTYCENI7LFYtrGlziAGgkk2AA1XkXxJ8Q1MVVztaDREimdbbkibHpCP4y+MDiwadEkUmz/wDbl58m8ucLK4TXiaZEtmx6/ghd/Dw+E8r7cPNy+V8Z6WMHRD9CA7YTHpOh7rRwFIOJaSc+0iHAj6rOcMj7m0wTJls/pnpsrtEE6OJI336X/q7q6MXcHinMdldeDf8AcdF1dGv4No+i5CphS/K+LjW3tK6HDNysBMH89lhUuKcQFR8NgkWI2I5krmuJATpC1+J16ZdaxnYrCxT5Oqw4qNQKMqWo1ROWVsCUBRFASsnTJinQkogRQkpyUyYFJJMkVVzbECjJUYRHRCiOm5WgVSapwUotDAkF4XRUWSNVyVCtBWvw/GEnWAEKaVp4shrDFu36ie6xKWBqPdmdAbrJN97AEgzt5rTxTIh0kk6CJAJ0sjx+OFNoDYc6Okd9oHXqEoqvEqbgy8ZcokaEzJAnYWJPOyxnZiCXAjuL3m8akbei1249o/VD3nLA/U1s7nawa207yi4hSLWBzwM1QktAvlYNzbmNLzJRl0XW1D/xWsmYyvAy9HNg68jJjuEIw7X5o/uBiHAGZnoBP5oUlwa13SJ1Bc2/uSiFIgwNW9I0Meq220q4rCZKgLSQdQZ3uCJ8lt8L+ISPDWEH/lse/JQVsK2o2RAfIIBgAyPFG2oUdPDQcrx10u0/4S5SZTtTDK4Xcdhh8QDBBWvg6i4OhUdR0PhOm7fPl5LRo/E+T9Q9CuLPivw9Dj58bO+noeHqQtKnibLy5/8AqA1v9Lj6fuhq/wCpjsvgpeb3fYJJwZ/o+XPx/t6bjOJMpsL3uDWtEkkwAF5h8S/ET8USTLKDTDGXDqrti4fbbU30z6vGalcCriHFwH6KYsydjH7yeSVLCueM7xA62tyHRdPHxTDu+3Hy83n1Oop4TAfq6jbvPsIWhQ4aAJbqIjuRP1HsFNh6dpGgk+Q/z7LUoAZgDv8A/sfdW2jpm08OS1wiS0XB3B1H1UVLCfKcCLsNiNwDz/Oa1a1D5by4X1B6iwQuZmaDyA6WkgjvELDo5qmnEG0xG8OuPQrWo4s/LmO4+6x61N3yzN8ttNplp8rhatCuDS1gxy1B1WBx3FsSPmmLdFVa6U3FzFUyI6i4KhovTfDY3tI9QOKme5QOKV1ZegkoUiUxKyFMUyRKYlNAMUycoUQU0iknVXMQRHRCilASCLMhCIoCQcrGFxJa7bzuFVGqRWB1WBxOcCTBGg1PNPicGahIFm6TOsXJKyeC1/FbU289l0MtAdJ8LW+KDBi5eZ57CN3BJejy7jHbRa14O0kCY8UaudO0rRqvLw52pMAHeTAOusAE2/5dFVqMzkvIsdByA0aByue60aLAGZd5M7f3RHQR3lCizqFMze4Bn3VvE4bxBzR+oT/7BC+nBjzPc/ZTipZsjeBziQfulMhp/qAjX0V1tPMLX3AOrex3HQ+yJ+FDg13ke7Z/cehVehUPmLrCP5Qc0xP/AGaeY/jfvpCx8dwkxNM+R+3T8stbFk5swsf4Bt6qnVxB19Y0KIVzGUkwVapUpIETyCs1Gh5Nr87TzEka9z0VvB0cokNud9z+ck1pV3AYFrIfWIJ1DAZ/O/12t16xqSSIA0GwQ4VvhLjdzjAm8QAXHsJA81PVpyeQgO97z5T6JDweEwkU3czA9JP3PorTWx5AeWh+xRYOANNL+gn91K5suPItB82x9vqgYq4z9/vH0sFDTYMl/wDsD7EfQpqjS0noTfsbfsp2iQ8AbE+2Yft5rArYkFoBBN5aevL6e6uYjK6iHNsBqOXUKthyHnI7R0FpGoN/zyR4ykRTLd9tpI27/uiDjOJul5m/5z3UFNTV7uOXTcbj9v4UTU3w2HsznKIlSvURSr0JKYoiExCxLApk6EpyGKZOUyzKadJJVc0JOkkgJwiKZJBiYUzgnSRZZwVTK4HptqO3UrWqGQZHhEEjsdPM/RJJLkOLa4dQgZjeXW/us1vbc/5UDNXEGwsOsycx6290klNQZpwX7hjG+ZdH3zFBhmS5k38R+wSSQFfbVh0dD5uGZvpIPqqmJgPeRs4jyJ/n3TpLCfiTcpaOYMdgLfQeqz6g8J9D1Nv5SSWBQYwau10noNR30/IVvDNzHtG//IwB7pJI0sab60ZWgd+rRLo9VfpNzPAH/EjucmX9vdJJA8XMOIOU8o9AT9AFFReWyD/SR6XEe6SSAr+MoXB5wfUBZ9GqWVOkH2EwkksxOw+V7b2J8PQ6eht6KTir2wc/K/YWPokkiWuOqvmqQTMWnmNp30V3B8E+YcoMTcJJJqE6DxD4bq0pLmgjmHD7rJLUkkjqx7gSgcnSRbL0jKYpkk0QMUMpJLM/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07504" y="116632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10000"/>
                  </a:schemeClr>
                </a:solidFill>
                <a:latin typeface="Monotype Corsiva" pitchFamily="66" charset="0"/>
              </a:rPr>
              <a:t>Повість «Старий  і море»</a:t>
            </a:r>
            <a:endParaRPr lang="ru-RU" sz="3200" b="1" dirty="0">
              <a:solidFill>
                <a:schemeClr val="bg1">
                  <a:lumMod val="1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21506" name="Picture 2" descr="http://figgery.com.ua/wp-content/uploads/post/mul-tiplikatsiya-kak-iskusstvo/ozhivshaya-zhivopis-v-neveroyatno-krasivy-h-mul-tfil-mah-aleksandra-petrova/Mul-tfil-m-Starik-i-more-Aleksandr-Petrov-hudozhniki-mul-tiplikatory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207" y="609526"/>
            <a:ext cx="6368430" cy="4617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9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8583" y="4590520"/>
            <a:ext cx="9144000" cy="2267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часів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«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залізної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завіси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»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дістати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книги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було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непросто,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однак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щасливчики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кому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це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вдавалося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моментально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закохувалися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захоплюючі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драматичні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сюжети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Глибина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думки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філософські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нотки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прослизають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кожному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творів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роблять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нетиповим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представником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нації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- все-таки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американці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відрізняються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насамперед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життєрадісним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характером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досить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поверховим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мисленням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Можливо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саме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тому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така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велика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людина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покінчила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життя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самогубством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не проживши і 62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років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3" name="AutoShape 4" descr="https://covers.openlibrary.org/b/id/2970172-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covers.openlibrary.org/b/id/2970172-M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covers.openlibrary.org/b/id/2970172-M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" descr="data:image/jpeg;base64,/9j/4AAQSkZJRgABAQAAAQABAAD/2wCEAAkGBhQSEBUUEhQVFBUUFRUUGBcVFRQVFBQVFBQVFBQYFxcXHCYeGBkjGRUXHy8gJCcpLCwsFR4xNTAqNSYrLCkBCQoKDgwOGg8PGiwcHBwpKSksLCksLCksLCksLCksLCksKSwpLCwpKSwsKSwpKSwpKSwsKSksKSksKSwsLCkpKf/AABEIAKcBLQMBIgACEQEDEQH/xAAbAAABBQEBAAAAAAAAAAAAAAACAAEDBAUGB//EADoQAAEDAgQEBAUDAwQCAwEAAAEAAhEDIQQSMUEFUWFxIoGRoQYTscHwMtHhQnLxByNSYhSSQ4PiFf/EABkBAAMBAQEAAAAAAAAAAAAAAAECAwAEBf/EACQRAQEAAgICAQQDAQAAAAAAAAABAhEDIRIxQQQTIlEUMmFC/9oADAMBAAIRAxEAPwDxeULgmlIlIuFqmCiAUzVqBBGAmapWt7/skMkw9UNMuEge6g+dMyN7dlMSII5g2+6jpOsJAiSL9v8ACwnyA81WxFGTI7eXNWKVUt0M/VNUrTtp6ytLdhZLGeUytPYHX067E9f4VZwhVlQs0ZOAibTmeiuU7AADxAjbsDK1rSApYQhpcf6YMHcA37rc4ZgBUIGdrZ0zNIPi0bAH6RlJnZZwokiMzYJM3MwXaWtOqs0aRa22XxE5SJdbnm31/dJapjDcTpOAyNPhzhsSC2RLZFpjt9hGthsbNIZAXZg8DLOY5mkH0jRYzMY4uFszWgNbAkgZi6AY8QzFx6TGwV6liwwS7/5HEhvLrAFkmUulMbNtfBRbxR/QDAkgEbC9xoLpsTVaQwBsZJJPIyG5XHcAD1JiVTHFml2V9QwGXAtaTYnT/Kq4viHzQWNsyASBvBIAvqZaDJ9tQkxqlymgYkF3zHMeHU84Gt25idouNNDMHe8CXtAbLYAOcn/qGuAHTxOvfboFVZiAx5aIgw0yA4uM6CLkD67HRdBwb4WxdbTD/wC3le1pxBNMAfpY6P1yLH9OypbMYjJcr0r1MLWnPVBZSHyqbjIPy2VIc0lupt4pi5J2BWfxjHsLnNYS5uYQdA5jC4AhsWJlp2/Su3Z8BCjT/wB6q6s4AQ0FzaTYEDwze25jssHinBWua8RDm3bFvLsozmx26P4+Vm6427jt+WHspXANPVTOpAG+gbPeVSxBzGea6N7Qs8Vh9SRGwKAYfkpsPYddNOyOi5pHVLbr0Mn7HQp2g/dG1qjqOMI6WyRXFIQgRhM5BWwKaUimRCCTFNKaVj2khTpis0ZkIoRZUQarOAACmCZrUcIMAKYBRgoqJknWe6UyZrAdfUfsq7xFtR0Uzp5qJ8haCHLaRrCTG2M7ppIOn1RVa7nbiOiPYKx1hE7DgH9TSOYm/lCIOVjCUMzk1y0WYeVNSrxf9UbloAHLXkgfW5ut5c9wDcd1v4bCADTVTVaVMagE9go/e79L/wAe69ufOJEtcQAWHb+od1YbxMB8BxaCCSQbZjpvy93d10GEwdEkeFvoF0WA4bSOjW+gSZfUSfBsfprfl58ca5xhpqVGEXDJDgeUgR7K/heC1S8/Jo4h1MgR8wMY9ruRmxb2iZm2i9OwuAYBYD0WnRoAKN+r/UVn0n7rzGj/AKf4mq8Pd8ql5mo63PYlb/Df9MKQOavVqVDqQDkaT5eL3XbGnZExqlfqc7/is+mwnxtU4T8OYegP9mkxhIFwBmtzcb+612qNjxCjqYxg1cB5hTttU8ZPSHEUpK4r4s4fl8QtNj1sT9l02N4wwCWuB/Oa53jPF2Py5obrM25QjjLLsblNPOOIYYmTOqoNbf8ANl0vEaABeYtFp5HX86Ln2CDB1FivQ48tx5/JjqpG1fD3B/hJgdzsfzuouilacot+W9k9IYGD+2imwz5VWL91aw9Ix33Qo4+1px/AoXlIviL6pili1uwpk5TFENmlCnKFYLRJJgksrFNOEKMKzgEESBGBZBjNKdtj0P2TNYTzVn5cAEhKY2VBXYJBUmVDUO3PRZlZ85v3TETqFPiGtaNZKrnFHYBFuiMDb86rR4OyXFZz7hbHw+2Q7v8AZJyX8VeKfk0qlBzrNt15KbCfDrzq8/nVWaLYU1binyxYSfT3XH5X1Hd4Y3uqmI+Hazbs8Q7wff8AdRUsPXYZ8Y6EpqvxE/UkgEwIFiY0kyT6K3wnGvxLstNtZxH6i1oeGzpIAtMeugVJM9dxO/bl6rQ4dxqq0w6SBz3XY8OxweOq4ttYtPihzdMw2PJzTdp/LLSwPFMpXPnN/C2M/wBdiHbJVgQFT4bis5WpixAXOo5jH1nmwmI25/hWW7hVR5vPmdvPRafGeNtojm42a0an+Fx+P+J6kguLhMHK23hO8rp4/K+oll4/9V1WF+F85mrUts1mv/stHFfB9F7bOcPMH6rmeF8ULm5izENEZ8wzO8BJAcAR4m2N2gra4VxcvPhcKjeYs4dHN2KGd5MfZsMcMvVcl8XcDfh9XZ2kEAxBvsYsuHqOkzv9l7J8T4f5lO+y8ir0CHxyJC6ODPccvPjpXnmPMKyapIk2AR1qIDJ5Ko7EHJEA5u8rpn5ObKeIqMOctAC3kqNKhAndXQ+RrdLkph/qItk9lJlTuCUoH0BwQEKRxQFEAFAjKBYtEExTSkSsbyVU4TSiCs4yCIvshRBqAip1zEaA8lO1QNiwAVhqU1GFHXGhGyMJPcs0U8S/T82UdFviE6SApqrQCFGyzhyzA+6PwM9rdekBHda/AqfhPf7LGxDTmkXC3uBN8He/uQufk/q6+Ofm2abLKlxDAlwWnQarjcICuWZarruG45pmFLmNbcFjpaetxHmCtn4SonC1fmNBEg+GmS0PI0zzYgagQtOlw0K+2gAE/wB+/BPsY32574houfUdVZlBfctAN5G50nqqWFJyjNYrX4g7YKgyjJQ8tzsfHV1HWfCzpK6bE08xXN/DzcoXSm4UNHyjz3juAcajnRabGZsNo2CyuLcO+dExsCDOUkfpIIkzqvQ8XgbkkWKho8HYTa30VMeS4lyxmU7YXw4f/HpHMXVHR8to8RZRptLjlbufETsArfB+CE1TUc3LNwBaf7uZXR4fgzQNt/e5VwUY0QzzuXtscccf6sHj9ECiex+i8jxeEl741BkdbL2Pj1OaZ7FeT12F1V2XYn2R4brbcmO5GNiyDTI0N56KrhCIMx91pYpkkyOizX4eF342a04c5d7GHmYiVMwXE+2yjw9eLEiDpJ0R06gJI3Hv2WsLLFiow/4UZRTGhQPQiloSUDiiKAolMUxCSRWAyYp0KIKrSpGqEFSNKq5xkJ9k0pwUGFSBVlr7RyVenWjT1upQUphFylZZVybgKdmi1aKeKMkkH1UJCtPZe4lR1K1ohYzf4WW1KYIjkehV+lhcj7Gx25FcnwvFup1GkaOIBHOTC9B4jh4axwicrc81GucQXOFPKBpADge4XNyYarr4+WWSfJsOVrYYrGouV6hVXLlHo49xtU4Udd9lFTq2Q1XqYWKWIbdVwFYrOVVhJKoR1XBD4QujprnuCMOULfyEJKOUWm0AQq5w0IqOI2UritvpLXZUine5Rl6iqVELTzFQ40//AGyvO8e1lGk+bHNbmSV3XFXZnMZzdOhNh4tB2XkvxbxP5uLcGOzMYYsCBm3sfRW4cLe0uXkmHXyq1H+/1VbEVIho158t1ZZT0PRVcTRIfm1BgHyuuzFz570rHBne6mw8C0K01wIQOdHfbkj5Wk8JO4TPFp/hARqhosINtO+sIyVggSgKIlCUWCU0J0lgCkkUyYFIIwUJanBVHMNSRZACpYsgKIFWWmwVYjmpqRQZIdQjD0BR5DFlhODIVd9AnTXktHC0xuFYNIE8tkuzsGmSxwdE5SDcWMFdnTqeAEtIdOUg5WlvzDnmP6m6DosHEHK6HCxsp8bxFpqU2DxBjw4VHA/MOYQWkn+nkhl+Q43VdLSVmmVWoKw0Lz69fGr9F6nc2yp0XK186ymptTxGiqV8ZlbLGl5m4kAj11WhVbKgHDwXJ07W9wPGnKCLg+RC3DjHZgMpI3daB05lZOBwjabQSt2ZClaNp6Akkqy3RRURClc5ElqOooHlTOUT2pFJWLjqgDi4mMrSRcgz0jeJXm2I4GX1alVrSA5xcA4yQDzPNehcYqkOytcGuLXQ4iY0kR1lc5Ta7OBctHUQfLdd/BPwcHNfz25d+CeP6SfIqu+mdwvU8LkeIIAjks7jHAmPNgJ5nRW0E5P28zGGgyENVp0gDqtXH4EtcdwFn1As3jLOkUW/PNMXRKkIULmz0CKdIoCjLUJCIBSTpFZgFMiKYpiqyCE4KTk6JwVINFE1SLAUypqYULVbosnZAUuHw+YxC2MHwozdvnKXCeGSZNl0paxrbXKWmjHqYVrBcLH4hjG7R7haGNeXO1gLKxuGBvBI6G091mZdbFE21jRXa5qHI17QDTpgC0ZmG4JO991m1GhrgY0IMHQwZhaPFuO/PeDkyQwsgGbG/sm1+i7dRwvE56bT0v3WixcZ8OcVh+R2jtP7t/VdjScuDlw8cnqcPJMsU4KlplRMRmpDSFFbYX1eqno1h1KwK9F4cYcYPQKSngHvIIqvEcjA9FTxiuGO3VUuIZrObp1Wvh+IiIIhcX//AD69stQQNba+6tYbgFQkOdUqW5PIHPSYSXGL+G+rNO5o4kc1aFSVzWG4ZJ/W6O5lbmHblEKdunLnjMb0thRVTARB6wfizjgw9BzhGc+Fg5uOnkNVpPK6idupuub45xc1KlamxrSKfy/HfMLnMBGyr4RrYvM+iwOE8XLGVmvzF1WJcBB3Jv3UuDc7UE9xeO4N16WOOpp51y8rt1NCsGG7ob7q7iyXtHyzAO7t/wC1v7rGwmDa7UiToZMc9102FdlZdozD+ptx3jUeUog4XjVMtkEOF9dieq52ovQ/iC7bw4RY9R2XCY2kAbLK43pTLttkBTvCErBTFCQnKEolMUxSJTIgSEp0JKIKrk2ZM4pgqaQ2MKQKIFHKwJWBWqDjNrKpTVum5KZ0fC3Oi8wtivTln4Fy2BxhzCwhdIyqCL+/8JaZhYhsEnxHoGz9FDiajsvhYRPPceit4mhTklrtDcgDXo4xfsszGF0kyWzbk4grMpYvDeEE2J2mfz3VLEUYA+q0f/HJpkXkmbmdBcdtCqVcmQ03DbDvP3snhKhp0yIPO48jH1XZ8B4wKrYJ8Q1HPquTe68TPPmCY+6Flb5bw5kg6/wQl5MPOH4uT7d38PS6bkT2rD4NxxtUcnDUfccwttlWy83LG43VerjnMpuHp0wdVcocMGxjuq1EXWxhaiS2xXG2ej0sE4bhaGGw3M+QCPDtWlToiEm7T5cuSNjANFKAk5ihxeKaxpc4gACSTYCENI7LFYtrGlziAGgkk2AA1XkXxJ8Q1MVVztaDREimdbbkibHpCP4y+MDiwadEkUmz/wDbl58m8ucLK4TXiaZEtmx6/ghd/Dw+E8r7cPNy+V8Z6WMHRD9CA7YTHpOh7rRwFIOJaSc+0iHAj6rOcMj7m0wTJls/pnpsrtEE6OJI336X/q7q6MXcHinMdldeDf8AcdF1dGv4No+i5CphS/K+LjW3tK6HDNysBMH89lhUuKcQFR8NgkWI2I5krmuJATpC1+J16ZdaxnYrCxT5Oqw4qNQKMqWo1ROWVsCUBRFASsnTJinQkogRQkpyUyYFJJMkVVzbECjJUYRHRCiOm5WgVSapwUotDAkF4XRUWSNVyVCtBWvw/GEnWAEKaVp4shrDFu36ie6xKWBqPdmdAbrJN97AEgzt5rTxTIh0kk6CJAJ0sjx+OFNoDYc6Okd9oHXqEoqvEqbgy8ZcokaEzJAnYWJPOyxnZiCXAjuL3m8akbei1249o/VD3nLA/U1s7nawa207yi4hSLWBzwM1QktAvlYNzbmNLzJRl0XW1D/xWsmYyvAy9HNg68jJjuEIw7X5o/uBiHAGZnoBP5oUlwa13SJ1Bc2/uSiFIgwNW9I0Meq220q4rCZKgLSQdQZ3uCJ8lt8L+ISPDWEH/lse/JQVsK2o2RAfIIBgAyPFG2oUdPDQcrx10u0/4S5SZTtTDK4Xcdhh8QDBBWvg6i4OhUdR0PhOm7fPl5LRo/E+T9Q9CuLPivw9Dj58bO+noeHqQtKnibLy5/8AqA1v9Lj6fuhq/wCpjsvgpeb3fYJJwZ/o+XPx/t6bjOJMpsL3uDWtEkkwAF5h8S/ET8USTLKDTDGXDqrti4fbbU30z6vGalcCriHFwH6KYsydjH7yeSVLCueM7xA62tyHRdPHxTDu+3Hy83n1Oop4TAfq6jbvPsIWhQ4aAJbqIjuRP1HsFNh6dpGgk+Q/z7LUoAZgDv8A/sfdW2jpm08OS1wiS0XB3B1H1UVLCfKcCLsNiNwDz/Oa1a1D5by4X1B6iwQuZmaDyA6WkgjvELDo5qmnEG0xG8OuPQrWo4s/LmO4+6x61N3yzN8ttNplp8rhatCuDS1gxy1B1WBx3FsSPmmLdFVa6U3FzFUyI6i4KhovTfDY3tI9QOKme5QOKV1ZegkoUiUxKyFMUyRKYlNAMUycoUQU0iknVXMQRHRCilASCLMhCIoCQcrGFxJa7bzuFVGqRWB1WBxOcCTBGg1PNPicGahIFm6TOsXJKyeC1/FbU289l0MtAdJ8LW+KDBi5eZ57CN3BJejy7jHbRa14O0kCY8UaudO0rRqvLw52pMAHeTAOusAE2/5dFVqMzkvIsdByA0aByue60aLAGZd5M7f3RHQR3lCizqFMze4Bn3VvE4bxBzR+oT/7BC+nBjzPc/ZTipZsjeBziQfulMhp/qAjX0V1tPMLX3AOrex3HQ+yJ+FDg13ke7Z/cehVehUPmLrCP5Qc0xP/AGaeY/jfvpCx8dwkxNM+R+3T8stbFk5swsf4Bt6qnVxB19Y0KIVzGUkwVapUpIETyCs1Gh5Nr87TzEka9z0VvB0cokNud9z+ck1pV3AYFrIfWIJ1DAZ/O/12t16xqSSIA0GwQ4VvhLjdzjAm8QAXHsJA81PVpyeQgO97z5T6JDweEwkU3czA9JP3PorTWx5AeWh+xRYOANNL+gn91K5suPItB82x9vqgYq4z9/vH0sFDTYMl/wDsD7EfQpqjS0noTfsbfsp2iQ8AbE+2Yft5rArYkFoBBN5aevL6e6uYjK6iHNsBqOXUKthyHnI7R0FpGoN/zyR4ykRTLd9tpI27/uiDjOJul5m/5z3UFNTV7uOXTcbj9v4UTU3w2HsznKIlSvURSr0JKYoiExCxLApk6EpyGKZOUyzKadJJVc0JOkkgJwiKZJBiYUzgnSRZZwVTK4HptqO3UrWqGQZHhEEjsdPM/RJJLkOLa4dQgZjeXW/us1vbc/5UDNXEGwsOsycx6290klNQZpwX7hjG+ZdH3zFBhmS5k38R+wSSQFfbVh0dD5uGZvpIPqqmJgPeRs4jyJ/n3TpLCfiTcpaOYMdgLfQeqz6g8J9D1Nv5SSWBQYwau10noNR30/IVvDNzHtG//IwB7pJI0sab60ZWgd+rRLo9VfpNzPAH/EjucmX9vdJJA8XMOIOU8o9AT9AFFReWyD/SR6XEe6SSAr+MoXB5wfUBZ9GqWVOkH2EwkksxOw+V7b2J8PQ6eht6KTir2wc/K/YWPokkiWuOqvmqQTMWnmNp30V3B8E+YcoMTcJJJqE6DxD4bq0pLmgjmHD7rJLUkkjqx7gSgcnSRbL0jKYpkk0QMUMpJLM/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0" name="Picture 2" descr="http://hochu.ua/pictures_ckfinder/images/2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889" y="160337"/>
            <a:ext cx="6819056" cy="4591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393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5587" y="-130662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10000"/>
                  </a:schemeClr>
                </a:solidFill>
                <a:latin typeface="Monotype Corsiva" pitchFamily="66" charset="0"/>
              </a:rPr>
              <a:t>Цікаві факти</a:t>
            </a:r>
            <a:endParaRPr lang="ru-RU" sz="3200" b="1" dirty="0">
              <a:solidFill>
                <a:schemeClr val="bg1">
                  <a:lumMod val="1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45999" y="861973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обожнював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коктейлі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дайкірі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мохіто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-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трохи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жіночий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вибір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чи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не так?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Психологи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кажуть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коктейлі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полюбляють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чоловіки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які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глибині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душі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залишилися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розпещеними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примхливими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маленькими хлопчиками.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Письменник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любив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полювання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зброю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війну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постійно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чомусь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сумнівався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</a:t>
            </a:r>
            <a:endParaRPr lang="ru-RU" sz="1600" dirty="0" smtClean="0">
              <a:solidFill>
                <a:schemeClr val="bg1">
                  <a:lumMod val="10000"/>
                </a:schemeClr>
              </a:solidFill>
              <a:latin typeface="Comic Sans MS" pitchFamily="66" charset="0"/>
            </a:endParaRPr>
          </a:p>
          <a:p>
            <a:pPr marL="285750" lvl="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Одного разу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подарували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кошеня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мейн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-куна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шістьма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пальцями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 лапках.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Підкидьок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обласканий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вигодований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охрещений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Сніжком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Де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один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кіт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там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кілька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тим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більше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якщо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мова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йде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про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приватний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будинок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Поступово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кількість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їх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дійшла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 57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особин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!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Після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смерті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господаря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пухнастих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нащадків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Сніжка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які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успадкували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шестипалість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стали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називати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«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». До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цих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пір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кілька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поколінь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кошенят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живуть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-Уест,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будинку-музеї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письменника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якості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живих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пам'яток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а за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сумісництвом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й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захищають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нерухомі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експонати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натиску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мишей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endParaRPr lang="ru-RU" sz="1600" dirty="0">
              <a:solidFill>
                <a:schemeClr val="bg1">
                  <a:lumMod val="10000"/>
                </a:schemeClr>
              </a:solidFill>
              <a:latin typeface="Comic Sans MS" pitchFamily="66" charset="0"/>
            </a:endParaRPr>
          </a:p>
          <a:p>
            <a:pPr marL="285750" lvl="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Великий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американець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терпіти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не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міг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давати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автографи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будучи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досить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скромним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повсякденному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житті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Один з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фанатів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виявився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вельми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наполегливим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до того ж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посперечався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приятелем,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доб'ється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свого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а тому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переслідував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довгих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три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місяці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«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Дістати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»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таки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вийшло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: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витримав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підписав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обкладинку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: «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Віктору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Хиллу,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справжньому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сучому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сину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який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не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може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зрозуміти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відповіді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«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ні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!» ».</a:t>
            </a:r>
          </a:p>
        </p:txBody>
      </p:sp>
    </p:spTree>
    <p:extLst>
      <p:ext uri="{BB962C8B-B14F-4D97-AF65-F5344CB8AC3E}">
        <p14:creationId xmlns:p14="http://schemas.microsoft.com/office/powerpoint/2010/main" val="394230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35587" y="-130662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bg1">
                    <a:lumMod val="10000"/>
                  </a:schemeClr>
                </a:solidFill>
                <a:latin typeface="Monotype Corsiva" pitchFamily="66" charset="0"/>
              </a:rPr>
              <a:t>Цікаві факти</a:t>
            </a:r>
            <a:endParaRPr lang="ru-RU" sz="3200" b="1" dirty="0">
              <a:solidFill>
                <a:schemeClr val="bg1">
                  <a:lumMod val="1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45999" y="519073"/>
            <a:ext cx="914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грали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коли-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небудь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fr-FR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World of Warcraft?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Зверніть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увагу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: одного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героїв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мисливця-дослідника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звуть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Ернестуей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грі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виконує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завдання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назви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яких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відповідають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творам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Наприклад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«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Зелені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пагорби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Африки» звучать, як «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Зелені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пагорби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Тернистої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долини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», а «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Сніги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Кіліманджаро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» - як «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Сніги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Нордскола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». </a:t>
            </a:r>
          </a:p>
          <a:p>
            <a:pPr marL="285750" lvl="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Останні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роки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життя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важко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хворів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жив 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постійній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напрузі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: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йому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здавалося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за ним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стежать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переслідують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всюди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навіть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психіатричній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лікарні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куди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кінцевому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підсумку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змушений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звернутися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допомогою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Психоз? А ось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! Уже через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багато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років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після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того, як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знаменитий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американський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письменник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покінчив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життя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самогубством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зроблений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запит до ФБР.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Стеження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було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!</a:t>
            </a:r>
          </a:p>
          <a:p>
            <a:pPr marL="285750" lvl="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застрелився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рушниці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fr-FR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Vincenzo Bernardelli.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Тепер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ця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модель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двостволки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так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називається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— </a:t>
            </a:r>
            <a:r>
              <a:rPr lang="fr-FR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Hemingway</a:t>
            </a:r>
            <a:r>
              <a:rPr lang="fr-FR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</a:p>
          <a:p>
            <a:pPr marL="285750" lvl="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під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час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написання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своїх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творів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найчастіше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їв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арахісове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масло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бутерброди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цибулею.</a:t>
            </a:r>
          </a:p>
          <a:p>
            <a:pPr marL="285750" lvl="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Кожного року в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Кі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-Уест проводиться конкурс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двійників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письменникка</a:t>
            </a:r>
            <a:r>
              <a:rPr lang="ru-RU" sz="160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</a:t>
            </a:r>
            <a:endParaRPr lang="ru-RU" sz="1600" dirty="0" smtClean="0">
              <a:solidFill>
                <a:schemeClr val="bg1">
                  <a:lumMod val="1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57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44168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батьки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ранніх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років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намагалися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всебічно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розвивати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хлопчика.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малих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років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ходив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батьком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Кларенсом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Едмотом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Хемінгуеєм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полювання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бував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індійських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селищах.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сім'ї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Хемінгуеїв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вже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кілька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поколінь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чоловіки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були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лікарями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етнографами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мандрівниками-місіонерами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і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батько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хотів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щоб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син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не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відхилявся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цього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Мати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Ґрейс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Ґолл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дуже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цікавилася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живописом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співом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Маленький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вчився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грати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віолончелі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але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зовсім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хотів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займатися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цим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тож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супротив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було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придушено,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щодня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мусив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відвідувати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уроки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музики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Вже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дорослим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часто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стверджував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ненавидить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свою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матір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Пізніше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відзначав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уроки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музики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були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корисним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для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творчості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Також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мати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вчила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розбиратися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живописі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782406" y="1624793"/>
            <a:ext cx="2534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/>
              <a:t>Сім</a:t>
            </a:r>
            <a:r>
              <a:rPr lang="en-US" b="1" i="1" dirty="0" smtClean="0"/>
              <a:t>’</a:t>
            </a:r>
            <a:r>
              <a:rPr lang="ru-RU" b="1" i="1" dirty="0" smtClean="0"/>
              <a:t>я </a:t>
            </a:r>
            <a:r>
              <a:rPr lang="ru-RU" b="1" i="1" dirty="0" err="1" smtClean="0"/>
              <a:t>Хемінгуе</a:t>
            </a:r>
            <a:r>
              <a:rPr lang="uk-UA" b="1" i="1" dirty="0" smtClean="0"/>
              <a:t>їв</a:t>
            </a:r>
            <a:endParaRPr lang="ru-RU" b="1" i="1" dirty="0"/>
          </a:p>
        </p:txBody>
      </p:sp>
      <p:pic>
        <p:nvPicPr>
          <p:cNvPr id="3076" name="Picture 4" descr="http://img-fotki.yandex.ru/get/6104/121447594.630/0_111cbb_74daa38d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8023"/>
            <a:ext cx="4608512" cy="3634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53488" y="2009484"/>
            <a:ext cx="2991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/>
              <a:t>(Ернест, </a:t>
            </a:r>
            <a:r>
              <a:rPr lang="uk-UA" b="1" i="1" dirty="0" err="1"/>
              <a:t>Грейс</a:t>
            </a:r>
            <a:r>
              <a:rPr lang="uk-UA" b="1" i="1" dirty="0"/>
              <a:t>, </a:t>
            </a:r>
            <a:r>
              <a:rPr lang="uk-UA" b="1" i="1" dirty="0" err="1"/>
              <a:t>Марселіна</a:t>
            </a:r>
            <a:r>
              <a:rPr lang="uk-UA" b="1" i="1" dirty="0"/>
              <a:t>)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6176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60087" y="2707606"/>
            <a:ext cx="3595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Ернест у школі (другий праворуч)</a:t>
            </a:r>
            <a:endParaRPr lang="ru-RU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4564" y="3113192"/>
            <a:ext cx="9144000" cy="374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Письменник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навчався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кращій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школі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свого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міста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Там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працював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газеті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та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журналі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де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зміг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писати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свої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перші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фейлетони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також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пробувати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себе у такому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жанрі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як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белетристика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також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був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капітаном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тренером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шкільної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команди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перемагав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змаганнях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плавання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та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стрільби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Улюбленим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письменником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шкільні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роки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Шекспір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У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1916 році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шкільній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газеті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було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опубліковано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три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оповідання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-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розповідь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«Суд Маниту» (основою став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індійський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фольклор,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розповідь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оповідає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про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вбивство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старим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мисливцем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молодого), «Вся справа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кольорі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» (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розповідь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ведеться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літнього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боксера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який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розповідає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про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нечесний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матч) і «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Сепії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Жінган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» (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своєрідна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розповідь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про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індіанця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який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говорить про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свого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собаку і тютюн,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іноді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згадуючи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про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жорстоку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розправу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над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людиною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яку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колись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образив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).</a:t>
            </a:r>
            <a:endParaRPr lang="ru-RU" sz="1600" dirty="0">
              <a:solidFill>
                <a:schemeClr val="bg1">
                  <a:lumMod val="1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" name="Picture 2" descr="http://www.jfklibrary.org/~/media/assets/Audiovisual/Still%20Photographs/Ernest%20Hemingway%20Photograph%20Collection/EH06150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" t="16816" r="3871" b="3549"/>
          <a:stretch/>
        </p:blipFill>
        <p:spPr bwMode="auto">
          <a:xfrm>
            <a:off x="467544" y="42887"/>
            <a:ext cx="4860000" cy="32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60648"/>
            <a:ext cx="1864642" cy="219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2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https://lib.rus.ec/files/Wild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lib.rus.ec/files/Wild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-4564" y="381101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Сім'я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Хемінгуеїв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крім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зимового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будинку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Оук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-Парку, мала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й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котедж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«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Віндемер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» на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озері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Валлун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Кожного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літа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батьками,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братами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й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сестрами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вирушав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ці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тихі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місця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Для хлопчика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поїздки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у «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Віндемер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» означали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повну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свободу.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ніхто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не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змушував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грати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віолончелі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міг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займатися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своїми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справами —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сидіти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березі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вудкою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блукати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лісом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гратися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дітьми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індіанського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селища. У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1911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році, коли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виповнилося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12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років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дідусь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подарував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йому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однозарядну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рушницю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20-го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калібру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Цей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подарунок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зміцнив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дружбу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діда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онука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Хлопчик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обожнював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слухати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розповіді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дідуся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на все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життя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зберіг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про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нього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добрі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спогади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</a:t>
            </a:r>
            <a:endParaRPr lang="ru-RU" sz="1600" dirty="0">
              <a:solidFill>
                <a:schemeClr val="bg1">
                  <a:lumMod val="1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Picture 2" descr="http://favoritemitten.com/wp-content/uploads/2014/01/walloon-la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929" y="160337"/>
            <a:ext cx="4755014" cy="3830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9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дуже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хотів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служити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армії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однак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через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поганий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зір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йому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відмовляли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Але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все ж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зумів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потрапити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Світову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війну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влаштувавшись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водієм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швидкої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допомоги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8 </a:t>
            </a:r>
            <a:r>
              <a:rPr lang="ru-RU" sz="1600" dirty="0" err="1">
                <a:solidFill>
                  <a:srgbClr val="FF0000"/>
                </a:solidFill>
                <a:latin typeface="Comic Sans MS" pitchFamily="66" charset="0"/>
              </a:rPr>
              <a:t>липня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 1918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поранений на австро-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італійському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фронті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під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Фоссальто-ді-П'явеРятуючи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італійського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снайпера,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дивом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залишився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живий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На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тілі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нарахували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227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поранень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26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осколків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Згодом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король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Італії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нагородить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Військовим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хрестом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срібною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медаллю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"За доблесть".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20811" y="4297576"/>
            <a:ext cx="1836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/>
              <a:t>Ернест в армії</a:t>
            </a:r>
            <a:endParaRPr lang="ru-RU" b="1" i="1" dirty="0"/>
          </a:p>
        </p:txBody>
      </p:sp>
      <p:pic>
        <p:nvPicPr>
          <p:cNvPr id="1026" name="Picture 2" descr="http://img12.nnm.me/a/3/7/f/9/1ab3160e9b0f38b9486a8cdd5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35116"/>
            <a:ext cx="2505483" cy="4223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ics.livejournal.com/yog_zo_tot/pic/0004azs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019" y="109183"/>
            <a:ext cx="6016543" cy="4071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46555" y="4312509"/>
            <a:ext cx="91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/>
              <a:t>Чикаго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75837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63" y="3072348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американкою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Агнес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фон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Куровськи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18-річний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познайомився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міланському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госпіталі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Зазвичай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Агнес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чергувала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ночами,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намагаючись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відволікти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хлопця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розмовами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змусити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забути про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біль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Вони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розповідали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один одному про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своє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дитинство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ділилися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великими і маленькими секретами. Коли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Агнес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працювала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іншому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поверсі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посилав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їй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ким-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небудь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медсестер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незліченні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записки. Повернувшись до Америки,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чекав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її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кілька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місяців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Агнес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приїхала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Замість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отримав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листа. Вона писала,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Америку не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приїде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вона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збирається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вийти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заміж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італійського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лейтенанта.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довго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переживав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навіть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захворів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Поводився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як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хлопчисько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: написав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їх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спільний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подрузі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висловивши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надію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Агнес "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неодмінно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спіткнеться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східцях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і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виб</a:t>
            </a:r>
            <a:r>
              <a:rPr lang="en-US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’</a:t>
            </a:r>
            <a:r>
              <a:rPr lang="uk-UA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є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свої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кляті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зуби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".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Вона кинула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жорстоко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посміявшись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над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недосвідченим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юнаком.</a:t>
            </a:r>
          </a:p>
        </p:txBody>
      </p:sp>
      <p:sp>
        <p:nvSpPr>
          <p:cNvPr id="2" name="AutoShape 2" descr="https://upload.wikimedia.org/wikipedia/commons/6/62/Agnes_von_Kurowsky_in_Mila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 descr="http://img-fotki.yandex.ru/get/5400/av-belyaev.0/0_42035_c34a3b1d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102"/>
            <a:ext cx="4327649" cy="32197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55233" y="1450321"/>
            <a:ext cx="3321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err="1"/>
              <a:t>Агнес</a:t>
            </a:r>
            <a:r>
              <a:rPr lang="uk-UA" b="1" i="1" dirty="0"/>
              <a:t> </a:t>
            </a:r>
            <a:r>
              <a:rPr lang="uk-UA" b="1" i="1" dirty="0" smtClean="0"/>
              <a:t>і Ернест. Мілан (Італія), 1918 р.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51867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3497689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першою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дружиною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2 вересня 1921</a:t>
            </a:r>
            <a:r>
              <a:rPr lang="ru-RU" sz="1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стала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рудоволоса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Хедлі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Річардсон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Про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говорили,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як про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невдалу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піаністку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ускладнює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життя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талановитому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письменнику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Дійсно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вона в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найневідповідніший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момент народила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йому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сина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Джона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Хэдлі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Ніканора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 в </a:t>
            </a:r>
            <a:r>
              <a:rPr lang="ru-RU" sz="1600" dirty="0" err="1">
                <a:solidFill>
                  <a:srgbClr val="FF0000"/>
                </a:solidFill>
                <a:latin typeface="Comic Sans MS" pitchFamily="66" charset="0"/>
              </a:rPr>
              <a:t>грудні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 1922 року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втратила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валізу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повним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архівом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залишивши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письменника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без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єдиної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строчки.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«Одного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коліна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цього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красивого юнака,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знаходився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поруч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було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достатньо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щоб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закохатися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-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говорила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Хедлі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- А тут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до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коліна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додавався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цілий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чоловік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-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високий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худорлявий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кароокий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копицею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темного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волосся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неперевершеною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ямочкою на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лівій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щоці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".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Любов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Хедлі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витримала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бідність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поневіряння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безробіття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депресію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війну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але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тріснула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коли до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письменника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прийшла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слава. </a:t>
            </a:r>
            <a:endParaRPr lang="ru-RU" sz="1600" dirty="0">
              <a:solidFill>
                <a:srgbClr val="F2F2F2">
                  <a:lumMod val="10000"/>
                </a:srgbClr>
              </a:solidFill>
              <a:latin typeface="Comic Sans MS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55951" y="1221927"/>
            <a:ext cx="3498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/>
              <a:t>Ернест, </a:t>
            </a:r>
            <a:r>
              <a:rPr lang="uk-UA" b="1" i="1" dirty="0" err="1" smtClean="0"/>
              <a:t>Хедлі</a:t>
            </a:r>
            <a:r>
              <a:rPr lang="uk-UA" b="1" i="1" dirty="0" smtClean="0"/>
              <a:t> та </a:t>
            </a:r>
            <a:r>
              <a:rPr lang="uk-UA" b="1" i="1" dirty="0"/>
              <a:t>їх син. </a:t>
            </a:r>
            <a:r>
              <a:rPr lang="uk-UA" b="1" i="1" dirty="0" err="1" smtClean="0"/>
              <a:t>Шрунс</a:t>
            </a:r>
            <a:r>
              <a:rPr lang="uk-UA" b="1" i="1" dirty="0" smtClean="0"/>
              <a:t> (Австрія</a:t>
            </a:r>
            <a:r>
              <a:rPr lang="uk-UA" b="1" i="1" dirty="0"/>
              <a:t>), </a:t>
            </a:r>
            <a:r>
              <a:rPr lang="uk-UA" b="1" i="1" dirty="0" smtClean="0"/>
              <a:t>1925 р.</a:t>
            </a:r>
            <a:endParaRPr lang="ru-RU" b="1" i="1" dirty="0"/>
          </a:p>
        </p:txBody>
      </p:sp>
      <p:sp>
        <p:nvSpPr>
          <p:cNvPr id="2" name="AutoShape 2" descr="https://www.chayka.org/sites/default/files/Ernest_Hardley_w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chayka.org/sites/default/files/Ernest_Hardley_wb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www.chayka.org/sites/default/files/Ernest_Hardley_w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 descr="http://www.buro247.ru/local/images/buro/dd671c2a11d9a764e6868fc2825_jpg_13257987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" b="18901"/>
          <a:stretch/>
        </p:blipFill>
        <p:spPr bwMode="auto">
          <a:xfrm>
            <a:off x="1043608" y="0"/>
            <a:ext cx="2844787" cy="3655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28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9171" y="344168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Основним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його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місцем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проживання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Париж,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одначе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дуже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багато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подорожував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оскільки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захоплювався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гірськими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лижами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полюванням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рибальством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Незабаром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знову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закохується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На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цей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раз 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журналістку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модного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паризького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журналу "</a:t>
            </a:r>
            <a:r>
              <a:rPr lang="fr-FR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Vogue"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Полін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Пфайфер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Полін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була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чотири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роки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старша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за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але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набагато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досвідченіша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наївної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Хедлі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Подружившись з нею,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Полін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отримала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можливість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скільки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завгодно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бачитися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Ернестом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який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на той час став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вже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досить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відомим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автором. </a:t>
            </a:r>
            <a:r>
              <a:rPr lang="ru-RU" sz="1600" dirty="0" err="1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Хемінгуей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розлучився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Хедлі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і в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1927 році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одружився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з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Полін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Молоді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переїхали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в </a:t>
            </a:r>
            <a:r>
              <a:rPr lang="ru-RU" sz="1600" dirty="0" smtClean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США,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в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містечко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Кі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-Уест у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Флориді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28 </a:t>
            </a:r>
            <a:r>
              <a:rPr lang="ru-RU" sz="1600" dirty="0" err="1">
                <a:solidFill>
                  <a:srgbClr val="FF0000"/>
                </a:solidFill>
                <a:latin typeface="Comic Sans MS" pitchFamily="66" charset="0"/>
              </a:rPr>
              <a:t>червня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 1928 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у них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народився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син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Патрік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, </a:t>
            </a:r>
            <a:r>
              <a:rPr lang="ru-RU" sz="1600" dirty="0">
                <a:solidFill>
                  <a:srgbClr val="FF0000"/>
                </a:solidFill>
                <a:latin typeface="Comic Sans MS" pitchFamily="66" charset="0"/>
              </a:rPr>
              <a:t>12 листопада 1931 року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-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другий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син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Грегорі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 </a:t>
            </a:r>
            <a:r>
              <a:rPr lang="ru-RU" sz="1600" dirty="0" err="1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Хенкок</a:t>
            </a:r>
            <a:r>
              <a:rPr lang="ru-RU" sz="1600" dirty="0">
                <a:solidFill>
                  <a:schemeClr val="bg1">
                    <a:lumMod val="10000"/>
                  </a:schemeClr>
                </a:solidFill>
                <a:latin typeface="Comic Sans MS" pitchFamily="66" charset="0"/>
              </a:rPr>
              <a:t>. </a:t>
            </a:r>
            <a:endParaRPr lang="ru-RU" sz="1600" dirty="0">
              <a:solidFill>
                <a:srgbClr val="F2F2F2">
                  <a:lumMod val="1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4098" name="Picture 2" descr="http://wikers.ru/upload/medialibrary/ebe/po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607"/>
            <a:ext cx="5400600" cy="359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68144" y="1492133"/>
            <a:ext cx="1800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/>
              <a:t>Ернест і Полін. 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5850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Другая 1">
      <a:dk1>
        <a:srgbClr val="1FADCC"/>
      </a:dk1>
      <a:lt1>
        <a:sysClr val="window" lastClr="FFFFFF"/>
      </a:lt1>
      <a:dk2>
        <a:srgbClr val="0F566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Amiro Удобная">
      <a:dk1>
        <a:srgbClr val="F2F2F2"/>
      </a:dk1>
      <a:lt1>
        <a:srgbClr val="FFFFFF"/>
      </a:lt1>
      <a:dk2>
        <a:srgbClr val="C8C1AF"/>
      </a:dk2>
      <a:lt2>
        <a:srgbClr val="FFFFFF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2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2198</TotalTime>
  <Words>3524</Words>
  <Application>Microsoft Office PowerPoint</Application>
  <PresentationFormat>Экран (4:3)</PresentationFormat>
  <Paragraphs>73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Кутюр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Amiro Natsu</dc:creator>
  <cp:lastModifiedBy>Amiro</cp:lastModifiedBy>
  <cp:revision>150</cp:revision>
  <dcterms:created xsi:type="dcterms:W3CDTF">2014-07-29T17:50:20Z</dcterms:created>
  <dcterms:modified xsi:type="dcterms:W3CDTF">2014-09-05T18:41:55Z</dcterms:modified>
</cp:coreProperties>
</file>