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56" r:id="rId2"/>
    <p:sldId id="259" r:id="rId3"/>
    <p:sldId id="257" r:id="rId4"/>
    <p:sldId id="258"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2" autoAdjust="0"/>
  </p:normalViewPr>
  <p:slideViewPr>
    <p:cSldViewPr>
      <p:cViewPr varScale="1">
        <p:scale>
          <a:sx n="108" d="100"/>
          <a:sy n="108" d="100"/>
        </p:scale>
        <p:origin x="-1068" y="-78"/>
      </p:cViewPr>
      <p:guideLst>
        <p:guide orient="horz" pos="2160"/>
        <p:guide pos="2880"/>
      </p:guideLst>
    </p:cSldViewPr>
  </p:slideViewPr>
  <p:outlineViewPr>
    <p:cViewPr>
      <p:scale>
        <a:sx n="33" d="100"/>
        <a:sy n="33" d="100"/>
      </p:scale>
      <p:origin x="0" y="43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6F658-F8CC-4916-B5CE-75EB8F017ED9}" type="datetimeFigureOut">
              <a:rPr lang="ru-RU" smtClean="0"/>
              <a:t>21.05.2013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C7453-0B15-4382-BEA8-F026508F64FC}" type="slidenum">
              <a:rPr lang="ru-RU" smtClean="0"/>
              <a:t>‹#›</a:t>
            </a:fld>
            <a:endParaRPr lang="ru-RU"/>
          </a:p>
        </p:txBody>
      </p:sp>
    </p:spTree>
    <p:extLst>
      <p:ext uri="{BB962C8B-B14F-4D97-AF65-F5344CB8AC3E}">
        <p14:creationId xmlns:p14="http://schemas.microsoft.com/office/powerpoint/2010/main" val="398231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7C7453-0B15-4382-BEA8-F026508F64FC}" type="slidenum">
              <a:rPr lang="ru-RU" smtClean="0"/>
              <a:t>7</a:t>
            </a:fld>
            <a:endParaRPr lang="ru-RU"/>
          </a:p>
        </p:txBody>
      </p:sp>
    </p:spTree>
    <p:extLst>
      <p:ext uri="{BB962C8B-B14F-4D97-AF65-F5344CB8AC3E}">
        <p14:creationId xmlns:p14="http://schemas.microsoft.com/office/powerpoint/2010/main" val="372367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E2649BE2-E23A-40C8-BD07-23BA8B39E216}" type="datetimeFigureOut">
              <a:rPr lang="ru-RU" smtClean="0"/>
              <a:t>21.05.2013</a:t>
            </a:fld>
            <a:endParaRPr lang="ru-RU"/>
          </a:p>
        </p:txBody>
      </p:sp>
      <p:sp>
        <p:nvSpPr>
          <p:cNvPr id="17" name="Slide Number Placeholder 16"/>
          <p:cNvSpPr>
            <a:spLocks noGrp="1"/>
          </p:cNvSpPr>
          <p:nvPr>
            <p:ph type="sldNum" sz="quarter" idx="11"/>
          </p:nvPr>
        </p:nvSpPr>
        <p:spPr/>
        <p:txBody>
          <a:bodyPr/>
          <a:lstStyle/>
          <a:p>
            <a:fld id="{6212E5D0-DA26-4ECC-99A6-82004B81277A}" type="slidenum">
              <a:rPr lang="ru-RU" smtClean="0"/>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2649BE2-E23A-40C8-BD07-23BA8B39E216}" type="datetimeFigureOut">
              <a:rPr lang="ru-RU" smtClean="0"/>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2E5D0-DA26-4ECC-99A6-82004B8127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2649BE2-E23A-40C8-BD07-23BA8B39E216}" type="datetimeFigureOut">
              <a:rPr lang="ru-RU" smtClean="0"/>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2E5D0-DA26-4ECC-99A6-82004B81277A}" type="slidenum">
              <a:rPr lang="ru-RU" smtClean="0"/>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E2649BE2-E23A-40C8-BD07-23BA8B39E216}" type="datetimeFigureOut">
              <a:rPr lang="ru-RU" smtClean="0"/>
              <a:t>21.05.2013</a:t>
            </a:fld>
            <a:endParaRPr lang="ru-RU"/>
          </a:p>
        </p:txBody>
      </p:sp>
      <p:sp>
        <p:nvSpPr>
          <p:cNvPr id="12" name="Slide Number Placeholder 11"/>
          <p:cNvSpPr>
            <a:spLocks noGrp="1"/>
          </p:cNvSpPr>
          <p:nvPr>
            <p:ph type="sldNum" sz="quarter" idx="15"/>
          </p:nvPr>
        </p:nvSpPr>
        <p:spPr/>
        <p:txBody>
          <a:bodyPr/>
          <a:lstStyle/>
          <a:p>
            <a:fld id="{6212E5D0-DA26-4ECC-99A6-82004B81277A}"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E2649BE2-E23A-40C8-BD07-23BA8B39E216}" type="datetimeFigureOut">
              <a:rPr lang="ru-RU" smtClean="0"/>
              <a:t>21.05.2013</a:t>
            </a:fld>
            <a:endParaRPr lang="ru-RU"/>
          </a:p>
        </p:txBody>
      </p:sp>
      <p:sp>
        <p:nvSpPr>
          <p:cNvPr id="14" name="Slide Number Placeholder 13"/>
          <p:cNvSpPr>
            <a:spLocks noGrp="1"/>
          </p:cNvSpPr>
          <p:nvPr>
            <p:ph type="sldNum" sz="quarter" idx="11"/>
          </p:nvPr>
        </p:nvSpPr>
        <p:spPr/>
        <p:txBody>
          <a:bodyPr/>
          <a:lstStyle/>
          <a:p>
            <a:fld id="{6212E5D0-DA26-4ECC-99A6-82004B81277A}"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E2649BE2-E23A-40C8-BD07-23BA8B39E216}" type="datetimeFigureOut">
              <a:rPr lang="ru-RU" smtClean="0"/>
              <a:t>21.05.2013</a:t>
            </a:fld>
            <a:endParaRPr lang="ru-RU"/>
          </a:p>
        </p:txBody>
      </p:sp>
      <p:sp>
        <p:nvSpPr>
          <p:cNvPr id="12" name="Slide Number Placeholder 11"/>
          <p:cNvSpPr>
            <a:spLocks noGrp="1"/>
          </p:cNvSpPr>
          <p:nvPr>
            <p:ph type="sldNum" sz="quarter" idx="16"/>
          </p:nvPr>
        </p:nvSpPr>
        <p:spPr/>
        <p:txBody>
          <a:bodyPr/>
          <a:lstStyle/>
          <a:p>
            <a:fld id="{6212E5D0-DA26-4ECC-99A6-82004B81277A}" type="slidenum">
              <a:rPr lang="ru-RU" smtClean="0"/>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E2649BE2-E23A-40C8-BD07-23BA8B39E216}" type="datetimeFigureOut">
              <a:rPr lang="ru-RU" smtClean="0"/>
              <a:t>21.05.2013</a:t>
            </a:fld>
            <a:endParaRPr lang="ru-RU"/>
          </a:p>
        </p:txBody>
      </p:sp>
      <p:sp>
        <p:nvSpPr>
          <p:cNvPr id="12" name="Slide Number Placeholder 11"/>
          <p:cNvSpPr>
            <a:spLocks noGrp="1"/>
          </p:cNvSpPr>
          <p:nvPr>
            <p:ph type="sldNum" sz="quarter" idx="17"/>
          </p:nvPr>
        </p:nvSpPr>
        <p:spPr/>
        <p:txBody>
          <a:bodyPr/>
          <a:lstStyle/>
          <a:p>
            <a:fld id="{6212E5D0-DA26-4ECC-99A6-82004B81277A}" type="slidenum">
              <a:rPr lang="ru-RU" smtClean="0"/>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E2649BE2-E23A-40C8-BD07-23BA8B39E216}" type="datetimeFigureOut">
              <a:rPr lang="ru-RU" smtClean="0"/>
              <a:t>21.05.2013</a:t>
            </a:fld>
            <a:endParaRPr lang="ru-RU"/>
          </a:p>
        </p:txBody>
      </p:sp>
      <p:sp>
        <p:nvSpPr>
          <p:cNvPr id="16" name="Slide Number Placeholder 15"/>
          <p:cNvSpPr>
            <a:spLocks noGrp="1"/>
          </p:cNvSpPr>
          <p:nvPr>
            <p:ph type="sldNum" sz="quarter" idx="11"/>
          </p:nvPr>
        </p:nvSpPr>
        <p:spPr/>
        <p:txBody>
          <a:bodyPr/>
          <a:lstStyle/>
          <a:p>
            <a:fld id="{6212E5D0-DA26-4ECC-99A6-82004B81277A}"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2649BE2-E23A-40C8-BD07-23BA8B39E216}" type="datetimeFigureOut">
              <a:rPr lang="ru-RU" smtClean="0"/>
              <a:t>21.05.2013</a:t>
            </a:fld>
            <a:endParaRPr lang="ru-RU"/>
          </a:p>
        </p:txBody>
      </p:sp>
      <p:sp>
        <p:nvSpPr>
          <p:cNvPr id="8" name="Slide Number Placeholder 7"/>
          <p:cNvSpPr>
            <a:spLocks noGrp="1"/>
          </p:cNvSpPr>
          <p:nvPr>
            <p:ph type="sldNum" sz="quarter" idx="11"/>
          </p:nvPr>
        </p:nvSpPr>
        <p:spPr/>
        <p:txBody>
          <a:bodyPr/>
          <a:lstStyle/>
          <a:p>
            <a:fld id="{6212E5D0-DA26-4ECC-99A6-82004B81277A}"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E2649BE2-E23A-40C8-BD07-23BA8B39E216}" type="datetimeFigureOut">
              <a:rPr lang="ru-RU" smtClean="0"/>
              <a:t>21.05.2013</a:t>
            </a:fld>
            <a:endParaRPr lang="ru-RU"/>
          </a:p>
        </p:txBody>
      </p:sp>
      <p:sp>
        <p:nvSpPr>
          <p:cNvPr id="19" name="Slide Number Placeholder 18"/>
          <p:cNvSpPr>
            <a:spLocks noGrp="1"/>
          </p:cNvSpPr>
          <p:nvPr>
            <p:ph type="sldNum" sz="quarter" idx="16"/>
          </p:nvPr>
        </p:nvSpPr>
        <p:spPr/>
        <p:txBody>
          <a:bodyPr/>
          <a:lstStyle/>
          <a:p>
            <a:fld id="{6212E5D0-DA26-4ECC-99A6-82004B81277A}" type="slidenum">
              <a:rPr lang="ru-RU" smtClean="0"/>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E2649BE2-E23A-40C8-BD07-23BA8B39E216}" type="datetimeFigureOut">
              <a:rPr lang="ru-RU" smtClean="0"/>
              <a:t>21.05.2013</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6212E5D0-DA26-4ECC-99A6-82004B81277A}" type="slidenum">
              <a:rPr lang="ru-RU" smtClean="0"/>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E2649BE2-E23A-40C8-BD07-23BA8B39E216}" type="datetimeFigureOut">
              <a:rPr lang="ru-RU" smtClean="0"/>
              <a:t>21.05.2013</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212E5D0-DA26-4ECC-99A6-82004B81277A}" type="slidenum">
              <a:rPr lang="ru-RU" smtClean="0"/>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title"/>
          </p:nvPr>
        </p:nvSpPr>
        <p:spPr>
          <a:xfrm>
            <a:off x="323528" y="-801824"/>
            <a:ext cx="8684070" cy="1603648"/>
          </a:xfrm>
        </p:spPr>
        <p:txBody>
          <a:bodyPr>
            <a:normAutofit/>
          </a:bodyPr>
          <a:lstStyle/>
          <a:p>
            <a:r>
              <a:rPr lang="ru-RU" sz="3600" dirty="0" smtClean="0"/>
              <a:t>Две музы Эмиля Золя </a:t>
            </a:r>
            <a:endParaRPr lang="ru-RU"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836712"/>
            <a:ext cx="4464496" cy="5842275"/>
          </a:xfrm>
          <a:prstGeom prst="rect">
            <a:avLst/>
          </a:prstGeom>
        </p:spPr>
      </p:pic>
    </p:spTree>
    <p:extLst>
      <p:ext uri="{BB962C8B-B14F-4D97-AF65-F5344CB8AC3E}">
        <p14:creationId xmlns:p14="http://schemas.microsoft.com/office/powerpoint/2010/main" val="2977073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a:bodyPr>
          <a:lstStyle/>
          <a:p>
            <a:endParaRPr lang="ru-RU" sz="1100" dirty="0"/>
          </a:p>
          <a:p>
            <a:r>
              <a:rPr lang="ru-RU" sz="1100" dirty="0"/>
              <a:t> В жизни писателя огромную роль сыграли две любимые им женщины. Парадоксально, но человек, долгое время живший практически на две семьи, до этого много лет просто панически боялся женщин. Этому способствовали разные комплексы, угнетавшие Золя. Он рос бледным и слабым, в два года перенес менингит. К тому же, сильно шепелявил и был близорук.</a:t>
            </a:r>
          </a:p>
          <a:p>
            <a:endParaRPr lang="ru-RU" sz="1100" dirty="0"/>
          </a:p>
          <a:p>
            <a:r>
              <a:rPr lang="ru-RU" sz="1100" dirty="0"/>
              <a:t>В юности добавилось еще и несоответствие между его плотной, коренастой фигурой и тонким голосом, что тоже не придавало уверенности в общении с противоположным полом. В одном из писем Сезанну двадцатилетний Эмиль с грустью сообщал, что немного влюблен в молоденькую цветочницу, которая дважды в день проходит под его окном, но не решается ни пойти за ней следом, ни заговорить с ней. Слишком робкий и замкнутый, он всякий раз терпел неудачу в общении с женщинами.</a:t>
            </a:r>
          </a:p>
          <a:p>
            <a:endParaRPr lang="ru-RU" sz="1100" dirty="0"/>
          </a:p>
          <a:p>
            <a:r>
              <a:rPr lang="ru-RU" sz="1100" dirty="0"/>
              <a:t>Как-то друзья решили помочь ему и устроили незадачливому юноше уединенную встречу с «розовой шляпкой» в зарослях густого сада. Но случился конфуз: просьба «шляпки» к пребывающему в непонятном размышлении месье поцеловать ее привела его в ужас и он ... бросился наутек! ..</a:t>
            </a:r>
          </a:p>
        </p:txBody>
      </p:sp>
      <p:sp>
        <p:nvSpPr>
          <p:cNvPr id="3" name="Заголовок 2"/>
          <p:cNvSpPr>
            <a:spLocks noGrp="1"/>
          </p:cNvSpPr>
          <p:nvPr>
            <p:ph type="title"/>
          </p:nvPr>
        </p:nvSpPr>
        <p:spPr/>
        <p:txBody>
          <a:bodyPr>
            <a:normAutofit fontScale="90000"/>
          </a:bodyPr>
          <a:lstStyle/>
          <a:p>
            <a:r>
              <a:rPr lang="ru-RU" dirty="0" smtClean="0"/>
              <a:t/>
            </a:r>
            <a:br>
              <a:rPr lang="ru-RU" dirty="0" smtClean="0"/>
            </a:br>
            <a:r>
              <a:rPr lang="ru-RU" dirty="0" smtClean="0"/>
              <a:t>ЭТИ </a:t>
            </a:r>
            <a:r>
              <a:rPr lang="ru-RU" dirty="0"/>
              <a:t>СТРАШНЫЕ ЖЕНЩИНЫ ! ..</a:t>
            </a:r>
            <a:br>
              <a:rPr lang="ru-RU" dirty="0"/>
            </a:br>
            <a:endParaRPr lang="ru-RU" dirty="0"/>
          </a:p>
        </p:txBody>
      </p:sp>
    </p:spTree>
    <p:extLst>
      <p:ext uri="{BB962C8B-B14F-4D97-AF65-F5344CB8AC3E}">
        <p14:creationId xmlns:p14="http://schemas.microsoft.com/office/powerpoint/2010/main" val="1890654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93520" y="1412776"/>
            <a:ext cx="3825999" cy="4392488"/>
          </a:xfrm>
        </p:spPr>
      </p:pic>
      <p:sp>
        <p:nvSpPr>
          <p:cNvPr id="3" name="Заголовок 2"/>
          <p:cNvSpPr>
            <a:spLocks noGrp="1"/>
          </p:cNvSpPr>
          <p:nvPr>
            <p:ph type="title"/>
          </p:nvPr>
        </p:nvSpPr>
        <p:spPr>
          <a:xfrm>
            <a:off x="4355976" y="620688"/>
            <a:ext cx="4712677" cy="648072"/>
          </a:xfrm>
        </p:spPr>
        <p:txBody>
          <a:bodyPr>
            <a:normAutofit fontScale="90000"/>
          </a:bodyPr>
          <a:lstStyle/>
          <a:p>
            <a:r>
              <a:rPr lang="ru-RU" dirty="0" smtClean="0"/>
              <a:t/>
            </a:r>
            <a:br>
              <a:rPr lang="ru-RU" dirty="0" smtClean="0"/>
            </a:br>
            <a:r>
              <a:rPr lang="ru-RU" dirty="0"/>
              <a:t/>
            </a:r>
            <a:br>
              <a:rPr lang="ru-RU" dirty="0"/>
            </a:br>
            <a:r>
              <a:rPr lang="ru-RU" dirty="0" smtClean="0"/>
              <a:t>МУЗА </a:t>
            </a:r>
            <a:r>
              <a:rPr lang="ru-RU" dirty="0"/>
              <a:t>ПЕРВАЯ: АЛЕКСАНДРИНА МЕЛЕ </a:t>
            </a:r>
            <a:br>
              <a:rPr lang="ru-RU" dirty="0"/>
            </a:br>
            <a:r>
              <a:rPr lang="ru-RU" dirty="0" smtClean="0"/>
              <a:t/>
            </a:r>
            <a:br>
              <a:rPr lang="ru-RU" dirty="0" smtClean="0"/>
            </a:br>
            <a:r>
              <a:rPr lang="ru-RU" dirty="0" smtClean="0"/>
              <a:t/>
            </a:r>
            <a:br>
              <a:rPr lang="ru-RU" dirty="0" smtClean="0"/>
            </a:br>
            <a:endParaRPr lang="ru-RU" sz="1100" dirty="0"/>
          </a:p>
        </p:txBody>
      </p:sp>
      <p:sp>
        <p:nvSpPr>
          <p:cNvPr id="6" name="Прямоугольник 5"/>
          <p:cNvSpPr/>
          <p:nvPr/>
        </p:nvSpPr>
        <p:spPr>
          <a:xfrm>
            <a:off x="323528" y="1484784"/>
            <a:ext cx="4572000" cy="2970044"/>
          </a:xfrm>
          <a:prstGeom prst="rect">
            <a:avLst/>
          </a:prstGeom>
        </p:spPr>
        <p:txBody>
          <a:bodyPr>
            <a:spAutoFit/>
          </a:bodyPr>
          <a:lstStyle/>
          <a:p>
            <a:r>
              <a:rPr lang="ru-RU" sz="1100" dirty="0" smtClean="0"/>
              <a:t>Габриэль Элеонора Александрина Меле, привлекла внимание Эмиля. Она была очень яркой и красивой женщиной, что называется умела себя подать, недаром ее портреты писали и Сезанн, и Моне.</a:t>
            </a:r>
            <a:br>
              <a:rPr lang="ru-RU" sz="1100" dirty="0" smtClean="0"/>
            </a:br>
            <a:r>
              <a:rPr lang="ru-RU" sz="1100" dirty="0" smtClean="0"/>
              <a:t>Крепкая, пышнотелая, грубовато-приземленная Александрина, которая была старше  Золя на год, пленила его своим здоровым духом и практичностью. К моменту их знакомства Александрина торговала цветами на площади </a:t>
            </a:r>
            <a:r>
              <a:rPr lang="ru-RU" sz="1100" dirty="0" err="1" smtClean="0"/>
              <a:t>Клиши</a:t>
            </a:r>
            <a:r>
              <a:rPr lang="ru-RU" sz="1100" dirty="0" smtClean="0"/>
              <a:t>.</a:t>
            </a:r>
            <a:br>
              <a:rPr lang="ru-RU" sz="1100" dirty="0" smtClean="0"/>
            </a:br>
            <a:r>
              <a:rPr lang="ru-RU" sz="1100" dirty="0" smtClean="0"/>
              <a:t>Для Золя все это было  дополнительным поводом проявить к ней интерес. Вскоре молодая женщина стала для него надежным убежищем, которое было ему необходимо, чтобы ощущать твердую почву под ногами. Он сделал выбор в ее пользу точно так же, как сделал выбор в пользу реализма в литературе. Скромная свадьба, какую себе мог позволить пока еще непризнанный писатель и на которой присутствовали лишь мать и самые близкие друзья, прервала грустный путь одиночества Золя. Это произошло в 1870 году.</a:t>
            </a:r>
            <a:endParaRPr lang="ru-RU" sz="1100" dirty="0"/>
          </a:p>
        </p:txBody>
      </p:sp>
    </p:spTree>
    <p:extLst>
      <p:ext uri="{BB962C8B-B14F-4D97-AF65-F5344CB8AC3E}">
        <p14:creationId xmlns:p14="http://schemas.microsoft.com/office/powerpoint/2010/main" val="2082428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2555776" y="1535428"/>
            <a:ext cx="3466728" cy="4075176"/>
          </a:xfrm>
        </p:spPr>
        <p:txBody>
          <a:bodyPr>
            <a:normAutofit/>
          </a:bodyPr>
          <a:lstStyle/>
          <a:p>
            <a:r>
              <a:rPr lang="ru-RU" sz="1000" dirty="0"/>
              <a:t>Брак Золя и Александрины, продолжавшийся уже 18 лет, хоть и бездетный, был спокойным и удобным для обоих. Но их устоявшуюся, размеренную жизнь нарушила юная дочь бургундского мельника Жанна </a:t>
            </a:r>
            <a:r>
              <a:rPr lang="ru-RU" sz="1000" dirty="0" err="1"/>
              <a:t>Розеро</a:t>
            </a:r>
            <a:r>
              <a:rPr lang="ru-RU" sz="1000" dirty="0"/>
              <a:t>, которую Александрина наняла в качестве домохозяйки. В стройную пышноволосую брюнетку, элегантную и очень женственную, Золя влюбился с первого же взгляда. И она ответила ему взаимностью. Эта любовь вернула Золя молодость и вновь зажгла глаза юным огнем. Ради нее </a:t>
            </a:r>
            <a:r>
              <a:rPr lang="ru-RU" sz="1000" dirty="0" err="1"/>
              <a:t>одышливый</a:t>
            </a:r>
            <a:r>
              <a:rPr lang="ru-RU" sz="1000" dirty="0"/>
              <a:t> старик, сев на диету, в короткий срок сбросил 25 </a:t>
            </a:r>
            <a:r>
              <a:rPr lang="ru-RU" sz="1000" dirty="0" err="1"/>
              <a:t>килограммoв</a:t>
            </a:r>
            <a:r>
              <a:rPr lang="ru-RU" sz="1000" dirty="0"/>
              <a:t>. Теперь он легко и с удовольствием раскатывал на велосипеде в сопровождении молодой красавицы. Для нее он снял скромную квартирку на улице Сен-Лазар. А по прошествии времени Золя, наконец-то, стал отцом: Жанна родила ему двух детей - девочку </a:t>
            </a:r>
            <a:r>
              <a:rPr lang="ru-RU" sz="1000" dirty="0" err="1"/>
              <a:t>Денизу</a:t>
            </a:r>
            <a:r>
              <a:rPr lang="ru-RU" sz="1000" dirty="0"/>
              <a:t> и мальчика Жака.</a:t>
            </a:r>
          </a:p>
        </p:txBody>
      </p:sp>
      <p:sp>
        <p:nvSpPr>
          <p:cNvPr id="3" name="Заголовок 2"/>
          <p:cNvSpPr>
            <a:spLocks noGrp="1"/>
          </p:cNvSpPr>
          <p:nvPr>
            <p:ph type="title"/>
          </p:nvPr>
        </p:nvSpPr>
        <p:spPr>
          <a:xfrm>
            <a:off x="4644008" y="476672"/>
            <a:ext cx="4114800" cy="701040"/>
          </a:xfrm>
        </p:spPr>
        <p:txBody>
          <a:bodyPr/>
          <a:lstStyle/>
          <a:p>
            <a:r>
              <a:rPr lang="ru-RU" dirty="0"/>
              <a:t>МУЗА ВТОРАЯ: ЖАННА РОЗЕРО </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59" y="404664"/>
            <a:ext cx="1828323" cy="2448272"/>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573016"/>
            <a:ext cx="1852399" cy="2514227"/>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5294" y="4385065"/>
            <a:ext cx="1784582" cy="2371526"/>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340768"/>
            <a:ext cx="1872208" cy="2686576"/>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4293096"/>
            <a:ext cx="1603331" cy="2282543"/>
          </a:xfrm>
          <a:prstGeom prst="rect">
            <a:avLst/>
          </a:prstGeom>
        </p:spPr>
      </p:pic>
    </p:spTree>
    <p:extLst>
      <p:ext uri="{BB962C8B-B14F-4D97-AF65-F5344CB8AC3E}">
        <p14:creationId xmlns:p14="http://schemas.microsoft.com/office/powerpoint/2010/main" val="217076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8012" y="1317059"/>
            <a:ext cx="4147964" cy="5517232"/>
          </a:xfrm>
        </p:spPr>
        <p:txBody>
          <a:bodyPr>
            <a:normAutofit/>
          </a:bodyPr>
          <a:lstStyle/>
          <a:p>
            <a:r>
              <a:rPr lang="ru-RU" sz="1200" dirty="0"/>
              <a:t>Но осталась одна проблема, закрутившая в тугой узел отношения троих людей. Золя скрывает от Александрины свою связь с Жанной. Каждое утро, устроившись на балконе, он часами следит в бинокль за гуляющими под старыми вязами на соседней улице детьми, его детьми. Каждый вечер он выходит «на прогулку», чтобы тайком прокрасться в дом к своей </a:t>
            </a:r>
            <a:r>
              <a:rPr lang="ru-RU" sz="1200" dirty="0" err="1"/>
              <a:t>невенчаной</a:t>
            </a:r>
            <a:r>
              <a:rPr lang="ru-RU" sz="1200" dirty="0"/>
              <a:t> жене и детям ... На самом деле Александрина очень быстро узнала о связи мужа. В первый момент ее захлестнули эмоции: ревность, гнев. И вот уже она мчится на улицу Сен-Лазар, проникает в квартиру Жанны и, взломав замок секретера, находит и бросает в камин письма мужа - письма его к счастливой сопернице. Вернувшись домой, она в отчаянье сидит за столом, бессильно уронив руки. Ее дом, ее семья рушатся. Что же делать? Развод? Но она любит своего Эмиля, а неминуемый скандал потрясет весь литературный мир. Но, оказывается, спасительное - для каждого из троих - решение есть, и это очень трудное, непростое решение - возможно, единственно верное - принимает именно Александрина! .. Александрина поступила великодушно, и Жанна оказалась славной женщиной: никогда она не произнесла ни единого плохого слова в адрес своей проигравшей, но защищенной законом и общественным мнением соперницы. ...</a:t>
            </a:r>
          </a:p>
        </p:txBody>
      </p:sp>
      <p:sp>
        <p:nvSpPr>
          <p:cNvPr id="3" name="Заголовок 2"/>
          <p:cNvSpPr>
            <a:spLocks noGrp="1"/>
          </p:cNvSpPr>
          <p:nvPr>
            <p:ph type="title"/>
          </p:nvPr>
        </p:nvSpPr>
        <p:spPr>
          <a:xfrm>
            <a:off x="755576" y="476672"/>
            <a:ext cx="7704856" cy="701040"/>
          </a:xfrm>
        </p:spPr>
        <p:txBody>
          <a:bodyPr>
            <a:normAutofit/>
          </a:bodyPr>
          <a:lstStyle/>
          <a:p>
            <a:r>
              <a:rPr lang="ru-RU" dirty="0"/>
              <a:t>«Я несчастлив, эта раздвоенность, это двойное существование приводят меня в отчаяние</a:t>
            </a:r>
            <a:r>
              <a:rPr lang="ru-RU" dirty="0" smtClean="0"/>
              <a:t>»...</a:t>
            </a:r>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2300" y="1268760"/>
            <a:ext cx="3333436" cy="2376264"/>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135" y="4694286"/>
            <a:ext cx="2779765" cy="2016224"/>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2852936"/>
            <a:ext cx="2652150" cy="1841350"/>
          </a:xfrm>
          <a:prstGeom prst="rect">
            <a:avLst/>
          </a:prstGeom>
        </p:spPr>
      </p:pic>
    </p:spTree>
    <p:extLst>
      <p:ext uri="{BB962C8B-B14F-4D97-AF65-F5344CB8AC3E}">
        <p14:creationId xmlns:p14="http://schemas.microsoft.com/office/powerpoint/2010/main" val="2510068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88640"/>
            <a:ext cx="6552728" cy="648072"/>
          </a:xfrm>
        </p:spPr>
        <p:txBody>
          <a:bodyPr>
            <a:normAutofit fontScale="90000"/>
          </a:bodyPr>
          <a:lstStyle/>
          <a:p>
            <a:r>
              <a:rPr lang="ru-RU" dirty="0" smtClean="0"/>
              <a:t>«материнская </a:t>
            </a:r>
            <a:r>
              <a:rPr lang="ru-RU" dirty="0"/>
              <a:t>любовь, ведь она сокрыта в каждой до времени</a:t>
            </a:r>
            <a:r>
              <a:rPr lang="ru-RU" dirty="0" smtClean="0"/>
              <a:t>.»</a:t>
            </a:r>
            <a:r>
              <a:rPr lang="ru-RU" dirty="0"/>
              <a:t/>
            </a:r>
            <a:br>
              <a:rPr lang="ru-RU" dirty="0"/>
            </a:br>
            <a:endParaRPr lang="ru-RU" dirty="0"/>
          </a:p>
        </p:txBody>
      </p:sp>
      <p:sp>
        <p:nvSpPr>
          <p:cNvPr id="6" name="Объект 5"/>
          <p:cNvSpPr>
            <a:spLocks noGrp="1"/>
          </p:cNvSpPr>
          <p:nvPr>
            <p:ph sz="quarter" idx="13"/>
          </p:nvPr>
        </p:nvSpPr>
        <p:spPr>
          <a:xfrm>
            <a:off x="4393921" y="905962"/>
            <a:ext cx="4750079" cy="4181981"/>
          </a:xfrm>
        </p:spPr>
        <p:txBody>
          <a:bodyPr>
            <a:normAutofit/>
          </a:bodyPr>
          <a:lstStyle/>
          <a:p>
            <a:r>
              <a:rPr lang="ru-RU" sz="1400" dirty="0"/>
              <a:t>Однажды Золя, стоя у окна, смотрел на играющих детей и не слышал, как к нему подошла Александрина. Положив ему руку на плечо, она сказала: «Позови их в дом ... » С этого времени Золя мог приводить детей к себе домой. И это не всё: Александрина отнеслась к ним очень хорошо, никогда не забывала про подарки и гостинцы - возможно, в этой сильной и практичной женщине, которой Бог не дал детей, проснулась нежная, трогательная материнская любовь, ведь она сокрыта в каждой до времени. По ее же настоянию Золя купил для своей второй семьи дом неподалеку, и отныне он первую половину дня проводил с Александриной, а после полудня уходил к Жанне. Золя живет на два дома, но в душе его блаженствует мир, и ему пишется легко и свободно. Это был странный союз: Золя и его две любимые женщины.</a:t>
            </a:r>
          </a:p>
          <a:p>
            <a:endParaRPr lang="ru-RU" sz="14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752873"/>
            <a:ext cx="4344733" cy="2915180"/>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717577"/>
            <a:ext cx="2952328" cy="2111823"/>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0" y="908720"/>
            <a:ext cx="4304267" cy="2808312"/>
          </a:xfrm>
          <a:prstGeom prst="rect">
            <a:avLst/>
          </a:prstGeom>
        </p:spPr>
      </p:pic>
    </p:spTree>
    <p:extLst>
      <p:ext uri="{BB962C8B-B14F-4D97-AF65-F5344CB8AC3E}">
        <p14:creationId xmlns:p14="http://schemas.microsoft.com/office/powerpoint/2010/main" val="2986572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39552" y="0"/>
            <a:ext cx="8229600" cy="4608512"/>
          </a:xfrm>
        </p:spPr>
        <p:txBody>
          <a:bodyPr/>
          <a:lstStyle/>
          <a:p>
            <a:r>
              <a:rPr lang="ru-RU" b="1" dirty="0"/>
              <a:t>Умная, трезвая, как осень, Александрина и юная, пьянящая, как весна, Жанна. А вместе они дарили ему счастье - семейный уют и комфорт, радостный смех детей и Вдохновение</a:t>
            </a:r>
            <a:r>
              <a:rPr lang="ru-RU" b="1" dirty="0" smtClean="0"/>
              <a:t>!!!</a:t>
            </a:r>
          </a:p>
          <a:p>
            <a:r>
              <a:rPr lang="ru-RU" sz="1200" b="1" dirty="0"/>
              <a:t>Смерть Золя окончательно примирит обеих женщин, и отведенный им судьбой срок они посвятят детям. Своим детям - ведь и для Александрины они станут родными: она любила своего Эмиля, а дети - это самое дорогое, что осталось после него. Золя не единожды говорил о своем желании дожить до дня, когда для всех </a:t>
            </a:r>
            <a:r>
              <a:rPr lang="ru-RU" sz="1200" b="1" dirty="0" err="1"/>
              <a:t>Дениза</a:t>
            </a:r>
            <a:r>
              <a:rPr lang="ru-RU" sz="1200" b="1" dirty="0"/>
              <a:t> и Жак станут его детьми: «Я хочу, чтобы они носили имя своего отца!» Александрина выполнила желание писателя: через суд добилась для детей права носить фамилию Золя. Жанна сохранила верность отцу своих детей до самой смерти, последовавшей во время неудачной операции в клинике в 1914 году. Александрина дожила до глубокой старости, поставила на ноги детей и </a:t>
            </a:r>
            <a:r>
              <a:rPr lang="ru-RU" sz="1200" b="1" dirty="0" err="1"/>
              <a:t>тиxo</a:t>
            </a:r>
            <a:r>
              <a:rPr lang="ru-RU" sz="1200" b="1" dirty="0"/>
              <a:t> отошла в мир иной 16 апреля 1925 года. Так закончилась история великого французского писателя и его двух Муз ...</a:t>
            </a:r>
          </a:p>
        </p:txBody>
      </p:sp>
      <p:sp>
        <p:nvSpPr>
          <p:cNvPr id="3" name="Заголовок 2"/>
          <p:cNvSpPr>
            <a:spLocks noGrp="1"/>
          </p:cNvSpPr>
          <p:nvPr>
            <p:ph type="title"/>
          </p:nvPr>
        </p:nvSpPr>
        <p:spPr>
          <a:xfrm flipH="1">
            <a:off x="107504" y="1340768"/>
            <a:ext cx="72008" cy="1271736"/>
          </a:xfrm>
        </p:spPr>
        <p:txBody>
          <a:bodyPr>
            <a:normAutofit/>
          </a:bodyPr>
          <a:lstStyle/>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154660"/>
            <a:ext cx="4313762" cy="299309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6" y="2910564"/>
            <a:ext cx="2035244" cy="2762399"/>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3271691"/>
            <a:ext cx="2592288" cy="3310139"/>
          </a:xfrm>
          <a:prstGeom prst="rect">
            <a:avLst/>
          </a:prstGeom>
        </p:spPr>
      </p:pic>
    </p:spTree>
    <p:extLst>
      <p:ext uri="{BB962C8B-B14F-4D97-AF65-F5344CB8AC3E}">
        <p14:creationId xmlns:p14="http://schemas.microsoft.com/office/powerpoint/2010/main" val="656719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94</TotalTime>
  <Words>972</Words>
  <Application>Microsoft Office PowerPoint</Application>
  <PresentationFormat>Экран (4:3)</PresentationFormat>
  <Paragraphs>19</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BlackTie</vt:lpstr>
      <vt:lpstr>Две музы Эмиля Золя </vt:lpstr>
      <vt:lpstr> ЭТИ СТРАШНЫЕ ЖЕНЩИНЫ ! .. </vt:lpstr>
      <vt:lpstr>  МУЗА ПЕРВАЯ: АЛЕКСАНДРИНА МЕЛЕ    </vt:lpstr>
      <vt:lpstr>МУЗА ВТОРАЯ: ЖАННА РОЗЕРО </vt:lpstr>
      <vt:lpstr>«Я несчастлив, эта раздвоенность, это двойное существование приводят меня в отчаяние»...</vt:lpstr>
      <vt:lpstr>«материнская любовь, ведь она сокрыта в каждой до времени.»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Две музы Эмиля Золя </dc:title>
  <dc:creator>Admin</dc:creator>
  <cp:lastModifiedBy>Admin</cp:lastModifiedBy>
  <cp:revision>9</cp:revision>
  <dcterms:created xsi:type="dcterms:W3CDTF">2013-05-21T18:19:32Z</dcterms:created>
  <dcterms:modified xsi:type="dcterms:W3CDTF">2013-05-21T19:54:18Z</dcterms:modified>
</cp:coreProperties>
</file>