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75633-016B-4A30-9476-EAAFD3767942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72366-A130-49F4-BDDD-CFB68CE72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906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1B26D7D-D341-4995-90E1-C7504D1379B1}" type="datetimeFigureOut">
              <a:rPr lang="uk-UA" smtClean="0"/>
              <a:t>24.04.2013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05A9172-80B2-4D82-A834-CA4A03F2BDC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A4%D0%B0%D0%B9%D0%BB:1856._%D0%9B.%D0%9D.%D0%A2%D0%BE%D0%BB%D1%81%D1%82%D0%BE%D0%B9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%D0%A4%D0%B0%D0%B9%D0%BB:Iwan_Nikolajewitsch_Kramskoj_006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340768"/>
            <a:ext cx="8765914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Лев </a:t>
            </a:r>
            <a:r>
              <a:rPr lang="ru-RU" sz="4400" b="1" dirty="0" err="1" smtClean="0">
                <a:solidFill>
                  <a:schemeClr val="bg1"/>
                </a:solidFill>
              </a:rPr>
              <a:t>Миколайович</a:t>
            </a:r>
            <a:r>
              <a:rPr lang="ru-RU" sz="4400" b="1" dirty="0" smtClean="0">
                <a:solidFill>
                  <a:schemeClr val="bg1"/>
                </a:solidFill>
              </a:rPr>
              <a:t> Толстой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(1828-1910)</a:t>
            </a:r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 </a:t>
            </a:r>
            <a:r>
              <a:rPr lang="ru-RU" sz="3600" b="1" dirty="0" err="1" smtClean="0">
                <a:solidFill>
                  <a:schemeClr val="bg1"/>
                </a:solidFill>
              </a:rPr>
              <a:t>Життя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та </a:t>
            </a:r>
            <a:r>
              <a:rPr lang="ru-RU" sz="3600" b="1" dirty="0" err="1" smtClean="0">
                <a:solidFill>
                  <a:schemeClr val="bg1"/>
                </a:solidFill>
              </a:rPr>
              <a:t>творчість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2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0072" y="116632"/>
            <a:ext cx="3744416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Лев </a:t>
            </a:r>
            <a:r>
              <a:rPr lang="ru-RU" sz="2000" dirty="0" err="1"/>
              <a:t>Миколайович</a:t>
            </a:r>
            <a:r>
              <a:rPr lang="ru-RU" sz="2000" dirty="0"/>
              <a:t> Толстой </a:t>
            </a:r>
            <a:r>
              <a:rPr lang="ru-RU" sz="2000" dirty="0" err="1"/>
              <a:t>народився</a:t>
            </a:r>
            <a:r>
              <a:rPr lang="ru-RU" sz="2000" dirty="0"/>
              <a:t> 9 </a:t>
            </a:r>
            <a:r>
              <a:rPr lang="ru-RU" sz="2000" dirty="0" err="1"/>
              <a:t>вересня</a:t>
            </a:r>
            <a:r>
              <a:rPr lang="ru-RU" sz="2000" dirty="0"/>
              <a:t> 1828 року в </a:t>
            </a:r>
            <a:r>
              <a:rPr lang="ru-RU" sz="2000" dirty="0" err="1"/>
              <a:t>Ясній</a:t>
            </a:r>
            <a:r>
              <a:rPr lang="ru-RU" sz="2000" dirty="0"/>
              <a:t> </a:t>
            </a:r>
            <a:r>
              <a:rPr lang="ru-RU" sz="2000" dirty="0" err="1"/>
              <a:t>Поляні</a:t>
            </a:r>
            <a:r>
              <a:rPr lang="ru-RU" sz="2000" dirty="0"/>
              <a:t>, </a:t>
            </a:r>
            <a:r>
              <a:rPr lang="ru-RU" sz="2000" dirty="0" err="1"/>
              <a:t>поблизу</a:t>
            </a:r>
            <a:r>
              <a:rPr lang="ru-RU" sz="2000" dirty="0"/>
              <a:t> </a:t>
            </a:r>
            <a:r>
              <a:rPr lang="ru-RU" sz="2000" dirty="0" err="1"/>
              <a:t>Тули</a:t>
            </a:r>
            <a:r>
              <a:rPr lang="ru-RU" sz="2000" dirty="0"/>
              <a:t>, де й минули </a:t>
            </a:r>
            <a:r>
              <a:rPr lang="ru-RU" sz="2000" dirty="0" err="1"/>
              <a:t>дитячі</a:t>
            </a:r>
            <a:r>
              <a:rPr lang="ru-RU" sz="2000" dirty="0"/>
              <a:t> роки </a:t>
            </a:r>
            <a:r>
              <a:rPr lang="ru-RU" sz="2000" dirty="0" err="1"/>
              <a:t>майбутнього</a:t>
            </a:r>
            <a:r>
              <a:rPr lang="ru-RU" sz="2000" dirty="0"/>
              <a:t> </a:t>
            </a:r>
            <a:r>
              <a:rPr lang="ru-RU" sz="2000" dirty="0" err="1"/>
              <a:t>письменника</a:t>
            </a:r>
            <a:r>
              <a:rPr lang="ru-RU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/>
              <a:t>Писати</a:t>
            </a:r>
            <a:r>
              <a:rPr lang="ru-RU" sz="2000" dirty="0"/>
              <a:t> Толстой почав з семи </a:t>
            </a:r>
            <a:r>
              <a:rPr lang="ru-RU" sz="2000" dirty="0" err="1"/>
              <a:t>років</a:t>
            </a:r>
            <a:r>
              <a:rPr lang="ru-RU" sz="2000" dirty="0"/>
              <a:t>. До нас </a:t>
            </a:r>
            <a:r>
              <a:rPr lang="ru-RU" sz="2000" dirty="0" err="1"/>
              <a:t>дійшов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зошит</a:t>
            </a:r>
            <a:r>
              <a:rPr lang="ru-RU" sz="2000" dirty="0"/>
              <a:t>, </a:t>
            </a:r>
            <a:r>
              <a:rPr lang="ru-RU" sz="2000" dirty="0" err="1"/>
              <a:t>датований</a:t>
            </a:r>
            <a:r>
              <a:rPr lang="ru-RU" sz="2000" dirty="0"/>
              <a:t> 1835 p.,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називався</a:t>
            </a:r>
            <a:r>
              <a:rPr lang="ru-RU" sz="2000" dirty="0"/>
              <a:t> «</a:t>
            </a:r>
            <a:r>
              <a:rPr lang="ru-RU" sz="2000" dirty="0" err="1"/>
              <a:t>Дитячі</a:t>
            </a:r>
            <a:r>
              <a:rPr lang="ru-RU" sz="2000" dirty="0"/>
              <a:t> </a:t>
            </a:r>
            <a:r>
              <a:rPr lang="ru-RU" sz="2000" dirty="0" err="1"/>
              <a:t>забави</a:t>
            </a:r>
            <a:r>
              <a:rPr lang="ru-RU" sz="2000" dirty="0"/>
              <a:t>». Тут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описані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птахів</a:t>
            </a:r>
            <a:r>
              <a:rPr lang="ru-RU" sz="2000" dirty="0"/>
              <a:t>. </a:t>
            </a:r>
            <a:r>
              <a:rPr lang="ru-RU" sz="2000" dirty="0" err="1"/>
              <a:t>Початкову</a:t>
            </a:r>
            <a:r>
              <a:rPr lang="ru-RU" sz="2000" dirty="0"/>
              <a:t> </a:t>
            </a:r>
            <a:r>
              <a:rPr lang="ru-RU" sz="2000" dirty="0" err="1"/>
              <a:t>освіту</a:t>
            </a:r>
            <a:r>
              <a:rPr lang="ru-RU" sz="2000" dirty="0"/>
              <a:t> Толстой </a:t>
            </a:r>
            <a:r>
              <a:rPr lang="ru-RU" sz="2000" dirty="0" err="1"/>
              <a:t>здобув</a:t>
            </a:r>
            <a:r>
              <a:rPr lang="ru-RU" sz="2000" dirty="0"/>
              <a:t> </a:t>
            </a:r>
            <a:r>
              <a:rPr lang="ru-RU" sz="2000" dirty="0" err="1"/>
              <a:t>удома</a:t>
            </a:r>
            <a:r>
              <a:rPr lang="ru-RU" sz="2000" dirty="0"/>
              <a:t>, як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заведено в </a:t>
            </a:r>
            <a:r>
              <a:rPr lang="ru-RU" sz="2000" dirty="0" err="1"/>
              <a:t>дворянських</a:t>
            </a:r>
            <a:r>
              <a:rPr lang="ru-RU" sz="2000" dirty="0"/>
              <a:t> </a:t>
            </a:r>
            <a:r>
              <a:rPr lang="ru-RU" sz="2000" dirty="0" err="1"/>
              <a:t>сім'ях</a:t>
            </a:r>
            <a:r>
              <a:rPr lang="ru-RU" sz="2000" dirty="0"/>
              <a:t>. У </a:t>
            </a:r>
            <a:r>
              <a:rPr lang="ru-RU" sz="2000" dirty="0" err="1"/>
              <a:t>сімнадцять</a:t>
            </a:r>
            <a:r>
              <a:rPr lang="ru-RU" sz="2000" dirty="0"/>
              <a:t> </a:t>
            </a:r>
            <a:r>
              <a:rPr lang="ru-RU" sz="2000" dirty="0" err="1"/>
              <a:t>років</a:t>
            </a:r>
            <a:r>
              <a:rPr lang="ru-RU" sz="2000" dirty="0"/>
              <a:t> вступив до </a:t>
            </a:r>
            <a:r>
              <a:rPr lang="ru-RU" sz="2000" dirty="0" err="1"/>
              <a:t>Казанського</a:t>
            </a:r>
            <a:r>
              <a:rPr lang="ru-RU" sz="2000" dirty="0"/>
              <a:t> </a:t>
            </a:r>
            <a:r>
              <a:rPr lang="ru-RU" sz="2000" dirty="0" err="1"/>
              <a:t>університету</a:t>
            </a:r>
            <a:r>
              <a:rPr lang="ru-RU" sz="2000" dirty="0"/>
              <a:t>, але </a:t>
            </a:r>
            <a:r>
              <a:rPr lang="ru-RU" sz="2000" dirty="0" err="1"/>
              <a:t>залишив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в 1847 </a:t>
            </a:r>
            <a:r>
              <a:rPr lang="ru-RU" sz="2000" dirty="0" err="1"/>
              <a:t>році</a:t>
            </a:r>
            <a:r>
              <a:rPr lang="ru-RU" sz="2000" dirty="0"/>
              <a:t>, </a:t>
            </a:r>
            <a:r>
              <a:rPr lang="ru-RU" sz="2000" dirty="0" err="1"/>
              <a:t>бо</a:t>
            </a:r>
            <a:r>
              <a:rPr lang="ru-RU" sz="2000" dirty="0"/>
              <a:t> </a:t>
            </a:r>
            <a:r>
              <a:rPr lang="ru-RU" sz="2000" dirty="0" err="1"/>
              <a:t>тогочасна</a:t>
            </a:r>
            <a:r>
              <a:rPr lang="ru-RU" sz="2000" dirty="0"/>
              <a:t> наука не </a:t>
            </a:r>
            <a:r>
              <a:rPr lang="ru-RU" sz="2000" dirty="0" err="1"/>
              <a:t>задовольняла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79" y="287714"/>
            <a:ext cx="3672408" cy="5765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138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20px-185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7653"/>
            <a:ext cx="3600400" cy="415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407" y="43524"/>
            <a:ext cx="307374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 </a:t>
            </a:r>
            <a:r>
              <a:rPr lang="ru-RU" dirty="0" err="1"/>
              <a:t>травні</a:t>
            </a:r>
            <a:r>
              <a:rPr lang="ru-RU" dirty="0"/>
              <a:t> 1851 року разом з братом Толстой </a:t>
            </a:r>
            <a:r>
              <a:rPr lang="ru-RU" dirty="0" err="1"/>
              <a:t>їде</a:t>
            </a:r>
            <a:r>
              <a:rPr lang="ru-RU" dirty="0"/>
              <a:t> на Кавказ з твердим </a:t>
            </a:r>
            <a:r>
              <a:rPr lang="ru-RU" dirty="0" err="1"/>
              <a:t>наміром</a:t>
            </a:r>
            <a:r>
              <a:rPr lang="ru-RU" dirty="0"/>
              <a:t> стати </a:t>
            </a:r>
            <a:r>
              <a:rPr lang="ru-RU" dirty="0" err="1"/>
              <a:t>письменником</a:t>
            </a:r>
            <a:r>
              <a:rPr lang="ru-RU" dirty="0"/>
              <a:t>. На </a:t>
            </a:r>
            <a:r>
              <a:rPr lang="ru-RU" dirty="0" err="1"/>
              <a:t>Кавказі</a:t>
            </a:r>
            <a:r>
              <a:rPr lang="ru-RU" dirty="0"/>
              <a:t> Лев </a:t>
            </a:r>
            <a:r>
              <a:rPr lang="ru-RU" dirty="0" err="1"/>
              <a:t>Миколайович</a:t>
            </a:r>
            <a:r>
              <a:rPr lang="ru-RU" dirty="0"/>
              <a:t> </a:t>
            </a:r>
            <a:r>
              <a:rPr lang="ru-RU" dirty="0" err="1"/>
              <a:t>пробув</a:t>
            </a:r>
            <a:r>
              <a:rPr lang="ru-RU" dirty="0"/>
              <a:t> до 1854 року, </a:t>
            </a:r>
            <a:r>
              <a:rPr lang="ru-RU" dirty="0" err="1"/>
              <a:t>беручи</a:t>
            </a:r>
            <a:r>
              <a:rPr lang="ru-RU" dirty="0"/>
              <a:t> участь у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як </a:t>
            </a:r>
            <a:r>
              <a:rPr lang="ru-RU" dirty="0" err="1"/>
              <a:t>доброволець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як юнкер і </a:t>
            </a:r>
            <a:r>
              <a:rPr lang="ru-RU" dirty="0" err="1"/>
              <a:t>офіцер</a:t>
            </a:r>
            <a:r>
              <a:rPr lang="ru-RU" dirty="0"/>
              <a:t>. Тут </a:t>
            </a:r>
            <a:r>
              <a:rPr lang="ru-RU" dirty="0" err="1"/>
              <a:t>він</a:t>
            </a:r>
            <a:r>
              <a:rPr lang="ru-RU" dirty="0"/>
              <a:t> написав </a:t>
            </a:r>
            <a:r>
              <a:rPr lang="ru-RU" dirty="0" err="1"/>
              <a:t>повісті</a:t>
            </a:r>
            <a:r>
              <a:rPr lang="ru-RU" dirty="0"/>
              <a:t> «</a:t>
            </a:r>
            <a:r>
              <a:rPr lang="ru-RU" dirty="0" err="1"/>
              <a:t>Дитинство</a:t>
            </a:r>
            <a:r>
              <a:rPr lang="ru-RU" dirty="0"/>
              <a:t>», «</a:t>
            </a:r>
            <a:r>
              <a:rPr lang="ru-RU" dirty="0" err="1"/>
              <a:t>Отроцтво</a:t>
            </a:r>
            <a:r>
              <a:rPr lang="ru-RU" dirty="0"/>
              <a:t>» та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оповідань</a:t>
            </a:r>
            <a:r>
              <a:rPr lang="ru-RU" dirty="0"/>
              <a:t> з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. </a:t>
            </a:r>
            <a:r>
              <a:rPr lang="ru-RU" dirty="0" err="1"/>
              <a:t>Повість</a:t>
            </a:r>
            <a:r>
              <a:rPr lang="ru-RU" dirty="0"/>
              <a:t> «</a:t>
            </a:r>
            <a:r>
              <a:rPr lang="ru-RU" dirty="0" err="1"/>
              <a:t>Дитинство</a:t>
            </a:r>
            <a:r>
              <a:rPr lang="ru-RU" dirty="0"/>
              <a:t>», </a:t>
            </a:r>
            <a:r>
              <a:rPr lang="ru-RU" dirty="0" err="1"/>
              <a:t>надрукована</a:t>
            </a:r>
            <a:r>
              <a:rPr lang="ru-RU" dirty="0"/>
              <a:t> в 1852 </a:t>
            </a:r>
            <a:r>
              <a:rPr lang="ru-RU" dirty="0" err="1"/>
              <a:t>році</a:t>
            </a:r>
            <a:r>
              <a:rPr lang="ru-RU" dirty="0"/>
              <a:t> в </a:t>
            </a:r>
            <a:r>
              <a:rPr lang="ru-RU" dirty="0" err="1"/>
              <a:t>журналі</a:t>
            </a:r>
            <a:r>
              <a:rPr lang="ru-RU" dirty="0"/>
              <a:t> Некрасова «Современник», </a:t>
            </a:r>
            <a:r>
              <a:rPr lang="ru-RU" dirty="0" err="1"/>
              <a:t>одразу</a:t>
            </a:r>
            <a:r>
              <a:rPr lang="ru-RU" dirty="0"/>
              <a:t> ж привернула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 і </a:t>
            </a:r>
            <a:r>
              <a:rPr lang="ru-RU" dirty="0" err="1"/>
              <a:t>критиків</a:t>
            </a:r>
            <a:r>
              <a:rPr lang="ru-RU" dirty="0"/>
              <a:t>: </a:t>
            </a:r>
            <a:r>
              <a:rPr lang="ru-RU" dirty="0" err="1"/>
              <a:t>піднесла</a:t>
            </a:r>
            <a:r>
              <a:rPr lang="ru-RU" dirty="0"/>
              <a:t> Толстого до </a:t>
            </a:r>
            <a:r>
              <a:rPr lang="ru-RU" dirty="0" err="1"/>
              <a:t>найвидатніших</a:t>
            </a:r>
            <a:r>
              <a:rPr lang="ru-RU" dirty="0"/>
              <a:t> </a:t>
            </a:r>
            <a:r>
              <a:rPr lang="ru-RU" dirty="0" err="1"/>
              <a:t>російських</a:t>
            </a:r>
            <a:r>
              <a:rPr lang="ru-RU" dirty="0"/>
              <a:t> </a:t>
            </a:r>
            <a:r>
              <a:rPr lang="ru-RU" dirty="0" err="1"/>
              <a:t>письменників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779911" y="3861048"/>
            <a:ext cx="52241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Безпосередня</a:t>
            </a:r>
            <a:r>
              <a:rPr lang="ru-RU" dirty="0"/>
              <a:t> участь Л. Толстого у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 на </a:t>
            </a:r>
            <a:r>
              <a:rPr lang="ru-RU" dirty="0" err="1"/>
              <a:t>Кавказі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у </a:t>
            </a:r>
            <a:r>
              <a:rPr lang="ru-RU" dirty="0" err="1"/>
              <a:t>Криму</a:t>
            </a:r>
            <a:r>
              <a:rPr lang="ru-RU" dirty="0"/>
              <a:t> дала </a:t>
            </a:r>
            <a:r>
              <a:rPr lang="ru-RU" dirty="0" err="1"/>
              <a:t>письменникові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для </a:t>
            </a:r>
            <a:r>
              <a:rPr lang="ru-RU" dirty="0" err="1"/>
              <a:t>оповідань</a:t>
            </a:r>
            <a:r>
              <a:rPr lang="ru-RU" dirty="0"/>
              <a:t> про </a:t>
            </a:r>
            <a:r>
              <a:rPr lang="ru-RU" dirty="0" err="1"/>
              <a:t>війну</a:t>
            </a:r>
            <a:r>
              <a:rPr lang="ru-RU" dirty="0"/>
              <a:t> і </a:t>
            </a:r>
            <a:r>
              <a:rPr lang="ru-RU" dirty="0" err="1"/>
              <a:t>військовий</a:t>
            </a:r>
            <a:r>
              <a:rPr lang="ru-RU" dirty="0"/>
              <a:t> </a:t>
            </a:r>
            <a:r>
              <a:rPr lang="ru-RU" dirty="0" err="1"/>
              <a:t>побут</a:t>
            </a:r>
            <a:r>
              <a:rPr lang="ru-RU" dirty="0"/>
              <a:t>. </a:t>
            </a:r>
            <a:r>
              <a:rPr lang="ru-RU" dirty="0" err="1"/>
              <a:t>Кавказькі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 Толстого </a:t>
            </a:r>
            <a:r>
              <a:rPr lang="ru-RU" dirty="0" err="1"/>
              <a:t>відбилися</a:t>
            </a:r>
            <a:r>
              <a:rPr lang="ru-RU" dirty="0"/>
              <a:t> в </a:t>
            </a:r>
            <a:r>
              <a:rPr lang="ru-RU" dirty="0" err="1"/>
              <a:t>оповіданнях</a:t>
            </a:r>
            <a:r>
              <a:rPr lang="ru-RU" dirty="0"/>
              <a:t> «</a:t>
            </a:r>
            <a:r>
              <a:rPr lang="ru-RU" dirty="0" err="1"/>
              <a:t>Набіг</a:t>
            </a:r>
            <a:r>
              <a:rPr lang="ru-RU" dirty="0"/>
              <a:t>» і «</a:t>
            </a:r>
            <a:r>
              <a:rPr lang="ru-RU" dirty="0" err="1"/>
              <a:t>Рубання</a:t>
            </a:r>
            <a:r>
              <a:rPr lang="ru-RU" dirty="0"/>
              <a:t> </a:t>
            </a:r>
            <a:r>
              <a:rPr lang="ru-RU" dirty="0" err="1"/>
              <a:t>лісу</a:t>
            </a:r>
            <a:r>
              <a:rPr lang="ru-RU" dirty="0"/>
              <a:t>». Уже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оповіданнях</a:t>
            </a:r>
            <a:r>
              <a:rPr lang="ru-RU" dirty="0"/>
              <a:t>, як і </a:t>
            </a:r>
            <a:r>
              <a:rPr lang="ru-RU" dirty="0" err="1"/>
              <a:t>пізніше</a:t>
            </a:r>
            <a:r>
              <a:rPr lang="ru-RU" dirty="0"/>
              <a:t> в </a:t>
            </a:r>
            <a:r>
              <a:rPr lang="ru-RU" dirty="0" err="1"/>
              <a:t>романі</a:t>
            </a:r>
            <a:r>
              <a:rPr lang="ru-RU" dirty="0"/>
              <a:t> «</a:t>
            </a:r>
            <a:r>
              <a:rPr lang="ru-RU" dirty="0" err="1"/>
              <a:t>Війна</a:t>
            </a:r>
            <a:r>
              <a:rPr lang="ru-RU" dirty="0"/>
              <a:t> і мир», </a:t>
            </a:r>
            <a:r>
              <a:rPr lang="ru-RU" dirty="0" err="1"/>
              <a:t>справжніми</a:t>
            </a:r>
            <a:r>
              <a:rPr lang="ru-RU" dirty="0"/>
              <a:t> героями є люди </a:t>
            </a:r>
            <a:r>
              <a:rPr lang="ru-RU" dirty="0" err="1"/>
              <a:t>прості</a:t>
            </a:r>
            <a:r>
              <a:rPr lang="ru-RU" dirty="0"/>
              <a:t>, </a:t>
            </a:r>
            <a:r>
              <a:rPr lang="ru-RU" dirty="0" err="1"/>
              <a:t>скромні</a:t>
            </a:r>
            <a:r>
              <a:rPr lang="ru-RU" dirty="0"/>
              <a:t>, часто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сором'язливі</a:t>
            </a:r>
            <a:r>
              <a:rPr lang="ru-RU" dirty="0"/>
              <a:t>, без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показної</a:t>
            </a:r>
            <a:r>
              <a:rPr lang="ru-RU" dirty="0"/>
              <a:t> </a:t>
            </a:r>
            <a:r>
              <a:rPr lang="ru-RU" dirty="0" err="1"/>
              <a:t>хоробрості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762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009" y="332656"/>
            <a:ext cx="309787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У 1857 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письменник</a:t>
            </a:r>
            <a:r>
              <a:rPr lang="ru-RU" sz="2000" dirty="0"/>
              <a:t> </a:t>
            </a:r>
            <a:r>
              <a:rPr lang="ru-RU" sz="2000" dirty="0" err="1"/>
              <a:t>подорожує</a:t>
            </a:r>
            <a:r>
              <a:rPr lang="ru-RU" sz="2000" dirty="0"/>
              <a:t> за кордоном.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відвідує</a:t>
            </a:r>
            <a:r>
              <a:rPr lang="ru-RU" sz="2000" dirty="0"/>
              <a:t> </a:t>
            </a:r>
            <a:r>
              <a:rPr lang="ru-RU" sz="2000" dirty="0" err="1"/>
              <a:t>Францію</a:t>
            </a:r>
            <a:r>
              <a:rPr lang="ru-RU" sz="2000" dirty="0"/>
              <a:t>, </a:t>
            </a:r>
            <a:r>
              <a:rPr lang="ru-RU" sz="2000" dirty="0" err="1"/>
              <a:t>Швейцарію</a:t>
            </a:r>
            <a:r>
              <a:rPr lang="ru-RU" sz="2000" dirty="0"/>
              <a:t>, </a:t>
            </a:r>
            <a:r>
              <a:rPr lang="ru-RU" sz="2000" dirty="0" err="1"/>
              <a:t>Італію</a:t>
            </a:r>
            <a:r>
              <a:rPr lang="ru-RU" sz="2000" dirty="0"/>
              <a:t>, </a:t>
            </a:r>
            <a:r>
              <a:rPr lang="ru-RU" sz="2000" dirty="0" err="1" smtClean="0"/>
              <a:t>Німеччину</a:t>
            </a:r>
            <a:r>
              <a:rPr lang="ru-RU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Повернувшись </a:t>
            </a:r>
            <a:r>
              <a:rPr lang="ru-RU" sz="2000" dirty="0" err="1"/>
              <a:t>наприкінці</a:t>
            </a:r>
            <a:r>
              <a:rPr lang="ru-RU" sz="2000" dirty="0"/>
              <a:t> 1857 року до </a:t>
            </a:r>
            <a:r>
              <a:rPr lang="ru-RU" sz="2000" dirty="0" err="1"/>
              <a:t>Росії</a:t>
            </a:r>
            <a:r>
              <a:rPr lang="ru-RU" sz="2000" dirty="0"/>
              <a:t>, Толстой жив то в </a:t>
            </a:r>
            <a:r>
              <a:rPr lang="ru-RU" sz="2000" dirty="0" err="1"/>
              <a:t>Ясній</a:t>
            </a:r>
            <a:r>
              <a:rPr lang="ru-RU" sz="2000" dirty="0"/>
              <a:t> </a:t>
            </a:r>
            <a:r>
              <a:rPr lang="ru-RU" sz="2000" dirty="0" err="1"/>
              <a:t>Поляні</a:t>
            </a:r>
            <a:r>
              <a:rPr lang="ru-RU" sz="2000" dirty="0"/>
              <a:t>, то в </a:t>
            </a:r>
            <a:r>
              <a:rPr lang="ru-RU" sz="2000" dirty="0" err="1"/>
              <a:t>Москві</a:t>
            </a:r>
            <a:r>
              <a:rPr lang="ru-RU" sz="2000" dirty="0"/>
              <a:t>. У той час </a:t>
            </a:r>
            <a:r>
              <a:rPr lang="ru-RU" sz="2000" dirty="0" err="1"/>
              <a:t>він</a:t>
            </a:r>
            <a:r>
              <a:rPr lang="ru-RU" sz="2000" dirty="0"/>
              <a:t> створив </a:t>
            </a:r>
            <a:r>
              <a:rPr lang="ru-RU" sz="2000" dirty="0" err="1"/>
              <a:t>оповідання</a:t>
            </a:r>
            <a:r>
              <a:rPr lang="ru-RU" sz="2000" dirty="0"/>
              <a:t> «Три </a:t>
            </a:r>
            <a:r>
              <a:rPr lang="ru-RU" sz="2000" dirty="0" err="1"/>
              <a:t>смерті</a:t>
            </a:r>
            <a:r>
              <a:rPr lang="ru-RU" sz="2000" dirty="0"/>
              <a:t>», роман «</a:t>
            </a:r>
            <a:r>
              <a:rPr lang="ru-RU" sz="2000" dirty="0" err="1"/>
              <a:t>Родинне</a:t>
            </a:r>
            <a:r>
              <a:rPr lang="ru-RU" sz="2000" dirty="0"/>
              <a:t> </a:t>
            </a:r>
            <a:r>
              <a:rPr lang="ru-RU" sz="2000" dirty="0" err="1"/>
              <a:t>щастя</a:t>
            </a:r>
            <a:r>
              <a:rPr lang="ru-RU" sz="2000" dirty="0"/>
              <a:t>». </a:t>
            </a:r>
            <a:r>
              <a:rPr lang="ru-RU" sz="2000" dirty="0" err="1"/>
              <a:t>Протягом</a:t>
            </a:r>
            <a:r>
              <a:rPr lang="ru-RU" sz="2000" dirty="0"/>
              <a:t> 1858-1862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відкриває</a:t>
            </a:r>
            <a:r>
              <a:rPr lang="ru-RU" sz="2000" dirty="0"/>
              <a:t> 21 школу в </a:t>
            </a:r>
            <a:r>
              <a:rPr lang="ru-RU" sz="2000" dirty="0" err="1"/>
              <a:t>Ясній</a:t>
            </a:r>
            <a:r>
              <a:rPr lang="ru-RU" sz="2000" dirty="0"/>
              <a:t> </a:t>
            </a:r>
            <a:r>
              <a:rPr lang="ru-RU" sz="2000" dirty="0" err="1"/>
              <a:t>Поляні</a:t>
            </a:r>
            <a:r>
              <a:rPr lang="ru-RU" sz="2000" dirty="0"/>
              <a:t> для </a:t>
            </a:r>
            <a:r>
              <a:rPr lang="ru-RU" sz="2000" dirty="0" err="1"/>
              <a:t>простих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.</a:t>
            </a:r>
            <a:br>
              <a:rPr lang="ru-RU" sz="2000" dirty="0"/>
            </a:br>
            <a:endParaRPr lang="uk-UA" sz="2000" dirty="0"/>
          </a:p>
        </p:txBody>
      </p:sp>
      <p:pic>
        <p:nvPicPr>
          <p:cNvPr id="2050" name="Picture 2" descr="220px-Iwan_Nikolajewitsch_Kramskoj_00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82" y="188640"/>
            <a:ext cx="4659342" cy="5760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39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45" y="2276872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I </a:t>
            </a:r>
            <a:r>
              <a:rPr lang="ru-RU" dirty="0" err="1"/>
              <a:t>етап</a:t>
            </a:r>
            <a:r>
              <a:rPr lang="ru-RU" dirty="0"/>
              <a:t>: 1848/54-1862/63роки.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пошуковий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коли </a:t>
            </a:r>
            <a:r>
              <a:rPr lang="ru-RU" dirty="0" err="1"/>
              <a:t>напрацьовуються</a:t>
            </a:r>
            <a:r>
              <a:rPr lang="ru-RU" dirty="0"/>
              <a:t> </a:t>
            </a:r>
            <a:r>
              <a:rPr lang="ru-RU" dirty="0" err="1"/>
              <a:t>естетичні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, принцип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творча</a:t>
            </a:r>
            <a:r>
              <a:rPr lang="ru-RU" dirty="0"/>
              <a:t> манера </a:t>
            </a:r>
            <a:r>
              <a:rPr lang="ru-RU" dirty="0" err="1"/>
              <a:t>письменника</a:t>
            </a:r>
            <a:r>
              <a:rPr lang="ru-RU" dirty="0"/>
              <a:t>. Твори: «</a:t>
            </a:r>
            <a:r>
              <a:rPr lang="ru-RU" dirty="0" err="1"/>
              <a:t>Дитинство</a:t>
            </a:r>
            <a:r>
              <a:rPr lang="ru-RU" dirty="0"/>
              <a:t>», «</a:t>
            </a:r>
            <a:r>
              <a:rPr lang="ru-RU" dirty="0" err="1"/>
              <a:t>Отроцтво</a:t>
            </a:r>
            <a:r>
              <a:rPr lang="ru-RU" dirty="0"/>
              <a:t>», «Козаки», «Ранок </a:t>
            </a:r>
            <a:r>
              <a:rPr lang="ru-RU" dirty="0" err="1"/>
              <a:t>поміщика</a:t>
            </a:r>
            <a:r>
              <a:rPr lang="ru-RU" dirty="0"/>
              <a:t>», </a:t>
            </a:r>
            <a:r>
              <a:rPr lang="ru-RU" dirty="0" err="1"/>
              <a:t>оповідання</a:t>
            </a:r>
            <a:r>
              <a:rPr lang="ru-RU" dirty="0"/>
              <a:t> про </a:t>
            </a:r>
            <a:r>
              <a:rPr lang="ru-RU" dirty="0" err="1"/>
              <a:t>війну</a:t>
            </a:r>
            <a:r>
              <a:rPr lang="ru-RU" dirty="0"/>
              <a:t>, «Люцерн», «Альберт».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II </a:t>
            </a:r>
            <a:r>
              <a:rPr lang="ru-RU" dirty="0" err="1"/>
              <a:t>етап</a:t>
            </a:r>
            <a:r>
              <a:rPr lang="ru-RU" dirty="0"/>
              <a:t>: 1860-1870 роки.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знаменував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кроки до перелому в </a:t>
            </a:r>
            <a:r>
              <a:rPr lang="ru-RU" dirty="0" err="1"/>
              <a:t>світогляді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. Твори: «</a:t>
            </a:r>
            <a:r>
              <a:rPr lang="ru-RU" dirty="0" err="1"/>
              <a:t>Війна</a:t>
            </a:r>
            <a:r>
              <a:rPr lang="ru-RU" dirty="0"/>
              <a:t> і мир», «Анна </a:t>
            </a:r>
            <a:r>
              <a:rPr lang="ru-RU" dirty="0" err="1"/>
              <a:t>Кареніна</a:t>
            </a:r>
            <a:r>
              <a:rPr lang="ru-RU" dirty="0"/>
              <a:t>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ІІІ </a:t>
            </a:r>
            <a:r>
              <a:rPr lang="ru-RU" dirty="0" err="1"/>
              <a:t>етап</a:t>
            </a:r>
            <a:r>
              <a:rPr lang="ru-RU" dirty="0"/>
              <a:t>: 1871-1881 роки. Л. Толстой </a:t>
            </a:r>
            <a:r>
              <a:rPr lang="ru-RU" dirty="0" err="1"/>
              <a:t>здійснив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переклад і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Євангелій</a:t>
            </a:r>
            <a:r>
              <a:rPr lang="ru-RU" dirty="0"/>
              <a:t> і </a:t>
            </a:r>
            <a:r>
              <a:rPr lang="ru-RU" dirty="0" err="1"/>
              <a:t>виклав</a:t>
            </a:r>
            <a:r>
              <a:rPr lang="ru-RU" dirty="0"/>
              <a:t> свою </a:t>
            </a:r>
            <a:r>
              <a:rPr lang="ru-RU" dirty="0" err="1"/>
              <a:t>філософію</a:t>
            </a:r>
            <a:r>
              <a:rPr lang="ru-RU" dirty="0"/>
              <a:t> </a:t>
            </a:r>
            <a:r>
              <a:rPr lang="ru-RU" dirty="0" err="1"/>
              <a:t>християнства</a:t>
            </a:r>
            <a:r>
              <a:rPr lang="ru-RU" dirty="0"/>
              <a:t>; </a:t>
            </a:r>
            <a:r>
              <a:rPr lang="ru-RU" dirty="0" err="1"/>
              <a:t>організував</a:t>
            </a:r>
            <a:r>
              <a:rPr lang="ru-RU" dirty="0"/>
              <a:t> </a:t>
            </a:r>
            <a:r>
              <a:rPr lang="ru-RU" dirty="0" err="1"/>
              <a:t>видавництво</a:t>
            </a:r>
            <a:r>
              <a:rPr lang="ru-RU" dirty="0"/>
              <a:t> «</a:t>
            </a:r>
            <a:r>
              <a:rPr lang="ru-RU" dirty="0" err="1"/>
              <a:t>Посередник</a:t>
            </a:r>
            <a:r>
              <a:rPr lang="ru-RU" dirty="0"/>
              <a:t>». Твори: «</a:t>
            </a:r>
            <a:r>
              <a:rPr lang="ru-RU" dirty="0" err="1"/>
              <a:t>Сповідь</a:t>
            </a:r>
            <a:r>
              <a:rPr lang="ru-RU" dirty="0"/>
              <a:t>», «У </a:t>
            </a:r>
            <a:r>
              <a:rPr lang="ru-RU" dirty="0" err="1"/>
              <a:t>чому</a:t>
            </a:r>
            <a:r>
              <a:rPr lang="ru-RU" dirty="0"/>
              <a:t> моя </a:t>
            </a:r>
            <a:r>
              <a:rPr lang="ru-RU" dirty="0" err="1"/>
              <a:t>віра</a:t>
            </a:r>
            <a:r>
              <a:rPr lang="ru-RU" dirty="0"/>
              <a:t>», «Смерть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Ілліча</a:t>
            </a:r>
            <a:r>
              <a:rPr lang="ru-RU" dirty="0"/>
              <a:t>», «</a:t>
            </a:r>
            <a:r>
              <a:rPr lang="ru-RU" dirty="0" err="1"/>
              <a:t>Крейцерова</a:t>
            </a:r>
            <a:r>
              <a:rPr lang="ru-RU" dirty="0"/>
              <a:t> соната», «</a:t>
            </a:r>
            <a:r>
              <a:rPr lang="ru-RU" dirty="0" err="1"/>
              <a:t>Диявол</a:t>
            </a:r>
            <a:r>
              <a:rPr lang="ru-RU" dirty="0"/>
              <a:t>», «</a:t>
            </a:r>
            <a:r>
              <a:rPr lang="ru-RU" dirty="0" err="1"/>
              <a:t>Воскресіння</a:t>
            </a:r>
            <a:r>
              <a:rPr lang="ru-RU" dirty="0"/>
              <a:t>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IV </a:t>
            </a:r>
            <a:r>
              <a:rPr lang="ru-RU" dirty="0" err="1"/>
              <a:t>етап</a:t>
            </a:r>
            <a:r>
              <a:rPr lang="ru-RU" dirty="0"/>
              <a:t>: початок XX </a:t>
            </a:r>
            <a:r>
              <a:rPr lang="ru-RU" dirty="0" err="1"/>
              <a:t>століття</a:t>
            </a:r>
            <a:r>
              <a:rPr lang="ru-RU" dirty="0"/>
              <a:t>. Твори: «</a:t>
            </a:r>
            <a:r>
              <a:rPr lang="ru-RU" dirty="0" err="1"/>
              <a:t>Живий</a:t>
            </a:r>
            <a:r>
              <a:rPr lang="ru-RU" dirty="0"/>
              <a:t> труп», «Хаджи Мурат», «</a:t>
            </a:r>
            <a:r>
              <a:rPr lang="ru-RU" dirty="0" err="1"/>
              <a:t>Після</a:t>
            </a:r>
            <a:r>
              <a:rPr lang="ru-RU" dirty="0"/>
              <a:t> балу».</a:t>
            </a:r>
            <a:br>
              <a:rPr lang="ru-RU" dirty="0"/>
            </a:b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07187" y="332656"/>
            <a:ext cx="59143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solidFill>
                  <a:prstClr val="black"/>
                </a:solidFill>
              </a:rPr>
              <a:t>У </a:t>
            </a:r>
            <a:r>
              <a:rPr lang="ru-RU" sz="3600" dirty="0" err="1" smtClean="0">
                <a:solidFill>
                  <a:prstClr val="black"/>
                </a:solidFill>
              </a:rPr>
              <a:t>творчості</a:t>
            </a:r>
            <a:r>
              <a:rPr lang="ru-RU" sz="3600" dirty="0" smtClean="0">
                <a:solidFill>
                  <a:prstClr val="black"/>
                </a:solidFill>
              </a:rPr>
              <a:t> Л. Толстого </a:t>
            </a:r>
            <a:r>
              <a:rPr lang="ru-RU" sz="3600" dirty="0" err="1" smtClean="0">
                <a:solidFill>
                  <a:prstClr val="black"/>
                </a:solidFill>
              </a:rPr>
              <a:t>виділяють</a:t>
            </a:r>
            <a:r>
              <a:rPr lang="ru-RU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</a:rPr>
              <a:t>чотири</a:t>
            </a:r>
            <a:r>
              <a:rPr lang="ru-RU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</a:rPr>
              <a:t>етапи</a:t>
            </a:r>
            <a:r>
              <a:rPr lang="ru-RU" sz="3600" dirty="0" smtClean="0">
                <a:solidFill>
                  <a:prstClr val="black"/>
                </a:solidFill>
              </a:rPr>
              <a:t>; </a:t>
            </a:r>
            <a:endParaRPr lang="ru-RU" sz="3600" b="1" dirty="0">
              <a:ln w="50800"/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8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345638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err="1"/>
              <a:t>Наприкінці</a:t>
            </a:r>
            <a:r>
              <a:rPr lang="ru-RU" sz="2000" dirty="0"/>
              <a:t> 1863року Толстой почав </a:t>
            </a:r>
            <a:r>
              <a:rPr lang="ru-RU" sz="2000" dirty="0" err="1"/>
              <a:t>працювати</a:t>
            </a:r>
            <a:r>
              <a:rPr lang="ru-RU" sz="2000" dirty="0"/>
              <a:t> над романом «</a:t>
            </a:r>
            <a:r>
              <a:rPr lang="ru-RU" sz="2000" dirty="0" err="1"/>
              <a:t>Війна</a:t>
            </a:r>
            <a:r>
              <a:rPr lang="ru-RU" sz="2000" dirty="0"/>
              <a:t> і мир». </a:t>
            </a:r>
            <a:r>
              <a:rPr lang="ru-RU" sz="2000" dirty="0" err="1"/>
              <a:t>Понад</a:t>
            </a:r>
            <a:r>
              <a:rPr lang="ru-RU" sz="2000" dirty="0"/>
              <a:t> </a:t>
            </a:r>
            <a:r>
              <a:rPr lang="ru-RU" sz="2000" dirty="0" err="1"/>
              <a:t>шість</a:t>
            </a:r>
            <a:r>
              <a:rPr lang="ru-RU" sz="2000" dirty="0"/>
              <a:t> </a:t>
            </a:r>
            <a:r>
              <a:rPr lang="ru-RU" sz="2000" dirty="0" err="1"/>
              <a:t>років</a:t>
            </a:r>
            <a:r>
              <a:rPr lang="ru-RU" sz="2000" dirty="0"/>
              <a:t> «</a:t>
            </a:r>
            <a:r>
              <a:rPr lang="ru-RU" sz="2000" dirty="0" err="1"/>
              <a:t>невинної</a:t>
            </a:r>
            <a:r>
              <a:rPr lang="ru-RU" sz="2000" dirty="0"/>
              <a:t> і </a:t>
            </a:r>
            <a:r>
              <a:rPr lang="ru-RU" sz="2000" dirty="0" err="1"/>
              <a:t>виняткової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», — як говорив сам Толстой, </a:t>
            </a:r>
            <a:r>
              <a:rPr lang="ru-RU" sz="2000" dirty="0" err="1"/>
              <a:t>віддав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на </a:t>
            </a:r>
            <a:r>
              <a:rPr lang="ru-RU" sz="2000" dirty="0" err="1"/>
              <a:t>створення</a:t>
            </a:r>
            <a:r>
              <a:rPr lang="ru-RU" sz="2000" dirty="0"/>
              <a:t> «</a:t>
            </a:r>
            <a:r>
              <a:rPr lang="ru-RU" sz="2000" dirty="0" err="1"/>
              <a:t>Війни</a:t>
            </a:r>
            <a:r>
              <a:rPr lang="ru-RU" sz="2000" dirty="0"/>
              <a:t> і миру», «</a:t>
            </a:r>
            <a:r>
              <a:rPr lang="ru-RU" sz="2000" dirty="0" err="1"/>
              <a:t>Війна</a:t>
            </a:r>
            <a:r>
              <a:rPr lang="ru-RU" sz="2000" dirty="0"/>
              <a:t> і мир» —-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твір</a:t>
            </a:r>
            <a:r>
              <a:rPr lang="ru-RU" sz="2000" dirty="0"/>
              <a:t>, </a:t>
            </a:r>
            <a:r>
              <a:rPr lang="ru-RU" sz="2000" dirty="0" err="1"/>
              <a:t>рівного</a:t>
            </a:r>
            <a:r>
              <a:rPr lang="ru-RU" sz="2000" dirty="0"/>
              <a:t> </a:t>
            </a:r>
            <a:r>
              <a:rPr lang="ru-RU" sz="2000" dirty="0" err="1"/>
              <a:t>якому</a:t>
            </a:r>
            <a:r>
              <a:rPr lang="ru-RU" sz="2000" dirty="0"/>
              <a:t> — </a:t>
            </a:r>
            <a:r>
              <a:rPr lang="ru-RU" sz="2000" dirty="0" err="1"/>
              <a:t>художніми</a:t>
            </a:r>
            <a:r>
              <a:rPr lang="ru-RU" sz="2000" dirty="0"/>
              <a:t> </a:t>
            </a:r>
            <a:r>
              <a:rPr lang="ru-RU" sz="2000" dirty="0" err="1"/>
              <a:t>властивостями</a:t>
            </a:r>
            <a:r>
              <a:rPr lang="ru-RU" sz="2000" dirty="0"/>
              <a:t>, </a:t>
            </a:r>
            <a:r>
              <a:rPr lang="ru-RU" sz="2000" dirty="0" err="1"/>
              <a:t>глибиною</a:t>
            </a:r>
            <a:r>
              <a:rPr lang="ru-RU" sz="2000" dirty="0"/>
              <a:t> </a:t>
            </a:r>
            <a:r>
              <a:rPr lang="ru-RU" sz="2000" dirty="0" err="1"/>
              <a:t>змісту</a:t>
            </a:r>
            <a:r>
              <a:rPr lang="ru-RU" sz="2000" dirty="0"/>
              <a:t> і широким </a:t>
            </a:r>
            <a:r>
              <a:rPr lang="ru-RU" sz="2000" dirty="0" err="1"/>
              <a:t>охопленням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— не </a:t>
            </a:r>
            <a:r>
              <a:rPr lang="ru-RU" sz="2000" dirty="0" err="1"/>
              <a:t>знає</a:t>
            </a:r>
            <a:r>
              <a:rPr lang="ru-RU" sz="2000" dirty="0"/>
              <a:t> </a:t>
            </a:r>
            <a:r>
              <a:rPr lang="ru-RU" sz="2000" dirty="0" err="1"/>
              <a:t>жодна</a:t>
            </a:r>
            <a:r>
              <a:rPr lang="ru-RU" sz="2000" dirty="0"/>
              <a:t> </a:t>
            </a:r>
            <a:r>
              <a:rPr lang="ru-RU" sz="2000" dirty="0" err="1"/>
              <a:t>інша</a:t>
            </a:r>
            <a:r>
              <a:rPr lang="ru-RU" sz="2000" dirty="0"/>
              <a:t> </a:t>
            </a:r>
            <a:r>
              <a:rPr lang="ru-RU" sz="2000" dirty="0" err="1"/>
              <a:t>література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3933056"/>
            <a:ext cx="38164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У </a:t>
            </a:r>
            <a:r>
              <a:rPr lang="ru-RU" sz="2000" dirty="0" err="1"/>
              <a:t>творі</a:t>
            </a:r>
            <a:r>
              <a:rPr lang="ru-RU" sz="2000" dirty="0"/>
              <a:t> «</a:t>
            </a:r>
            <a:r>
              <a:rPr lang="ru-RU" sz="2000" dirty="0" err="1"/>
              <a:t>Війна</a:t>
            </a:r>
            <a:r>
              <a:rPr lang="ru-RU" sz="2000" dirty="0"/>
              <a:t> і мир» Л. Толстой </a:t>
            </a:r>
            <a:r>
              <a:rPr lang="ru-RU" sz="2000" dirty="0" err="1"/>
              <a:t>розкриває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в </a:t>
            </a:r>
            <a:r>
              <a:rPr lang="ru-RU" sz="2000" dirty="0" err="1"/>
              <a:t>пошуку</a:t>
            </a:r>
            <a:r>
              <a:rPr lang="ru-RU" sz="2000" dirty="0"/>
              <a:t> </a:t>
            </a:r>
            <a:r>
              <a:rPr lang="ru-RU" sz="2000" dirty="0" err="1"/>
              <a:t>сенсу</a:t>
            </a:r>
            <a:r>
              <a:rPr lang="ru-RU" sz="2000" dirty="0"/>
              <a:t> </a:t>
            </a:r>
            <a:r>
              <a:rPr lang="ru-RU" sz="2000" dirty="0" err="1"/>
              <a:t>буття</a:t>
            </a:r>
            <a:r>
              <a:rPr lang="ru-RU" sz="2000" dirty="0"/>
              <a:t>. Тому </a:t>
            </a:r>
            <a:r>
              <a:rPr lang="ru-RU" sz="2000" dirty="0" err="1"/>
              <a:t>найголовніші</a:t>
            </a:r>
            <a:r>
              <a:rPr lang="ru-RU" sz="2000" dirty="0"/>
              <a:t> </a:t>
            </a:r>
            <a:r>
              <a:rPr lang="ru-RU" sz="2000" dirty="0" err="1"/>
              <a:t>персонажі</a:t>
            </a:r>
            <a:r>
              <a:rPr lang="ru-RU" sz="2000" dirty="0"/>
              <a:t>, </a:t>
            </a:r>
            <a:r>
              <a:rPr lang="ru-RU" sz="2000" dirty="0" err="1"/>
              <a:t>зображені</a:t>
            </a:r>
            <a:r>
              <a:rPr lang="ru-RU" sz="2000" dirty="0"/>
              <a:t> автором, </a:t>
            </a:r>
            <a:r>
              <a:rPr lang="ru-RU" sz="2000" dirty="0" err="1"/>
              <a:t>проходять</a:t>
            </a:r>
            <a:r>
              <a:rPr lang="ru-RU" sz="2000" dirty="0"/>
              <a:t> через </a:t>
            </a:r>
            <a:r>
              <a:rPr lang="ru-RU" sz="2000" dirty="0" err="1"/>
              <a:t>своєрідні</a:t>
            </a:r>
            <a:r>
              <a:rPr lang="ru-RU" sz="2000" dirty="0"/>
              <a:t> </a:t>
            </a:r>
            <a:r>
              <a:rPr lang="ru-RU" sz="2000" dirty="0" err="1"/>
              <a:t>психологічні</a:t>
            </a:r>
            <a:r>
              <a:rPr lang="ru-RU" sz="2000" dirty="0"/>
              <a:t> </a:t>
            </a:r>
            <a:r>
              <a:rPr lang="ru-RU" sz="2000" dirty="0" err="1"/>
              <a:t>випробування</a:t>
            </a:r>
            <a:r>
              <a:rPr lang="ru-RU" sz="2000" dirty="0"/>
              <a:t> і переломи.</a:t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76407"/>
            <a:ext cx="2946267" cy="35566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2106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53441"/>
            <a:ext cx="32403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200" dirty="0"/>
              <a:t>У </a:t>
            </a:r>
            <a:r>
              <a:rPr lang="ru-RU" sz="2200" dirty="0" err="1"/>
              <a:t>березні</a:t>
            </a:r>
            <a:r>
              <a:rPr lang="ru-RU" sz="2200" dirty="0"/>
              <a:t> 1873 року </a:t>
            </a:r>
            <a:r>
              <a:rPr lang="ru-RU" sz="2200" dirty="0" err="1"/>
              <a:t>письменник</a:t>
            </a:r>
            <a:r>
              <a:rPr lang="ru-RU" sz="2200" dirty="0"/>
              <a:t> почав роботу над романом «Анна Каре</a:t>
            </a:r>
            <a:r>
              <a:rPr lang="uk-UA" sz="2200" dirty="0" err="1"/>
              <a:t>ніна</a:t>
            </a:r>
            <a:r>
              <a:rPr lang="ru-RU" sz="2200" dirty="0"/>
              <a:t>». </a:t>
            </a:r>
            <a:r>
              <a:rPr lang="ru-RU" sz="2200" dirty="0" err="1"/>
              <a:t>Задумуючи</a:t>
            </a:r>
            <a:r>
              <a:rPr lang="ru-RU" sz="2200" dirty="0"/>
              <a:t> </a:t>
            </a:r>
            <a:r>
              <a:rPr lang="ru-RU" sz="2200" dirty="0" err="1"/>
              <a:t>новий</a:t>
            </a:r>
            <a:r>
              <a:rPr lang="ru-RU" sz="2200" dirty="0"/>
              <a:t> </a:t>
            </a:r>
            <a:r>
              <a:rPr lang="ru-RU" sz="2200" dirty="0" err="1"/>
              <a:t>твір</a:t>
            </a:r>
            <a:r>
              <a:rPr lang="ru-RU" sz="2200" dirty="0"/>
              <a:t>, Толстой </a:t>
            </a:r>
            <a:r>
              <a:rPr lang="ru-RU" sz="2200" dirty="0" err="1"/>
              <a:t>хотів</a:t>
            </a:r>
            <a:r>
              <a:rPr lang="ru-RU" sz="2200" dirty="0"/>
              <a:t> </a:t>
            </a:r>
            <a:r>
              <a:rPr lang="ru-RU" sz="2200" dirty="0" err="1"/>
              <a:t>показати</a:t>
            </a:r>
            <a:r>
              <a:rPr lang="ru-RU" sz="2200" dirty="0"/>
              <a:t> в </a:t>
            </a:r>
            <a:r>
              <a:rPr lang="ru-RU" sz="2200" dirty="0" err="1"/>
              <a:t>ньому</a:t>
            </a:r>
            <a:r>
              <a:rPr lang="ru-RU" sz="2200" dirty="0"/>
              <a:t> долю </a:t>
            </a:r>
            <a:r>
              <a:rPr lang="ru-RU" sz="2200" dirty="0" err="1"/>
              <a:t>заміжньої</a:t>
            </a:r>
            <a:r>
              <a:rPr lang="ru-RU" sz="2200" dirty="0"/>
              <a:t> </a:t>
            </a:r>
            <a:r>
              <a:rPr lang="ru-RU" sz="2200" dirty="0" err="1"/>
              <a:t>великосвітської</a:t>
            </a:r>
            <a:r>
              <a:rPr lang="ru-RU" sz="2200" dirty="0"/>
              <a:t> </a:t>
            </a:r>
            <a:r>
              <a:rPr lang="ru-RU" sz="2200" dirty="0" err="1"/>
              <a:t>жінки</a:t>
            </a:r>
            <a:r>
              <a:rPr lang="ru-RU" sz="2200" dirty="0"/>
              <a:t>, яка «</a:t>
            </a:r>
            <a:r>
              <a:rPr lang="ru-RU" sz="2200" dirty="0" err="1"/>
              <a:t>втратила</a:t>
            </a:r>
            <a:r>
              <a:rPr lang="ru-RU" sz="2200" dirty="0"/>
              <a:t> себе». В </a:t>
            </a:r>
            <a:r>
              <a:rPr lang="ru-RU" sz="2200" dirty="0" err="1"/>
              <a:t>остаточній</a:t>
            </a:r>
            <a:r>
              <a:rPr lang="ru-RU" sz="2200" dirty="0"/>
              <a:t> </a:t>
            </a:r>
            <a:r>
              <a:rPr lang="ru-RU" sz="2200" dirty="0" err="1"/>
              <a:t>редакції</a:t>
            </a:r>
            <a:r>
              <a:rPr lang="ru-RU" sz="2200" dirty="0"/>
              <a:t> «Анна </a:t>
            </a:r>
            <a:r>
              <a:rPr lang="ru-RU" sz="2200" dirty="0" err="1"/>
              <a:t>Кареніна</a:t>
            </a:r>
            <a:r>
              <a:rPr lang="ru-RU" sz="2200" dirty="0"/>
              <a:t>» </a:t>
            </a:r>
            <a:r>
              <a:rPr lang="ru-RU" sz="2200" dirty="0" err="1"/>
              <a:t>перетворилася</a:t>
            </a:r>
            <a:r>
              <a:rPr lang="ru-RU" sz="2200" dirty="0"/>
              <a:t> на роман, </a:t>
            </a:r>
            <a:r>
              <a:rPr lang="ru-RU" sz="2200" dirty="0" err="1"/>
              <a:t>який</a:t>
            </a:r>
            <a:r>
              <a:rPr lang="ru-RU" sz="2200" dirty="0"/>
              <a:t> </a:t>
            </a:r>
            <a:r>
              <a:rPr lang="ru-RU" sz="2200" dirty="0" err="1"/>
              <a:t>увібрав</a:t>
            </a:r>
            <a:r>
              <a:rPr lang="ru-RU" sz="2200" dirty="0"/>
              <a:t> у себе </a:t>
            </a:r>
            <a:r>
              <a:rPr lang="ru-RU" sz="2200" dirty="0" err="1"/>
              <a:t>цілу</a:t>
            </a:r>
            <a:r>
              <a:rPr lang="ru-RU" sz="2200" dirty="0"/>
              <a:t> </a:t>
            </a:r>
            <a:r>
              <a:rPr lang="ru-RU" sz="2200" dirty="0" err="1"/>
              <a:t>епоху</a:t>
            </a:r>
            <a:r>
              <a:rPr lang="ru-RU" sz="2200" dirty="0"/>
              <a:t> </a:t>
            </a:r>
            <a:r>
              <a:rPr lang="ru-RU" sz="2200" dirty="0" err="1"/>
              <a:t>російського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0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388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476672"/>
            <a:ext cx="63751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/>
              <a:t>Смерть </a:t>
            </a:r>
            <a:r>
              <a:rPr lang="ru-RU" sz="5400" dirty="0" err="1"/>
              <a:t>письменника</a:t>
            </a:r>
            <a:endParaRPr lang="uk-UA" sz="5400" b="1" dirty="0"/>
          </a:p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132856"/>
            <a:ext cx="75608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200" dirty="0"/>
              <a:t>О 6-й </a:t>
            </a:r>
            <a:r>
              <a:rPr lang="ru-RU" sz="2200" dirty="0" err="1"/>
              <a:t>годині</a:t>
            </a:r>
            <a:r>
              <a:rPr lang="ru-RU" sz="2200" dirty="0"/>
              <a:t> 35 </a:t>
            </a:r>
            <a:r>
              <a:rPr lang="ru-RU" sz="2200" dirty="0" err="1"/>
              <a:t>хвилин</a:t>
            </a:r>
            <a:r>
              <a:rPr lang="ru-RU" sz="2200" dirty="0"/>
              <a:t> </a:t>
            </a:r>
            <a:r>
              <a:rPr lang="ru-RU" sz="2200" dirty="0" err="1"/>
              <a:t>вечора</a:t>
            </a:r>
            <a:r>
              <a:rPr lang="ru-RU" sz="2200" dirty="0"/>
              <a:t> </a:t>
            </a:r>
            <a:r>
              <a:rPr lang="ru-RU" sz="2200" dirty="0" smtClean="0"/>
              <a:t>31 </a:t>
            </a:r>
            <a:r>
              <a:rPr lang="ru-RU" sz="2200" dirty="0" err="1" smtClean="0"/>
              <a:t>жовтня</a:t>
            </a:r>
            <a:r>
              <a:rPr lang="ru-RU" sz="2200" dirty="0"/>
              <a:t> </a:t>
            </a:r>
            <a:r>
              <a:rPr lang="ru-RU" sz="2200" dirty="0" err="1"/>
              <a:t>поїзд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прямував</a:t>
            </a:r>
            <a:r>
              <a:rPr lang="ru-RU" sz="2200" dirty="0"/>
              <a:t> у </a:t>
            </a:r>
            <a:r>
              <a:rPr lang="ru-RU" sz="2200" dirty="0" smtClean="0"/>
              <a:t>Ростов-на-Дону, </a:t>
            </a:r>
            <a:r>
              <a:rPr lang="ru-RU" sz="2200" dirty="0" err="1"/>
              <a:t>прибув</a:t>
            </a:r>
            <a:r>
              <a:rPr lang="ru-RU" sz="2200" dirty="0"/>
              <a:t> на </a:t>
            </a:r>
            <a:r>
              <a:rPr lang="ru-RU" sz="2200" dirty="0" err="1"/>
              <a:t>станцію</a:t>
            </a:r>
            <a:r>
              <a:rPr lang="ru-RU" sz="2200" dirty="0"/>
              <a:t> </a:t>
            </a:r>
            <a:r>
              <a:rPr lang="ru-RU" sz="2200" dirty="0" err="1" smtClean="0"/>
              <a:t>Астапово</a:t>
            </a:r>
            <a:r>
              <a:rPr lang="ru-RU" sz="2200" dirty="0"/>
              <a:t> </a:t>
            </a:r>
            <a:r>
              <a:rPr lang="ru-RU" sz="2200" dirty="0" err="1"/>
              <a:t>Рязансько-Уральської</a:t>
            </a:r>
            <a:r>
              <a:rPr lang="ru-RU" sz="2200" dirty="0"/>
              <a:t> </a:t>
            </a:r>
            <a:r>
              <a:rPr lang="ru-RU" sz="2200" dirty="0" err="1"/>
              <a:t>залізниці</a:t>
            </a:r>
            <a:r>
              <a:rPr lang="ru-RU" sz="2200" dirty="0"/>
              <a:t>. Толстой, у </a:t>
            </a:r>
            <a:r>
              <a:rPr lang="ru-RU" sz="2200" dirty="0" err="1"/>
              <a:t>якого</a:t>
            </a:r>
            <a:r>
              <a:rPr lang="ru-RU" sz="2200" dirty="0"/>
              <a:t> </a:t>
            </a:r>
            <a:r>
              <a:rPr lang="ru-RU" sz="2200" dirty="0" err="1"/>
              <a:t>піднялася</a:t>
            </a:r>
            <a:r>
              <a:rPr lang="ru-RU" sz="2200" dirty="0"/>
              <a:t> температура, </a:t>
            </a:r>
            <a:r>
              <a:rPr lang="ru-RU" sz="2200" dirty="0" err="1"/>
              <a:t>був</a:t>
            </a:r>
            <a:r>
              <a:rPr lang="ru-RU" sz="2200" dirty="0"/>
              <a:t> </a:t>
            </a:r>
            <a:r>
              <a:rPr lang="ru-RU" sz="2200" dirty="0" err="1"/>
              <a:t>вимушений</a:t>
            </a:r>
            <a:r>
              <a:rPr lang="ru-RU" sz="2200" dirty="0"/>
              <a:t> </a:t>
            </a:r>
            <a:r>
              <a:rPr lang="ru-RU" sz="2200" dirty="0" err="1"/>
              <a:t>зупинитися</a:t>
            </a:r>
            <a:r>
              <a:rPr lang="ru-RU" sz="2200" dirty="0"/>
              <a:t> в </a:t>
            </a:r>
            <a:r>
              <a:rPr lang="ru-RU" sz="2200" dirty="0" err="1"/>
              <a:t>будиночку</a:t>
            </a:r>
            <a:r>
              <a:rPr lang="ru-RU" sz="2200" dirty="0"/>
              <a:t> начальника </a:t>
            </a:r>
            <a:r>
              <a:rPr lang="ru-RU" sz="2200" dirty="0" err="1"/>
              <a:t>станції</a:t>
            </a:r>
            <a:r>
              <a:rPr lang="ru-RU" sz="2200" dirty="0"/>
              <a:t>. </a:t>
            </a:r>
            <a:r>
              <a:rPr lang="ru-RU" sz="2200" dirty="0" err="1"/>
              <a:t>Лікарі</a:t>
            </a:r>
            <a:r>
              <a:rPr lang="ru-RU" sz="2200" dirty="0"/>
              <a:t> </a:t>
            </a:r>
            <a:r>
              <a:rPr lang="ru-RU" sz="2200" dirty="0" err="1"/>
              <a:t>визначили</a:t>
            </a:r>
            <a:r>
              <a:rPr lang="ru-RU" sz="2200" dirty="0"/>
              <a:t> </a:t>
            </a:r>
            <a:r>
              <a:rPr lang="ru-RU" sz="2200" dirty="0" err="1"/>
              <a:t>запалення</a:t>
            </a:r>
            <a:r>
              <a:rPr lang="ru-RU" sz="2200" dirty="0"/>
              <a:t> </a:t>
            </a:r>
            <a:r>
              <a:rPr lang="ru-RU" sz="2200" dirty="0" err="1"/>
              <a:t>легень</a:t>
            </a:r>
            <a:r>
              <a:rPr lang="ru-RU" sz="2200" dirty="0"/>
              <a:t>. О 6.05 7 </a:t>
            </a:r>
            <a:r>
              <a:rPr lang="ru-RU" sz="2200" dirty="0" smtClean="0"/>
              <a:t>(20) листопада 1910р.</a:t>
            </a:r>
            <a:r>
              <a:rPr lang="ru-RU" sz="2200" dirty="0"/>
              <a:t> Толстой помер</a:t>
            </a:r>
            <a:r>
              <a:rPr lang="ru-RU" sz="22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10</a:t>
            </a:r>
            <a:r>
              <a:rPr lang="ru-RU" sz="2200" dirty="0"/>
              <a:t> </a:t>
            </a:r>
            <a:r>
              <a:rPr lang="ru-RU" sz="2200" dirty="0" smtClean="0"/>
              <a:t>(23) листопада 1910р.</a:t>
            </a:r>
            <a:r>
              <a:rPr lang="ru-RU" sz="2200" dirty="0"/>
              <a:t> року </a:t>
            </a:r>
            <a:r>
              <a:rPr lang="ru-RU" sz="2200" dirty="0" err="1"/>
              <a:t>письменника</a:t>
            </a:r>
            <a:r>
              <a:rPr lang="ru-RU" sz="2200" dirty="0"/>
              <a:t> </a:t>
            </a:r>
            <a:r>
              <a:rPr lang="ru-RU" sz="2200" dirty="0" err="1"/>
              <a:t>поховали</a:t>
            </a:r>
            <a:r>
              <a:rPr lang="ru-RU" sz="2200" dirty="0"/>
              <a:t> в </a:t>
            </a:r>
            <a:r>
              <a:rPr lang="ru-RU" sz="2200" dirty="0" err="1"/>
              <a:t>Ясній</a:t>
            </a:r>
            <a:r>
              <a:rPr lang="ru-RU" sz="2200" dirty="0"/>
              <a:t> </a:t>
            </a:r>
            <a:r>
              <a:rPr lang="ru-RU" sz="2200" dirty="0" err="1"/>
              <a:t>Поляні</a:t>
            </a:r>
            <a:r>
              <a:rPr lang="ru-RU" sz="2200" dirty="0"/>
              <a:t>, </a:t>
            </a:r>
            <a:r>
              <a:rPr lang="ru-RU" sz="2200" dirty="0" err="1"/>
              <a:t>скраю</a:t>
            </a:r>
            <a:r>
              <a:rPr lang="ru-RU" sz="2200" dirty="0"/>
              <a:t> </a:t>
            </a:r>
            <a:r>
              <a:rPr lang="ru-RU" sz="2200" dirty="0" err="1"/>
              <a:t>лісового</a:t>
            </a:r>
            <a:r>
              <a:rPr lang="ru-RU" sz="2200" dirty="0"/>
              <a:t> яру, де в </a:t>
            </a:r>
            <a:r>
              <a:rPr lang="ru-RU" sz="2200" dirty="0" err="1"/>
              <a:t>дитинстві</a:t>
            </a:r>
            <a:r>
              <a:rPr lang="ru-RU" sz="2200" dirty="0"/>
              <a:t> </a:t>
            </a:r>
            <a:r>
              <a:rPr lang="ru-RU" sz="2200" dirty="0" err="1"/>
              <a:t>він</a:t>
            </a:r>
            <a:r>
              <a:rPr lang="ru-RU" sz="2200" dirty="0"/>
              <a:t> разом </a:t>
            </a:r>
            <a:r>
              <a:rPr lang="ru-RU" sz="2200" dirty="0" err="1"/>
              <a:t>із</a:t>
            </a:r>
            <a:r>
              <a:rPr lang="ru-RU" sz="2200" dirty="0"/>
              <a:t> братом </a:t>
            </a:r>
            <a:r>
              <a:rPr lang="ru-RU" sz="2200" dirty="0" err="1"/>
              <a:t>шукав</a:t>
            </a:r>
            <a:r>
              <a:rPr lang="ru-RU" sz="2200" dirty="0"/>
              <a:t> «</a:t>
            </a:r>
            <a:r>
              <a:rPr lang="ru-RU" sz="2200" dirty="0" err="1"/>
              <a:t>зелену</a:t>
            </a:r>
            <a:r>
              <a:rPr lang="ru-RU" sz="2200" dirty="0"/>
              <a:t> </a:t>
            </a:r>
            <a:r>
              <a:rPr lang="ru-RU" sz="2200" dirty="0" err="1"/>
              <a:t>паличку</a:t>
            </a:r>
            <a:r>
              <a:rPr lang="ru-RU" sz="2200" dirty="0"/>
              <a:t>», яка </a:t>
            </a:r>
            <a:r>
              <a:rPr lang="ru-RU" sz="2200" dirty="0" err="1"/>
              <a:t>зберігала</a:t>
            </a:r>
            <a:r>
              <a:rPr lang="ru-RU" sz="2200" dirty="0"/>
              <a:t> «секрет» </a:t>
            </a:r>
            <a:r>
              <a:rPr lang="ru-RU" sz="2200" dirty="0" err="1"/>
              <a:t>ощасливлення</a:t>
            </a:r>
            <a:r>
              <a:rPr lang="ru-RU" sz="2200" dirty="0"/>
              <a:t> </a:t>
            </a:r>
            <a:r>
              <a:rPr lang="ru-RU" sz="2200" dirty="0" err="1"/>
              <a:t>всіх</a:t>
            </a:r>
            <a:r>
              <a:rPr lang="ru-RU" sz="2200" dirty="0"/>
              <a:t> людей.</a:t>
            </a:r>
            <a:endParaRPr lang="uk-UA" sz="22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9200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</TotalTime>
  <Words>544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Кононенко</dc:creator>
  <cp:lastModifiedBy>Кононенко</cp:lastModifiedBy>
  <cp:revision>4</cp:revision>
  <dcterms:created xsi:type="dcterms:W3CDTF">2013-04-24T18:55:26Z</dcterms:created>
  <dcterms:modified xsi:type="dcterms:W3CDTF">2013-04-24T19:20:46Z</dcterms:modified>
</cp:coreProperties>
</file>