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82" r:id="rId2"/>
    <p:sldId id="256" r:id="rId3"/>
    <p:sldId id="268" r:id="rId4"/>
    <p:sldId id="283" r:id="rId5"/>
    <p:sldId id="284" r:id="rId6"/>
    <p:sldId id="285" r:id="rId7"/>
    <p:sldId id="276" r:id="rId8"/>
    <p:sldId id="286" r:id="rId9"/>
    <p:sldId id="263" r:id="rId10"/>
    <p:sldId id="269" r:id="rId11"/>
    <p:sldId id="272" r:id="rId12"/>
    <p:sldId id="287" r:id="rId13"/>
    <p:sldId id="262" r:id="rId14"/>
    <p:sldId id="278" r:id="rId15"/>
    <p:sldId id="267" r:id="rId16"/>
    <p:sldId id="288" r:id="rId17"/>
    <p:sldId id="26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110" d="100"/>
          <a:sy n="110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D0035-3C9B-4EF7-8233-8DDD31820A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6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735EB-9314-47C1-A720-E1E6029442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E0FB9-DEE6-4E0D-82A4-BE6FD7464D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84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6F0363-EE23-4DE2-9593-BD5F66C980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84793"/>
      </p:ext>
    </p:extLst>
  </p:cSld>
  <p:clrMapOvr>
    <a:masterClrMapping/>
  </p:clrMapOvr>
  <p:transition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0DB83-9521-442C-96B2-720907C424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1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71CB0-AFDF-4AE5-B98F-843CF22229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7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B6FDEF2-4332-40C7-9134-D2AE8AFCD9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47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965AE-CA70-4C05-A740-9F836B577C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66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C198C-65E6-4B02-A236-02493A306E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6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47529-FC05-416D-A3FA-8CA17F23BB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4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E3BCF-07C3-4E1F-A905-2E92FF8714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4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720BC-F1A5-47D4-9B08-2B864B7EE3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19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91428D-39C8-4C0B-9372-B069AF4DAC4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29" r:id="rId2"/>
    <p:sldLayoutId id="2147483935" r:id="rId3"/>
    <p:sldLayoutId id="2147483930" r:id="rId4"/>
    <p:sldLayoutId id="2147483931" r:id="rId5"/>
    <p:sldLayoutId id="2147483932" r:id="rId6"/>
    <p:sldLayoutId id="2147483936" r:id="rId7"/>
    <p:sldLayoutId id="2147483937" r:id="rId8"/>
    <p:sldLayoutId id="2147483938" r:id="rId9"/>
    <p:sldLayoutId id="2147483933" r:id="rId10"/>
    <p:sldLayoutId id="2147483939" r:id="rId11"/>
    <p:sldLayoutId id="21474839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519238"/>
            <a:ext cx="2211388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1524000"/>
            <a:ext cx="2209800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2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314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27176" y="685799"/>
            <a:ext cx="962025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Михайло Опанасович Булгаков</a:t>
            </a:r>
          </a:p>
        </p:txBody>
      </p:sp>
      <p:sp>
        <p:nvSpPr>
          <p:cNvPr id="9222" name="TextBox 2"/>
          <p:cNvSpPr txBox="1">
            <a:spLocks noChangeArrowheads="1"/>
          </p:cNvSpPr>
          <p:nvPr/>
        </p:nvSpPr>
        <p:spPr bwMode="auto">
          <a:xfrm>
            <a:off x="6197600" y="5084763"/>
            <a:ext cx="294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sz="2000"/>
              <a:t>Виконав:Яхно Віталій,</a:t>
            </a:r>
          </a:p>
          <a:p>
            <a:pPr eaLnBrk="1" hangingPunct="1"/>
            <a:r>
              <a:rPr lang="uk-UA" sz="2000"/>
              <a:t>11-А клас</a:t>
            </a:r>
          </a:p>
          <a:p>
            <a:pPr eaLnBrk="1" hangingPunct="1"/>
            <a:r>
              <a:rPr lang="uk-UA" sz="2000"/>
              <a:t>2013р.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mb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"/>
            <a:ext cx="388778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5029200" cy="5638800"/>
          </a:xfrm>
        </p:spPr>
        <p:txBody>
          <a:bodyPr/>
          <a:lstStyle/>
          <a:p>
            <a:pPr eaLnBrk="1" hangingPunct="1"/>
            <a:r>
              <a:rPr lang="uk-UA" sz="2000" smtClean="0">
                <a:solidFill>
                  <a:schemeClr val="tx1"/>
                </a:solidFill>
              </a:rPr>
              <a:t>Творчість Булгакова - визначне явище російської художньої культури двадцятого століття. Трагічна доля Майстра, позбавленого можливості бути надрукованим, почутим. З 1927 року по 1940, до дня своєї смерті, Булгаков не побачив жодного свого рядка у пресі. Булгаков був своєрідним пророком. З гірким почуттям він пише, що після закінчення війни (1-ї світової): «... західні країни зализують свої рани, вони поправляться, дуже скоро одужають (і будуть процвітати!), А ми ... ми будемо битися, ми будемо платити за безумство днів Жовтневих, ... за все! »</a:t>
            </a:r>
            <a:endParaRPr lang="ru-RU" sz="4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O34mygTI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28178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P12_4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4958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715000"/>
            <a:ext cx="7848600" cy="609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uk-UA" sz="2000" smtClean="0">
                <a:solidFill>
                  <a:schemeClr val="tx1"/>
                </a:solidFill>
              </a:rPr>
              <a:t>З 1928 р. почав працювати над романом «Майстер і Маргарита»</a:t>
            </a:r>
            <a:endParaRPr lang="ru-RU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609600" y="533400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  <a:p>
            <a:pPr algn="ctr" eaLnBrk="1" hangingPunct="1"/>
            <a:r>
              <a:rPr lang="ru-RU"/>
              <a:t>У 1929 році Булгаков познайомився з Оленою Сергіївною Шиловською, яка стала його третьою, останньою дружиною в 1932 році.</a:t>
            </a:r>
          </a:p>
          <a:p>
            <a:pPr eaLnBrk="1" hangingPunct="1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75" y="1106488"/>
            <a:ext cx="2895600" cy="333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8" y="609600"/>
            <a:ext cx="5497512" cy="4195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97856992673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8338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Обложка книги Мастер и Маргарита Издательство М Эксм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2113"/>
            <a:ext cx="37957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838200" y="50292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400"/>
              <a:t>Роман `Майстер і Маргарита` - візитна картка Михайла Опанасовича Булгакова. Більше десяти років Булгаков працював над книгою, яка стала його романом-долею, романом-заповітом. В романі є все: веселі пустощі і щемливий смуток, романтична любов і чаклунська мана, магічна таємниця і безрозсудна гра з нечистою силою.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3 -0.073 L 0.177 -0.073 L 0.25 0 L 0.25 0.104 L 0.177 0.177 L 0.073 0.177 L 0 0.10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L 0.188 0.109 L 0.125 0.217 L 0 0.217 L -0.063 0.109 L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Обложка книги Театральный роман Романы Пьесы Издательство М ЭксмоПре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28305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Обложка книги Театральный роман Романы Пьесы Издательство М ЭксмоПресс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33600"/>
            <a:ext cx="21764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9" name="Rectangle 7"/>
          <p:cNvSpPr>
            <a:spLocks noGrp="1" noChangeArrowheads="1"/>
          </p:cNvSpPr>
          <p:nvPr>
            <p:ph type="title"/>
          </p:nvPr>
        </p:nvSpPr>
        <p:spPr>
          <a:xfrm>
            <a:off x="2895600" y="533400"/>
            <a:ext cx="3886200" cy="457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И чувство мелкой зависти к Островскому терзало драматурга. Но все это относилось, так сказать, к частному случаю, к моей пьесе. А было более важное. Иссушаемый любовью к Независимому Театру, прикованный теперь к нему, как жук к пробке, я вечерами ходил на спектакли. И вот тут подозрения мои перешли, наконец, в твердую уверенность. Я стал рассуждать просто: если теория Ивана Васильевича непогрешима и путем его упражнений актер мог получить дар перевоплощения, то естественно, что в каждом спектакле каждый из актеров должен вызывать у зрителя полную иллюзию. И играть так, чтобы зритель забыл, что перед ним сцена...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1752600" y="6172200"/>
            <a:ext cx="464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/>
              <a:t>Слова з «Театрального роману» М.Булгакова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5c1011df26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8463"/>
            <a:ext cx="2244725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 descr="mikhail_bulgakov_sobache_serdc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3048000"/>
            <a:ext cx="3167062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8"/>
          <p:cNvSpPr>
            <a:spLocks noGrp="1" noChangeArrowheads="1"/>
          </p:cNvSpPr>
          <p:nvPr>
            <p:ph type="title"/>
          </p:nvPr>
        </p:nvSpPr>
        <p:spPr>
          <a:xfrm>
            <a:off x="2133600" y="5943600"/>
            <a:ext cx="5510213" cy="59372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</a:rPr>
              <a:t>Кадри з фільму «Собаче серце»</a:t>
            </a:r>
          </a:p>
        </p:txBody>
      </p:sp>
      <p:pic>
        <p:nvPicPr>
          <p:cNvPr id="23557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398463"/>
            <a:ext cx="1897063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8463"/>
            <a:ext cx="2439988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976563"/>
            <a:ext cx="3052763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1"/>
          <p:cNvSpPr txBox="1">
            <a:spLocks noChangeArrowheads="1"/>
          </p:cNvSpPr>
          <p:nvPr/>
        </p:nvSpPr>
        <p:spPr bwMode="auto">
          <a:xfrm>
            <a:off x="4638675" y="5494338"/>
            <a:ext cx="3602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/>
              <a:t>Шариков Поліграф Поліграфович</a:t>
            </a:r>
          </a:p>
        </p:txBody>
      </p:sp>
      <p:sp>
        <p:nvSpPr>
          <p:cNvPr id="23561" name="TextBox 2"/>
          <p:cNvSpPr txBox="1">
            <a:spLocks noChangeArrowheads="1"/>
          </p:cNvSpPr>
          <p:nvPr/>
        </p:nvSpPr>
        <p:spPr bwMode="auto">
          <a:xfrm>
            <a:off x="458788" y="5540375"/>
            <a:ext cx="396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/>
              <a:t>— О, итить твою мать, Филиппыч! Иди, выпей с нами!</a:t>
            </a:r>
            <a:endParaRPr lang="uk-U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905000" y="4876800"/>
            <a:ext cx="548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uk-UA"/>
              <a:t/>
            </a:r>
            <a:br>
              <a:rPr lang="uk-UA"/>
            </a:br>
            <a:r>
              <a:rPr lang="uk-UA"/>
              <a:t>10 березня 1940 Михайло Опанасович Булгаков помер.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83" y="609600"/>
            <a:ext cx="5334000" cy="4000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bulgakov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92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>
          <a:xfrm>
            <a:off x="4038600" y="609600"/>
            <a:ext cx="5105400" cy="5715000"/>
          </a:xfrm>
        </p:spPr>
        <p:txBody>
          <a:bodyPr/>
          <a:lstStyle/>
          <a:p>
            <a:pPr eaLnBrk="1" hangingPunct="1"/>
            <a:r>
              <a:rPr lang="uk-UA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 Булгаков народився 3 (15) травня 1891 року в сім'ї доцента (з 1902 року - професора) Київської духовної академії Опанаса Івановича Булгакова (1859-1907) і його дружини Варвари Михайлівни (у дівоцтві - Покровської) (1869-1922) на Воздвиженській вулиці , 28 [1] у Києві.</a:t>
            </a:r>
            <a:endPara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2" y="664669"/>
            <a:ext cx="3634818" cy="5659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Дом на Воздвиженской № 10 в Киеве где родился 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685800"/>
            <a:ext cx="6934200" cy="48229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066800" y="6042025"/>
            <a:ext cx="6858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/>
              <a:t>Будинок на </a:t>
            </a:r>
            <a:r>
              <a:rPr lang="uk-UA" sz="2000" dirty="0" err="1"/>
              <a:t>Воздвиженській</a:t>
            </a:r>
            <a:r>
              <a:rPr lang="uk-UA" sz="2000" dirty="0"/>
              <a:t> № 10 у Києві, де народився М.О Булгаков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3400" y="762000"/>
            <a:ext cx="4267200" cy="4572000"/>
          </a:xfrm>
        </p:spPr>
        <p:txBody>
          <a:bodyPr/>
          <a:lstStyle/>
          <a:p>
            <a:pPr marL="0" indent="0" algn="ctr" eaLnBrk="1" hangingPunct="1">
              <a:buFont typeface="Symbol" panose="05050102010706020507" pitchFamily="18" charset="2"/>
              <a:buNone/>
            </a:pPr>
            <a:r>
              <a:rPr lang="uk-UA" smtClean="0">
                <a:solidFill>
                  <a:schemeClr val="tx1"/>
                </a:solidFill>
              </a:rPr>
              <a:t>У 1909 році Михайло Булгаков закінчив Першу київську гімназію і вступив на медичний факультет Київського університету. Вибір професії лікаря пояснювався тим, що обидва брати матері, Микола і Михайло Покровські, були лікарями, один - у Москві, інший - у Варшаві, обидва добре заробляли.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57200"/>
            <a:ext cx="3886200" cy="5705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1"/>
          <p:cNvSpPr>
            <a:spLocks noGrp="1"/>
          </p:cNvSpPr>
          <p:nvPr>
            <p:ph idx="1"/>
          </p:nvPr>
        </p:nvSpPr>
        <p:spPr>
          <a:xfrm>
            <a:off x="533400" y="2286000"/>
            <a:ext cx="3124200" cy="2590800"/>
          </a:xfrm>
        </p:spPr>
        <p:txBody>
          <a:bodyPr/>
          <a:lstStyle/>
          <a:p>
            <a:pPr marL="0" indent="0" algn="ctr" eaLnBrk="1" hangingPunct="1">
              <a:buFont typeface="Symbol" panose="05050102010706020507" pitchFamily="18" charset="2"/>
              <a:buNone/>
            </a:pPr>
            <a:r>
              <a:rPr lang="uk-UA" smtClean="0">
                <a:solidFill>
                  <a:schemeClr val="tx1"/>
                </a:solidFill>
              </a:rPr>
              <a:t>У 1913 році М. Булгаков одружився з Тетяною Лаппа (1892-1982). Грошові труднощі почалися вже в день весілля.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00" y="457200"/>
            <a:ext cx="4572000" cy="586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5105400" y="6423025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uk-UA"/>
              <a:t>Тетяна Лаппа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3400" y="685800"/>
            <a:ext cx="4114800" cy="5562600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час </a:t>
            </a:r>
            <a:r>
              <a:rPr lang="ru-RU" dirty="0" err="1">
                <a:solidFill>
                  <a:schemeClr val="tx1"/>
                </a:solidFill>
              </a:rPr>
              <a:t>Громадянської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війни</a:t>
            </a:r>
            <a:r>
              <a:rPr lang="ru-RU" dirty="0">
                <a:solidFill>
                  <a:schemeClr val="tx1"/>
                </a:solidFill>
              </a:rPr>
              <a:t>, в лютому 1919 року, М. Булгаков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мобілізований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військовий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лікар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армію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Української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Народної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Республіки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>
                <a:solidFill>
                  <a:schemeClr val="tx1"/>
                </a:solidFill>
              </a:rPr>
              <a:t>кінці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серпня</a:t>
            </a:r>
            <a:r>
              <a:rPr lang="ru-RU" dirty="0">
                <a:solidFill>
                  <a:schemeClr val="tx1"/>
                </a:solidFill>
              </a:rPr>
              <a:t> 1919 року, за </a:t>
            </a:r>
            <a:r>
              <a:rPr lang="ru-RU" dirty="0" err="1">
                <a:solidFill>
                  <a:schemeClr val="tx1"/>
                </a:solidFill>
              </a:rPr>
              <a:t>однією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версій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М</a:t>
            </a:r>
            <a:r>
              <a:rPr lang="ru-RU" dirty="0">
                <a:solidFill>
                  <a:schemeClr val="tx1"/>
                </a:solidFill>
              </a:rPr>
              <a:t>. О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Булгаков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мобілізований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Червоної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армії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якості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військового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лікаря</a:t>
            </a:r>
            <a:r>
              <a:rPr lang="ru-RU" dirty="0">
                <a:solidFill>
                  <a:schemeClr val="tx1"/>
                </a:solidFill>
              </a:rPr>
              <a:t>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err="1">
                <a:solidFill>
                  <a:schemeClr val="tx1"/>
                </a:solidFill>
              </a:rPr>
              <a:t>Потім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судячи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спогадів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мобілізований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 smtClean="0">
                <a:solidFill>
                  <a:schemeClr val="tx1"/>
                </a:solidFill>
              </a:rPr>
              <a:t>білих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Збройних</a:t>
            </a:r>
            <a:r>
              <a:rPr lang="ru-RU" dirty="0" smtClean="0">
                <a:solidFill>
                  <a:schemeClr val="tx1"/>
                </a:solidFill>
              </a:rPr>
              <a:t> сил </a:t>
            </a:r>
            <a:r>
              <a:rPr lang="ru-RU" dirty="0" err="1" smtClean="0">
                <a:solidFill>
                  <a:schemeClr val="tx1"/>
                </a:solidFill>
              </a:rPr>
              <a:t>Півдня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Росії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призначений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військовим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лікарем</a:t>
            </a:r>
            <a:r>
              <a:rPr lang="ru-RU" dirty="0">
                <a:solidFill>
                  <a:schemeClr val="tx1"/>
                </a:solidFill>
              </a:rPr>
              <a:t> 3-го </a:t>
            </a:r>
            <a:r>
              <a:rPr lang="ru-RU" dirty="0" err="1">
                <a:solidFill>
                  <a:schemeClr val="tx1"/>
                </a:solidFill>
              </a:rPr>
              <a:t>Терського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козачого</a:t>
            </a:r>
            <a:r>
              <a:rPr lang="ru-RU" dirty="0">
                <a:solidFill>
                  <a:schemeClr val="tx1"/>
                </a:solidFill>
              </a:rPr>
              <a:t> полку.</a:t>
            </a:r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8671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11" name="Picture 7" descr="журналист рабо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39497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8"/>
          <p:cNvSpPr>
            <a:spLocks noGrp="1" noChangeArrowheads="1"/>
          </p:cNvSpPr>
          <p:nvPr>
            <p:ph type="title"/>
          </p:nvPr>
        </p:nvSpPr>
        <p:spPr>
          <a:xfrm>
            <a:off x="4419600" y="1676400"/>
            <a:ext cx="4495800" cy="33528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1"/>
                </a:solidFill>
              </a:rPr>
              <a:t/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З 1921 року живе в Москві, де працює репортером і фейлетоністом в ряді газет, співпрацює в берлінській зміновіхівській газеті «Напередодні».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304800" y="52578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  <a:p>
            <a:pPr eaLnBrk="1" hangingPunct="1"/>
            <a:r>
              <a:rPr lang="ru-RU"/>
              <a:t>У 1924 році він познайомився з Любов'ю Євгенівною Білозерською (1898-1987), яка в 1925 році стала його дружиною.</a:t>
            </a:r>
          </a:p>
          <a:p>
            <a:pPr eaLnBrk="1" hangingPunct="1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685800"/>
            <a:ext cx="2800350" cy="44100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799"/>
            <a:ext cx="2743200" cy="4343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5595" y="665084"/>
            <a:ext cx="2863603" cy="4343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5410200" cy="2209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chemeClr val="tx1"/>
                </a:solidFill>
              </a:rPr>
              <a:t>З </a:t>
            </a:r>
            <a:r>
              <a:rPr lang="ru-RU" sz="2400" dirty="0" err="1">
                <a:solidFill>
                  <a:schemeClr val="tx1"/>
                </a:solidFill>
              </a:rPr>
              <a:t>жовтня</a:t>
            </a:r>
            <a:r>
              <a:rPr lang="ru-RU" sz="2400" dirty="0">
                <a:solidFill>
                  <a:schemeClr val="tx1"/>
                </a:solidFill>
              </a:rPr>
              <a:t> 1926 у </a:t>
            </a:r>
            <a:r>
              <a:rPr lang="ru-RU" sz="2400" dirty="0" err="1">
                <a:solidFill>
                  <a:schemeClr val="tx1"/>
                </a:solidFill>
              </a:rPr>
              <a:t>МХАТі</a:t>
            </a:r>
            <a:r>
              <a:rPr lang="ru-RU" sz="2400" dirty="0">
                <a:solidFill>
                  <a:schemeClr val="tx1"/>
                </a:solidFill>
              </a:rPr>
              <a:t> з великим </a:t>
            </a:r>
            <a:r>
              <a:rPr lang="ru-RU" sz="2400" dirty="0" err="1">
                <a:solidFill>
                  <a:schemeClr val="tx1"/>
                </a:solidFill>
              </a:rPr>
              <a:t>успіхом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йшла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п'єса</a:t>
            </a:r>
            <a:r>
              <a:rPr lang="ru-RU" sz="2400" dirty="0">
                <a:solidFill>
                  <a:schemeClr val="tx1"/>
                </a:solidFill>
              </a:rPr>
              <a:t> «</a:t>
            </a:r>
            <a:r>
              <a:rPr lang="ru-RU" sz="2400" dirty="0" err="1">
                <a:solidFill>
                  <a:schemeClr val="tx1"/>
                </a:solidFill>
              </a:rPr>
              <a:t>Дні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Турбіних</a:t>
            </a:r>
            <a:r>
              <a:rPr lang="ru-RU" sz="2400" dirty="0">
                <a:solidFill>
                  <a:schemeClr val="tx1"/>
                </a:solidFill>
              </a:rPr>
              <a:t>». </a:t>
            </a:r>
            <a:r>
              <a:rPr lang="ru-RU" sz="2400" dirty="0" err="1">
                <a:solidFill>
                  <a:schemeClr val="tx1"/>
                </a:solidFill>
              </a:rPr>
              <a:t>Її</a:t>
            </a:r>
            <a:r>
              <a:rPr lang="ru-RU" sz="2400" dirty="0">
                <a:solidFill>
                  <a:schemeClr val="tx1"/>
                </a:solidFill>
              </a:rPr>
              <a:t> постановка </a:t>
            </a:r>
            <a:r>
              <a:rPr lang="ru-RU" sz="2400" dirty="0" err="1">
                <a:solidFill>
                  <a:schemeClr val="tx1"/>
                </a:solidFill>
              </a:rPr>
              <a:t>була</a:t>
            </a:r>
            <a:r>
              <a:rPr lang="ru-RU" sz="2400" dirty="0">
                <a:solidFill>
                  <a:schemeClr val="tx1"/>
                </a:solidFill>
              </a:rPr>
              <a:t> дозволена на </a:t>
            </a:r>
            <a:r>
              <a:rPr lang="ru-RU" sz="2400" dirty="0" err="1">
                <a:solidFill>
                  <a:schemeClr val="tx1"/>
                </a:solidFill>
              </a:rPr>
              <a:t>рік</a:t>
            </a:r>
            <a:r>
              <a:rPr lang="ru-RU" sz="2400" dirty="0">
                <a:solidFill>
                  <a:schemeClr val="tx1"/>
                </a:solidFill>
              </a:rPr>
              <a:t>, але </a:t>
            </a:r>
            <a:r>
              <a:rPr lang="ru-RU" sz="2400" dirty="0" err="1">
                <a:solidFill>
                  <a:schemeClr val="tx1"/>
                </a:solidFill>
              </a:rPr>
              <a:t>пізніше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кілька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разів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продовжували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741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32512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971800"/>
            <a:ext cx="5375275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551</TotalTime>
  <Words>551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Times New Roman</vt:lpstr>
      <vt:lpstr>Arial</vt:lpstr>
      <vt:lpstr>Candara</vt:lpstr>
      <vt:lpstr>Symbol</vt:lpstr>
      <vt:lpstr>Calibri</vt:lpstr>
      <vt:lpstr>Волна</vt:lpstr>
      <vt:lpstr>Презентация PowerPoint</vt:lpstr>
      <vt:lpstr>Михайло Булгаков народився 3 (15) травня 1891 року в сім'ї доцента (з 1902 року - професора) Київської духовної академії Опанаса Івановича Булгакова (1859-1907) і його дружини Варвари Михайлівни (у дівоцтві - Покровської) (1869-1922) на Воздвиженській вулиці , 28 [1] у Києві.</vt:lpstr>
      <vt:lpstr>Презентация PowerPoint</vt:lpstr>
      <vt:lpstr>Презентация PowerPoint</vt:lpstr>
      <vt:lpstr>Презентация PowerPoint</vt:lpstr>
      <vt:lpstr>Презентация PowerPoint</vt:lpstr>
      <vt:lpstr> З 1921 року живе в Москві, де працює репортером і фейлетоністом в ряді газет, співпрацює в берлінській зміновіхівській газеті «Напередодні».</vt:lpstr>
      <vt:lpstr>Презентация PowerPoint</vt:lpstr>
      <vt:lpstr>  З жовтня 1926 у МХАТі з великим успіхом йшла п'єса «Дні Турбіних». Її постановка була дозволена на рік, але пізніше кілька разів продовжували.</vt:lpstr>
      <vt:lpstr>Творчість Булгакова - визначне явище російської художньої культури двадцятого століття. Трагічна доля Майстра, позбавленого можливості бути надрукованим, почутим. З 1927 року по 1940, до дня своєї смерті, Булгаков не побачив жодного свого рядка у пресі. Булгаков був своєрідним пророком. З гірким почуттям він пише, що після закінчення війни (1-ї світової): «... західні країни зализують свої рани, вони поправляться, дуже скоро одужають (і будуть процвітати!), А ми ... ми будемо битися, ми будемо платити за безумство днів Жовтневих, ... за все! »</vt:lpstr>
      <vt:lpstr>Презентация PowerPoint</vt:lpstr>
      <vt:lpstr>Презентация PowerPoint</vt:lpstr>
      <vt:lpstr>Презентация PowerPoint</vt:lpstr>
      <vt:lpstr>И чувство мелкой зависти к Островскому терзало драматурга. Но все это относилось, так сказать, к частному случаю, к моей пьесе. А было более важное. Иссушаемый любовью к Независимому Театру, прикованный теперь к нему, как жук к пробке, я вечерами ходил на спектакли. И вот тут подозрения мои перешли, наконец, в твердую уверенность. Я стал рассуждать просто: если теория Ивана Васильевича непогрешима и путем его упражнений актер мог получить дар перевоплощения, то естественно, что в каждом спектакле каждый из актеров должен вызывать у зрителя полную иллюзию. И играть так, чтобы зритель забыл, что перед ним сцена... </vt:lpstr>
      <vt:lpstr>Кадри з фільму «Собаче серце»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Vitalya</dc:creator>
  <cp:lastModifiedBy>Max</cp:lastModifiedBy>
  <cp:revision>29</cp:revision>
  <cp:lastPrinted>1601-01-01T00:00:00Z</cp:lastPrinted>
  <dcterms:created xsi:type="dcterms:W3CDTF">1601-01-01T00:00:00Z</dcterms:created>
  <dcterms:modified xsi:type="dcterms:W3CDTF">2013-12-02T20:29:26Z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