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14" y="-3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89BCFEB-3B7E-4CC8-A3DB-ECA0C082E9CF}" type="datetimeFigureOut">
              <a:rPr lang="ru-RU" smtClean="0"/>
              <a:t>03.03.2014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CC1D36D4-283F-4C1E-B1F2-0057B5AFCDA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89BCFEB-3B7E-4CC8-A3DB-ECA0C082E9CF}" type="datetimeFigureOut">
              <a:rPr lang="ru-RU" smtClean="0"/>
              <a:t>03.03.2014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D36D4-283F-4C1E-B1F2-0057B5AFCDA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89BCFEB-3B7E-4CC8-A3DB-ECA0C082E9CF}" type="datetimeFigureOut">
              <a:rPr lang="ru-RU" smtClean="0"/>
              <a:t>03.03.2014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D36D4-283F-4C1E-B1F2-0057B5AFCDA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89BCFEB-3B7E-4CC8-A3DB-ECA0C082E9CF}" type="datetimeFigureOut">
              <a:rPr lang="ru-RU" smtClean="0"/>
              <a:t>03.03.2014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CC1D36D4-283F-4C1E-B1F2-0057B5AFCDA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89BCFEB-3B7E-4CC8-A3DB-ECA0C082E9CF}" type="datetimeFigureOut">
              <a:rPr lang="ru-RU" smtClean="0"/>
              <a:t>03.03.2014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CC1D36D4-283F-4C1E-B1F2-0057B5AFCDA6}"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89BCFEB-3B7E-4CC8-A3DB-ECA0C082E9CF}" type="datetimeFigureOut">
              <a:rPr lang="ru-RU" smtClean="0"/>
              <a:t>03.03.2014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C1D36D4-283F-4C1E-B1F2-0057B5AFCDA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89BCFEB-3B7E-4CC8-A3DB-ECA0C082E9CF}" type="datetimeFigureOut">
              <a:rPr lang="ru-RU" smtClean="0"/>
              <a:t>03.03.2014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CC1D36D4-283F-4C1E-B1F2-0057B5AFCDA6}"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89BCFEB-3B7E-4CC8-A3DB-ECA0C082E9CF}" type="datetimeFigureOut">
              <a:rPr lang="ru-RU" smtClean="0"/>
              <a:t>03.03.2014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D36D4-283F-4C1E-B1F2-0057B5AFCDA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89BCFEB-3B7E-4CC8-A3DB-ECA0C082E9CF}" type="datetimeFigureOut">
              <a:rPr lang="ru-RU" smtClean="0"/>
              <a:t>03.03.2014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D36D4-283F-4C1E-B1F2-0057B5AFCDA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89BCFEB-3B7E-4CC8-A3DB-ECA0C082E9CF}" type="datetimeFigureOut">
              <a:rPr lang="ru-RU" smtClean="0"/>
              <a:t>03.03.2014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D36D4-283F-4C1E-B1F2-0057B5AFCDA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89BCFEB-3B7E-4CC8-A3DB-ECA0C082E9CF}" type="datetimeFigureOut">
              <a:rPr lang="ru-RU" smtClean="0"/>
              <a:t>03.03.2014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C1D36D4-283F-4C1E-B1F2-0057B5AFCDA6}"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89BCFEB-3B7E-4CC8-A3DB-ECA0C082E9CF}" type="datetimeFigureOut">
              <a:rPr lang="ru-RU" smtClean="0"/>
              <a:t>03.03.2014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C1D36D4-283F-4C1E-B1F2-0057B5AFCDA6}"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2.bp.blogspot.com/-9v20idHpfZU/TwA8HN4Pt8I/AAAAAAAAFJw/C1jidw4LMcM/s1600/2011-2021-New-Years-eve-New-Zealan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179512" y="332656"/>
            <a:ext cx="8458200" cy="1222375"/>
          </a:xfrm>
        </p:spPr>
        <p:txBody>
          <a:bodyPr/>
          <a:lstStyle/>
          <a:p>
            <a:r>
              <a:rPr lang="en-US" smtClean="0">
                <a:solidFill>
                  <a:schemeClr val="accent1">
                    <a:lumMod val="20000"/>
                    <a:lumOff val="80000"/>
                  </a:schemeClr>
                </a:solidFill>
                <a:effectLst>
                  <a:innerShdw blurRad="63500" dist="50800" dir="8100000">
                    <a:prstClr val="black">
                      <a:alpha val="50000"/>
                    </a:prstClr>
                  </a:innerShdw>
                  <a:reflection blurRad="6350" stA="60000" endA="900" endPos="58000" dir="5400000" sy="-100000" algn="bl" rotWithShape="0"/>
                </a:effectLst>
              </a:rPr>
              <a:t>New Year’s Eve In New Zealand</a:t>
            </a:r>
            <a:endParaRPr lang="ru-RU">
              <a:solidFill>
                <a:schemeClr val="accent1">
                  <a:lumMod val="20000"/>
                  <a:lumOff val="80000"/>
                </a:schemeClr>
              </a:solidFill>
              <a:effectLst>
                <a:innerShdw blurRad="63500" dist="50800" dir="8100000">
                  <a:prstClr val="black">
                    <a:alpha val="50000"/>
                  </a:prstClr>
                </a:innerShdw>
                <a:reflection blurRad="6350" stA="60000" endA="900" endPos="58000" dir="5400000" sy="-100000" algn="bl" rotWithShape="0"/>
              </a:effectLst>
            </a:endParaRPr>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c.tadst.com/gfx/600x400/new-year-beach.jpg?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pic>
        <p:nvPicPr>
          <p:cNvPr id="6" name="Рисунок 5" descr="tornPaper.png"/>
          <p:cNvPicPr>
            <a:picLocks noChangeAspect="1"/>
          </p:cNvPicPr>
          <p:nvPr/>
        </p:nvPicPr>
        <p:blipFill>
          <a:blip r:embed="rId3" cstate="print"/>
          <a:stretch>
            <a:fillRect/>
          </a:stretch>
        </p:blipFill>
        <p:spPr>
          <a:xfrm>
            <a:off x="0" y="0"/>
            <a:ext cx="5284404" cy="4484122"/>
          </a:xfrm>
          <a:prstGeom prst="rect">
            <a:avLst/>
          </a:prstGeom>
        </p:spPr>
      </p:pic>
      <p:sp>
        <p:nvSpPr>
          <p:cNvPr id="3" name="Содержимое 2"/>
          <p:cNvSpPr>
            <a:spLocks noGrp="1"/>
          </p:cNvSpPr>
          <p:nvPr>
            <p:ph idx="1"/>
          </p:nvPr>
        </p:nvSpPr>
        <p:spPr>
          <a:xfrm rot="21378355">
            <a:off x="304800" y="548681"/>
            <a:ext cx="4771256" cy="3456384"/>
          </a:xfrm>
        </p:spPr>
        <p:txBody>
          <a:bodyPr>
            <a:normAutofit fontScale="92500" lnSpcReduction="10000"/>
          </a:bodyPr>
          <a:lstStyle/>
          <a:p>
            <a:r>
              <a:rPr lang="en-US" smtClean="0"/>
              <a:t>New Zealand is one of the first countries to observe the New Year, on January 1. New Year’s Day and the Day after the New Year are public holidays throughout the country. </a:t>
            </a: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newyearseveblog.com/wp-content/uploads/2013/12/wellington-nye.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2" name="Заголовок 1"/>
          <p:cNvSpPr>
            <a:spLocks noGrp="1"/>
          </p:cNvSpPr>
          <p:nvPr>
            <p:ph type="title"/>
          </p:nvPr>
        </p:nvSpPr>
        <p:spPr/>
        <p:txBody>
          <a:bodyPr>
            <a:normAutofit fontScale="90000"/>
          </a:bodyPr>
          <a:lstStyle/>
          <a:p>
            <a:r>
              <a:rPr lang="en-US" b="1" smtClean="0">
                <a:solidFill>
                  <a:schemeClr val="accent3">
                    <a:lumMod val="60000"/>
                    <a:lumOff val="40000"/>
                  </a:schemeClr>
                </a:solidFill>
              </a:rPr>
              <a:t>What do people do?</a:t>
            </a:r>
            <a:r>
              <a:rPr lang="en-US" b="1" smtClean="0"/>
              <a:t/>
            </a:r>
            <a:br>
              <a:rPr lang="en-US" b="1" smtClean="0"/>
            </a:br>
            <a:endParaRPr lang="ru-RU"/>
          </a:p>
        </p:txBody>
      </p:sp>
      <p:sp>
        <p:nvSpPr>
          <p:cNvPr id="3" name="Содержимое 2"/>
          <p:cNvSpPr>
            <a:spLocks noGrp="1"/>
          </p:cNvSpPr>
          <p:nvPr>
            <p:ph idx="1"/>
          </p:nvPr>
        </p:nvSpPr>
        <p:spPr>
          <a:xfrm>
            <a:off x="251520" y="2060848"/>
            <a:ext cx="8686800" cy="4525963"/>
          </a:xfrm>
          <a:solidFill>
            <a:schemeClr val="accent3">
              <a:alpha val="48000"/>
            </a:schemeClr>
          </a:solidFill>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20000"/>
          </a:bodyPr>
          <a:lstStyle/>
          <a:p>
            <a:r>
              <a:rPr lang="en-US" smtClean="0">
                <a:solidFill>
                  <a:schemeClr val="bg1"/>
                </a:solidFill>
              </a:rPr>
              <a:t>Due to its geographical position close to the International Date Line, New Zealand is one of the first countries in the world to welcome the New Year. Many people use New Year’s Day to relax after celebrating New Year’s Eve and the countdown to the New Year. Some people visit family and friends, while others attend events such as New Year’s Day horse racing carnivals and summer day fairs. Cricket is a sporting event that many New Zealanders watch during the New Year’s Day holiday.</a:t>
            </a:r>
            <a:endParaRPr lang="ru-RU">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postgradproblems.com/wp-content/uploads/2013/12/1d83830f01f2190d2a179340683384ad.jpg"/>
          <p:cNvPicPr>
            <a:picLocks noChangeAspect="1" noChangeArrowheads="1"/>
          </p:cNvPicPr>
          <p:nvPr/>
        </p:nvPicPr>
        <p:blipFill>
          <a:blip r:embed="rId2" cstate="print"/>
          <a:srcRect l="10382"/>
          <a:stretch>
            <a:fillRect/>
          </a:stretch>
        </p:blipFill>
        <p:spPr bwMode="auto">
          <a:xfrm>
            <a:off x="-540568" y="-61092"/>
            <a:ext cx="9684568" cy="6919092"/>
          </a:xfrm>
          <a:prstGeom prst="rect">
            <a:avLst/>
          </a:prstGeom>
          <a:noFill/>
        </p:spPr>
      </p:pic>
      <p:sp>
        <p:nvSpPr>
          <p:cNvPr id="2" name="Заголовок 1"/>
          <p:cNvSpPr>
            <a:spLocks noGrp="1"/>
          </p:cNvSpPr>
          <p:nvPr>
            <p:ph type="title"/>
          </p:nvPr>
        </p:nvSpPr>
        <p:spPr/>
        <p:txBody>
          <a:bodyPr>
            <a:normAutofit fontScale="90000"/>
          </a:bodyPr>
          <a:lstStyle/>
          <a:p>
            <a:r>
              <a:rPr lang="en-US" b="1" smtClean="0">
                <a:solidFill>
                  <a:schemeClr val="accent1">
                    <a:lumMod val="20000"/>
                    <a:lumOff val="80000"/>
                  </a:schemeClr>
                </a:solidFill>
              </a:rPr>
              <a:t>Public life</a:t>
            </a:r>
            <a:br>
              <a:rPr lang="en-US" b="1" smtClean="0">
                <a:solidFill>
                  <a:schemeClr val="accent1">
                    <a:lumMod val="20000"/>
                    <a:lumOff val="80000"/>
                  </a:schemeClr>
                </a:solidFill>
              </a:rPr>
            </a:br>
            <a:endParaRPr lang="ru-RU">
              <a:solidFill>
                <a:schemeClr val="accent1">
                  <a:lumMod val="20000"/>
                  <a:lumOff val="80000"/>
                </a:schemeClr>
              </a:solidFill>
            </a:endParaRPr>
          </a:p>
        </p:txBody>
      </p:sp>
      <p:sp>
        <p:nvSpPr>
          <p:cNvPr id="3" name="Содержимое 2"/>
          <p:cNvSpPr>
            <a:spLocks noGrp="1"/>
          </p:cNvSpPr>
          <p:nvPr>
            <p:ph idx="1"/>
          </p:nvPr>
        </p:nvSpPr>
        <p:spPr>
          <a:xfrm>
            <a:off x="457200" y="3140968"/>
            <a:ext cx="8686800" cy="3459014"/>
          </a:xfrm>
          <a:solidFill>
            <a:schemeClr val="accent3">
              <a:alpha val="26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r>
              <a:rPr lang="en-US" smtClean="0">
                <a:solidFill>
                  <a:schemeClr val="bg2">
                    <a:lumMod val="90000"/>
                  </a:schemeClr>
                </a:solidFill>
                <a:effectLst>
                  <a:outerShdw blurRad="50800" dist="38100" dir="2700000" algn="tl" rotWithShape="0">
                    <a:prstClr val="black">
                      <a:alpha val="40000"/>
                    </a:prstClr>
                  </a:outerShdw>
                </a:effectLst>
              </a:rPr>
              <a:t>New Year’s Day is a statutory public holiday in New Zealand, so schools, government offices, and many private businesses are closed. New Year’s Day is also in the middle of the school summer holidays in New Zealand.</a:t>
            </a:r>
            <a:endParaRPr lang="ru-RU">
              <a:solidFill>
                <a:schemeClr val="bg2">
                  <a:lumMod val="90000"/>
                </a:schemeClr>
              </a:solidFill>
              <a:effectLst>
                <a:outerShdw blurRad="50800" dist="38100" dir="2700000" algn="tl" rotWithShape="0">
                  <a:prstClr val="black">
                    <a:alpha val="40000"/>
                  </a:prst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2.bp.blogspot.com/-FTftBaFGpvA/TeIl3pmePNI/AAAAAAAABSI/eKWtllH3Ql0/s1600/%25D0%25BC%25D0%25B0%25D0%25BE%25D1%2580%25D0%25B8.jpg"/>
          <p:cNvPicPr>
            <a:picLocks noChangeAspect="1" noChangeArrowheads="1"/>
          </p:cNvPicPr>
          <p:nvPr/>
        </p:nvPicPr>
        <p:blipFill>
          <a:blip r:embed="rId2" cstate="print"/>
          <a:srcRect l="9419"/>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en-US" smtClean="0">
                <a:solidFill>
                  <a:schemeClr val="bg2">
                    <a:lumMod val="90000"/>
                  </a:schemeClr>
                </a:solidFill>
              </a:rPr>
              <a:t>The Matariki</a:t>
            </a:r>
            <a:endParaRPr lang="ru-RU">
              <a:solidFill>
                <a:schemeClr val="bg2">
                  <a:lumMod val="90000"/>
                </a:schemeClr>
              </a:solidFill>
            </a:endParaRPr>
          </a:p>
        </p:txBody>
      </p:sp>
      <p:sp>
        <p:nvSpPr>
          <p:cNvPr id="3" name="Содержимое 2"/>
          <p:cNvSpPr>
            <a:spLocks noGrp="1"/>
          </p:cNvSpPr>
          <p:nvPr>
            <p:ph idx="1"/>
          </p:nvPr>
        </p:nvSpPr>
        <p:spPr>
          <a:xfrm>
            <a:off x="251520" y="3573016"/>
            <a:ext cx="8686800" cy="2954958"/>
          </a:xfrm>
          <a:solidFill>
            <a:schemeClr val="accent3">
              <a:alpha val="32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r>
              <a:rPr lang="en-US" smtClean="0">
                <a:solidFill>
                  <a:schemeClr val="bg2">
                    <a:lumMod val="90000"/>
                  </a:schemeClr>
                </a:solidFill>
                <a:effectLst>
                  <a:outerShdw blurRad="50800" dist="38100" dir="2700000" algn="tl" rotWithShape="0">
                    <a:prstClr val="black">
                      <a:alpha val="40000"/>
                    </a:prstClr>
                  </a:outerShdw>
                </a:effectLst>
              </a:rPr>
              <a:t>The Maori New Year is called after the group of stars Matakari also known as the Pleiades star cluster or the Seven Sisters. It has two meanings. Mata Riki means “tiny eyes” while Mata Ariki means “eyes of God”.</a:t>
            </a:r>
            <a:endParaRPr lang="ru-RU">
              <a:solidFill>
                <a:schemeClr val="bg2">
                  <a:lumMod val="90000"/>
                </a:schemeClr>
              </a:solidFill>
              <a:effectLst>
                <a:outerShdw blurRad="50800" dist="38100" dir="2700000" algn="tl" rotWithShape="0">
                  <a:prstClr val="black">
                    <a:alpha val="40000"/>
                  </a:prst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acrossoceania.com/wp-content/gallery/corporate/maoris-men-nye.jpg"/>
          <p:cNvPicPr>
            <a:picLocks noChangeAspect="1" noChangeArrowheads="1"/>
          </p:cNvPicPr>
          <p:nvPr/>
        </p:nvPicPr>
        <p:blipFill>
          <a:blip r:embed="rId2" cstate="print"/>
          <a:srcRect t="12154" b="3216"/>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en-US" smtClean="0">
                <a:solidFill>
                  <a:schemeClr val="bg2">
                    <a:lumMod val="90000"/>
                  </a:schemeClr>
                </a:solidFill>
              </a:rPr>
              <a:t>The Matariki</a:t>
            </a:r>
            <a:endParaRPr lang="ru-RU">
              <a:solidFill>
                <a:schemeClr val="bg2">
                  <a:lumMod val="90000"/>
                </a:schemeClr>
              </a:solidFill>
            </a:endParaRPr>
          </a:p>
        </p:txBody>
      </p:sp>
      <p:sp>
        <p:nvSpPr>
          <p:cNvPr id="3" name="Содержимое 2"/>
          <p:cNvSpPr>
            <a:spLocks noGrp="1"/>
          </p:cNvSpPr>
          <p:nvPr>
            <p:ph idx="1"/>
          </p:nvPr>
        </p:nvSpPr>
        <p:spPr>
          <a:xfrm>
            <a:off x="251520" y="2132856"/>
            <a:ext cx="8686800" cy="4525963"/>
          </a:xfrm>
          <a:solidFill>
            <a:schemeClr val="accent3">
              <a:alpha val="60000"/>
            </a:schemeClr>
          </a:solidFill>
        </p:spPr>
        <p:style>
          <a:lnRef idx="2">
            <a:schemeClr val="accent3">
              <a:shade val="50000"/>
            </a:schemeClr>
          </a:lnRef>
          <a:fillRef idx="1">
            <a:schemeClr val="accent3"/>
          </a:fillRef>
          <a:effectRef idx="0">
            <a:schemeClr val="accent3"/>
          </a:effectRef>
          <a:fontRef idx="minor">
            <a:schemeClr val="lt1"/>
          </a:fontRef>
        </p:style>
        <p:txBody>
          <a:bodyPr>
            <a:normAutofit lnSpcReduction="10000"/>
          </a:bodyPr>
          <a:lstStyle/>
          <a:p>
            <a:r>
              <a:rPr lang="en-US" smtClean="0">
                <a:solidFill>
                  <a:schemeClr val="tx1">
                    <a:lumMod val="95000"/>
                    <a:lumOff val="5000"/>
                  </a:schemeClr>
                </a:solidFill>
                <a:effectLst>
                  <a:glow rad="63500">
                    <a:schemeClr val="accent3">
                      <a:satMod val="175000"/>
                      <a:alpha val="40000"/>
                    </a:schemeClr>
                  </a:glow>
                  <a:outerShdw blurRad="50800" dist="38100" dir="2700000" algn="tl" rotWithShape="0">
                    <a:prstClr val="black">
                      <a:alpha val="40000"/>
                    </a:prstClr>
                  </a:outerShdw>
                </a:effectLst>
              </a:rPr>
              <a:t>The dawn rise of Matariki can be seen during the last few days of May every year and the New Year begins at the sighting of the next new moon which takes place during June. Matariki tribal celebrations are held at different times by different Iwi (maori tribes). Some tribes celebrate New Year when Matariki is first seen, while some others celebrate New Year during the full moon after Matakari rises.</a:t>
            </a:r>
            <a:endParaRPr lang="ru-RU">
              <a:solidFill>
                <a:schemeClr val="tx1">
                  <a:lumMod val="95000"/>
                  <a:lumOff val="5000"/>
                </a:schemeClr>
              </a:solidFill>
              <a:effectLst>
                <a:glow rad="63500">
                  <a:schemeClr val="accent3">
                    <a:satMod val="175000"/>
                    <a:alpha val="40000"/>
                  </a:schemeClr>
                </a:glow>
                <a:outerShdw blurRad="50800" dist="38100" dir="2700000" algn="tl" rotWithShape="0">
                  <a:prstClr val="black">
                    <a:alpha val="40000"/>
                  </a:prst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acrossoceania.com/wp-content/gallery/corporate/maoris-women-nye.jpg"/>
          <p:cNvPicPr>
            <a:picLocks noChangeAspect="1" noChangeArrowheads="1"/>
          </p:cNvPicPr>
          <p:nvPr/>
        </p:nvPicPr>
        <p:blipFill>
          <a:blip r:embed="rId2" cstate="print"/>
          <a:srcRect l="3231" r="2778"/>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en-US" smtClean="0">
                <a:solidFill>
                  <a:schemeClr val="bg2">
                    <a:lumMod val="90000"/>
                  </a:schemeClr>
                </a:solidFill>
              </a:rPr>
              <a:t>The Matariki</a:t>
            </a:r>
            <a:endParaRPr lang="ru-RU">
              <a:solidFill>
                <a:schemeClr val="bg2">
                  <a:lumMod val="90000"/>
                </a:schemeClr>
              </a:solidFill>
            </a:endParaRPr>
          </a:p>
        </p:txBody>
      </p:sp>
      <p:sp>
        <p:nvSpPr>
          <p:cNvPr id="3" name="Содержимое 2"/>
          <p:cNvSpPr>
            <a:spLocks noGrp="1"/>
          </p:cNvSpPr>
          <p:nvPr>
            <p:ph idx="1"/>
          </p:nvPr>
        </p:nvSpPr>
        <p:spPr>
          <a:xfrm>
            <a:off x="251520" y="1988840"/>
            <a:ext cx="8686800" cy="4525963"/>
          </a:xfrm>
          <a:solidFill>
            <a:schemeClr val="accent3">
              <a:alpha val="51000"/>
            </a:schemeClr>
          </a:solidFill>
        </p:spPr>
        <p:style>
          <a:lnRef idx="2">
            <a:schemeClr val="accent3">
              <a:shade val="50000"/>
            </a:schemeClr>
          </a:lnRef>
          <a:fillRef idx="1">
            <a:schemeClr val="accent3"/>
          </a:fillRef>
          <a:effectRef idx="0">
            <a:schemeClr val="accent3"/>
          </a:effectRef>
          <a:fontRef idx="minor">
            <a:schemeClr val="lt1"/>
          </a:fontRef>
        </p:style>
        <p:txBody>
          <a:bodyPr>
            <a:normAutofit lnSpcReduction="10000"/>
          </a:bodyPr>
          <a:lstStyle/>
          <a:p>
            <a:r>
              <a:rPr lang="en-US" smtClean="0">
                <a:solidFill>
                  <a:schemeClr val="bg1">
                    <a:lumMod val="95000"/>
                  </a:schemeClr>
                </a:solidFill>
                <a:effectLst>
                  <a:outerShdw blurRad="50800" dist="38100" dir="2700000" algn="tl" rotWithShape="0">
                    <a:prstClr val="black">
                      <a:alpha val="40000"/>
                    </a:prstClr>
                  </a:outerShdw>
                </a:effectLst>
              </a:rPr>
              <a:t>Traditionally, the coming season’s crop was thought to be determined by the visibility of Matariki. The brighter the stars, the warmer the season would be and therefore, a more productive crop. Matariki was also seen as an essential time with the coming together of family and friends. It is a time of sharing knowledge, history, storytelling, song &amp; dance, weaving &amp; carving, traditional ceremonies.</a:t>
            </a:r>
            <a:endParaRPr lang="ru-RU">
              <a:solidFill>
                <a:schemeClr val="bg1">
                  <a:lumMod val="95000"/>
                </a:schemeClr>
              </a:solidFill>
              <a:effectLst>
                <a:outerShdw blurRad="50800" dist="38100" dir="2700000" algn="tl" rotWithShape="0">
                  <a:prstClr val="black">
                    <a:alpha val="40000"/>
                  </a:prst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zealand-tour.ru/wp-content/gallery/rotorua-2/65.jpg"/>
          <p:cNvPicPr>
            <a:picLocks noChangeAspect="1" noChangeArrowheads="1"/>
          </p:cNvPicPr>
          <p:nvPr/>
        </p:nvPicPr>
        <p:blipFill>
          <a:blip r:embed="rId2" cstate="print"/>
          <a:srcRect l="3711" r="10506"/>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en-US" smtClean="0">
                <a:solidFill>
                  <a:schemeClr val="bg2">
                    <a:lumMod val="90000"/>
                  </a:schemeClr>
                </a:solidFill>
              </a:rPr>
              <a:t>The Matariki</a:t>
            </a:r>
            <a:endParaRPr lang="ru-RU">
              <a:solidFill>
                <a:schemeClr val="bg2">
                  <a:lumMod val="90000"/>
                </a:schemeClr>
              </a:solidFill>
            </a:endParaRPr>
          </a:p>
        </p:txBody>
      </p:sp>
      <p:sp>
        <p:nvSpPr>
          <p:cNvPr id="3" name="Содержимое 2"/>
          <p:cNvSpPr>
            <a:spLocks noGrp="1"/>
          </p:cNvSpPr>
          <p:nvPr>
            <p:ph idx="1"/>
          </p:nvPr>
        </p:nvSpPr>
        <p:spPr>
          <a:xfrm>
            <a:off x="251520" y="3284984"/>
            <a:ext cx="8659688" cy="3314998"/>
          </a:xfrm>
          <a:solidFill>
            <a:schemeClr val="accent3">
              <a:alpha val="52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r>
              <a:rPr lang="en-US" smtClean="0">
                <a:solidFill>
                  <a:schemeClr val="bg1">
                    <a:lumMod val="95000"/>
                  </a:schemeClr>
                </a:solidFill>
                <a:effectLst>
                  <a:outerShdw blurRad="50800" dist="38100" dir="2700000" algn="tl" rotWithShape="0">
                    <a:prstClr val="black">
                      <a:alpha val="40000"/>
                    </a:prstClr>
                  </a:outerShdw>
                </a:effectLst>
              </a:rPr>
              <a:t>There are many ways to celebrate Matariki. Most Maori tribes celebrate the New Year through the performance of art &amp; sport activities, the study of stars’ meanings &amp; their history, or the making &amp; sharing of traditional food for instance.</a:t>
            </a:r>
            <a:endParaRPr lang="ru-RU">
              <a:solidFill>
                <a:schemeClr val="bg1">
                  <a:lumMod val="95000"/>
                </a:schemeClr>
              </a:solidFill>
              <a:effectLst>
                <a:outerShdw blurRad="50800" dist="38100" dir="2700000" algn="tl" rotWithShape="0">
                  <a:prstClr val="black">
                    <a:alpha val="40000"/>
                  </a:prstClr>
                </a:outerShdw>
              </a:effectLst>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103</TotalTime>
  <Words>431</Words>
  <Application>Microsoft Office PowerPoint</Application>
  <PresentationFormat>Экран (4:3)</PresentationFormat>
  <Paragraphs>14</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Трек</vt:lpstr>
      <vt:lpstr>New Year’s Eve In New Zealand</vt:lpstr>
      <vt:lpstr>Слайд 2</vt:lpstr>
      <vt:lpstr>What do people do? </vt:lpstr>
      <vt:lpstr>Public life </vt:lpstr>
      <vt:lpstr>The Matariki</vt:lpstr>
      <vt:lpstr>The Matariki</vt:lpstr>
      <vt:lpstr>The Matariki</vt:lpstr>
      <vt:lpstr>The Matariki</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Year’s Eve In New Zealand</dc:title>
  <dc:creator>Полина</dc:creator>
  <cp:lastModifiedBy>Полина</cp:lastModifiedBy>
  <cp:revision>11</cp:revision>
  <dcterms:created xsi:type="dcterms:W3CDTF">2014-03-03T16:36:45Z</dcterms:created>
  <dcterms:modified xsi:type="dcterms:W3CDTF">2014-03-03T18:20:42Z</dcterms:modified>
</cp:coreProperties>
</file>