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74" r:id="rId3"/>
    <p:sldId id="275" r:id="rId4"/>
    <p:sldId id="277" r:id="rId5"/>
    <p:sldId id="280" r:id="rId6"/>
    <p:sldId id="281" r:id="rId7"/>
    <p:sldId id="282" r:id="rId8"/>
    <p:sldId id="284" r:id="rId9"/>
    <p:sldId id="28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113D3-44F4-4049-BDBA-213B8D7E3A4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64C88-7218-4149-92D7-28099BCC5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59756">
            <a:off x="-930647" y="844837"/>
            <a:ext cx="8515352" cy="1828800"/>
          </a:xfrm>
          <a:scene3d>
            <a:camera prst="perspectiveContrastingRightFacing"/>
            <a:lightRig rig="soft" dir="t">
              <a:rot lat="0" lon="0" rev="17220000"/>
            </a:lightRig>
          </a:scene3d>
          <a:sp3d>
            <a:bevelT w="165100" prst="coolSlant"/>
          </a:sp3d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6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Пауло</a:t>
            </a:r>
            <a:r>
              <a:rPr lang="uk-UA" sz="72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Script" pitchFamily="34" charset="0"/>
              </a:rPr>
              <a:t> </a:t>
            </a:r>
            <a:r>
              <a:rPr lang="uk-UA" sz="66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Коельо</a:t>
            </a:r>
            <a:endParaRPr lang="ru-RU" sz="6600" i="1" dirty="0">
              <a:solidFill>
                <a:schemeClr val="bg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 contrast="10000"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spc="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Бібліографія</a:t>
            </a:r>
            <a:endParaRPr lang="ru-RU" sz="9600" spc="5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\Pictures\коельо\dnevnik_ma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6455">
            <a:off x="790281" y="502236"/>
            <a:ext cx="3431441" cy="5082553"/>
          </a:xfrm>
          <a:prstGeom prst="rect">
            <a:avLst/>
          </a:prstGeom>
          <a:noFill/>
        </p:spPr>
      </p:pic>
      <p:pic>
        <p:nvPicPr>
          <p:cNvPr id="1027" name="Picture 3" descr="C:\Users\АЛЛА\Pictures\коельо\7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124">
            <a:off x="5413108" y="644067"/>
            <a:ext cx="3076815" cy="47998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1366608">
            <a:off x="1728659" y="582953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1987р.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 rot="169442">
            <a:off x="5725708" y="567059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1988 р.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  <a:hlinkHover r:id="rId5" action="ppaction://hlinksldjump"/>
          </p:cNvPr>
          <p:cNvSpPr/>
          <p:nvPr/>
        </p:nvSpPr>
        <p:spPr>
          <a:xfrm>
            <a:off x="8858280" y="6572272"/>
            <a:ext cx="28572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ЛА\Pictures\коельо\cover_6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857232"/>
            <a:ext cx="3071834" cy="4607751"/>
          </a:xfrm>
          <a:prstGeom prst="rect">
            <a:avLst/>
          </a:prstGeom>
          <a:noFill/>
        </p:spPr>
      </p:pic>
      <p:pic>
        <p:nvPicPr>
          <p:cNvPr id="2051" name="Picture 3" descr="C:\Users\АЛЛА\Pictures\коельо\val_kiri_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8612" y="861933"/>
            <a:ext cx="3071834" cy="47042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557214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1990 р.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5715016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1992 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  <a:hlinkHover r:id="rId5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ЛА\Pictures\коельо\Paulo_Koelo__Pyataya_g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0042"/>
            <a:ext cx="2629710" cy="4141794"/>
          </a:xfrm>
          <a:prstGeom prst="rect">
            <a:avLst/>
          </a:prstGeom>
          <a:noFill/>
        </p:spPr>
      </p:pic>
      <p:pic>
        <p:nvPicPr>
          <p:cNvPr id="3077" name="Picture 5" descr="http://img11.nnm.ru/2/8/8/1/4/795687bb437de7c0ff2c1cdbc2f.jpg"/>
          <p:cNvPicPr>
            <a:picLocks noChangeAspect="1" noChangeArrowheads="1"/>
          </p:cNvPicPr>
          <p:nvPr/>
        </p:nvPicPr>
        <p:blipFill>
          <a:blip r:embed="rId4" cstate="print">
            <a:lum bright="9000" contrast="2000"/>
          </a:blip>
          <a:srcRect/>
          <a:stretch>
            <a:fillRect/>
          </a:stretch>
        </p:blipFill>
        <p:spPr bwMode="auto">
          <a:xfrm>
            <a:off x="3286116" y="1785926"/>
            <a:ext cx="2714644" cy="4176375"/>
          </a:xfrm>
          <a:prstGeom prst="rect">
            <a:avLst/>
          </a:prstGeom>
          <a:noFill/>
        </p:spPr>
      </p:pic>
      <p:pic>
        <p:nvPicPr>
          <p:cNvPr id="3078" name="Picture 6" descr="C:\Users\АЛЛА\Pictures\коельо\1273434083_paulo-koyelo-maktub-g442x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500042"/>
            <a:ext cx="2786082" cy="4000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4714884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1994 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21260" y="600076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1994 р.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78780" y="471488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1996 р.</a:t>
            </a:r>
            <a:endParaRPr lang="ru-RU" sz="2400" dirty="0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  <a:hlinkHover r:id="rId6" action="ppaction://hlinksldjump"/>
          </p:cNvPr>
          <p:cNvSpPr/>
          <p:nvPr/>
        </p:nvSpPr>
        <p:spPr>
          <a:xfrm>
            <a:off x="8715404" y="6572272"/>
            <a:ext cx="428596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ЛА\Pictures\коельо\koelxowo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643206" cy="4081110"/>
          </a:xfrm>
          <a:prstGeom prst="rect">
            <a:avLst/>
          </a:prstGeom>
          <a:noFill/>
        </p:spPr>
      </p:pic>
      <p:pic>
        <p:nvPicPr>
          <p:cNvPr id="27652" name="Picture 4" descr="http://www.logobook.ru/mi/12232984/Am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687210"/>
            <a:ext cx="2500330" cy="3988028"/>
          </a:xfrm>
          <a:prstGeom prst="rect">
            <a:avLst/>
          </a:prstGeom>
          <a:noFill/>
        </p:spPr>
      </p:pic>
      <p:pic>
        <p:nvPicPr>
          <p:cNvPr id="27653" name="Picture 5" descr="C:\Users\АЛЛА\Pictures\коельо\25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781998"/>
            <a:ext cx="2500330" cy="42130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49426" y="44675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1997 р.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4714884"/>
            <a:ext cx="30116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err="1" smtClean="0"/>
              <a:t>“Любовні</a:t>
            </a:r>
            <a:r>
              <a:rPr lang="uk-UA" sz="2000" dirty="0" smtClean="0"/>
              <a:t> листи </a:t>
            </a:r>
            <a:r>
              <a:rPr lang="uk-UA" sz="2000" dirty="0" err="1" smtClean="0"/>
              <a:t>пророка”</a:t>
            </a:r>
            <a:endParaRPr lang="uk-UA" sz="2000" dirty="0" smtClean="0"/>
          </a:p>
          <a:p>
            <a:pPr algn="ctr"/>
            <a:r>
              <a:rPr lang="uk-UA" sz="2400" dirty="0" smtClean="0"/>
              <a:t>1997р.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3768" y="607220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1998 р.</a:t>
            </a:r>
            <a:endParaRPr lang="ru-RU" sz="2400" dirty="0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  <a:hlinkHover r:id="rId6" action="ppaction://hlinksldjump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ЛЛА\Pictures\коельо\360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00174"/>
            <a:ext cx="2437758" cy="3595693"/>
          </a:xfrm>
          <a:prstGeom prst="rect">
            <a:avLst/>
          </a:prstGeom>
          <a:noFill/>
        </p:spPr>
      </p:pic>
      <p:pic>
        <p:nvPicPr>
          <p:cNvPr id="28675" name="Picture 3" descr="C:\Users\АЛЛА\Pictures\коельо\koelxosiniori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2540000" cy="3937000"/>
          </a:xfrm>
          <a:prstGeom prst="rect">
            <a:avLst/>
          </a:prstGeom>
          <a:noFill/>
        </p:spPr>
      </p:pic>
      <p:pic>
        <p:nvPicPr>
          <p:cNvPr id="28676" name="Picture 4" descr="C:\Users\АЛЛА\Pictures\коельо\Za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57166"/>
            <a:ext cx="2682909" cy="41263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25786" y="62150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2000 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06946" y="514351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2003 р.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07342" y="457200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2005 р.</a:t>
            </a:r>
            <a:endParaRPr lang="ru-RU" sz="2400" dirty="0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  <a:hlinkHover r:id="rId6" action="ppaction://hlinksldjump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ЛЛА\Pictures\коельо\image_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28631"/>
            <a:ext cx="2857520" cy="40862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485776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2006 р.</a:t>
            </a:r>
            <a:endParaRPr lang="ru-RU" sz="2400" dirty="0"/>
          </a:p>
        </p:txBody>
      </p:sp>
      <p:pic>
        <p:nvPicPr>
          <p:cNvPr id="29699" name="Picture 3" descr="C:\Users\АЛЛА\Pictures\коельо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642918"/>
            <a:ext cx="2584688" cy="4071966"/>
          </a:xfrm>
          <a:prstGeom prst="rect">
            <a:avLst/>
          </a:prstGeom>
          <a:noFill/>
        </p:spPr>
      </p:pic>
      <p:pic>
        <p:nvPicPr>
          <p:cNvPr id="29700" name="Picture 4" descr="C:\Users\АЛЛА\Pictures\коельо\ved_ma-s_4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642919"/>
            <a:ext cx="2714644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78384" y="485776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2006 р.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26578" y="4929198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2009 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  <a:hlinkHover r:id="rId6" action="ppaction://hlinksldjump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ЛЛА\Pictures\коельо\178955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8711">
            <a:off x="928662" y="1000108"/>
            <a:ext cx="3000396" cy="45974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333546">
            <a:off x="2087898" y="5756777"/>
            <a:ext cx="109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2011 р.</a:t>
            </a:r>
            <a:endParaRPr lang="ru-RU" sz="2400" dirty="0"/>
          </a:p>
        </p:txBody>
      </p:sp>
      <p:pic>
        <p:nvPicPr>
          <p:cNvPr id="30723" name="Picture 3" descr="C:\Users\АЛЛА\Pictures\коельо\news_1361504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21">
            <a:off x="5143504" y="1071546"/>
            <a:ext cx="3251229" cy="42916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6488">
            <a:off x="6157064" y="553510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2012 р.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  <a:hlinkHover r:id="rId5" action="ppaction://hlinksldjump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 contrast="10000"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7929586" cy="36433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Особливості творчості</a:t>
            </a:r>
            <a:br>
              <a:rPr lang="uk-UA" sz="7200" dirty="0" smtClean="0">
                <a:solidFill>
                  <a:schemeClr val="bg1"/>
                </a:solidFill>
              </a:rPr>
            </a:br>
            <a:r>
              <a:rPr lang="uk-UA" sz="7200" dirty="0" err="1" smtClean="0">
                <a:solidFill>
                  <a:schemeClr val="bg1"/>
                </a:solidFill>
              </a:rPr>
              <a:t>Коельо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3888432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000" dirty="0" smtClean="0"/>
              <a:t>		</a:t>
            </a:r>
            <a:r>
              <a:rPr lang="uk-UA" sz="3000" dirty="0" smtClean="0">
                <a:solidFill>
                  <a:schemeClr val="bg1"/>
                </a:solidFill>
              </a:rPr>
              <a:t>У 1988 р. вийшов друком </a:t>
            </a:r>
            <a:r>
              <a:rPr lang="uk-UA" sz="3000" dirty="0" err="1" smtClean="0">
                <a:solidFill>
                  <a:schemeClr val="bg1"/>
                </a:solidFill>
              </a:rPr>
              <a:t>“Алхімік”</a:t>
            </a:r>
            <a:r>
              <a:rPr lang="uk-UA" sz="3000" dirty="0" smtClean="0">
                <a:solidFill>
                  <a:schemeClr val="bg1"/>
                </a:solidFill>
              </a:rPr>
              <a:t> - </a:t>
            </a:r>
            <a:r>
              <a:rPr lang="ru-RU" sz="3000" dirty="0" err="1" smtClean="0">
                <a:solidFill>
                  <a:schemeClr val="bg1"/>
                </a:solidFill>
              </a:rPr>
              <a:t>найвідоміший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твір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після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чого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були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переклади</a:t>
            </a:r>
            <a:r>
              <a:rPr lang="ru-RU" sz="3000" dirty="0" smtClean="0">
                <a:solidFill>
                  <a:schemeClr val="bg1"/>
                </a:solidFill>
              </a:rPr>
              <a:t> десятками </a:t>
            </a:r>
            <a:r>
              <a:rPr lang="ru-RU" sz="3000" dirty="0" err="1" smtClean="0">
                <a:solidFill>
                  <a:schemeClr val="bg1"/>
                </a:solidFill>
              </a:rPr>
              <a:t>мов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престижні</a:t>
            </a:r>
            <a:r>
              <a:rPr lang="ru-RU" sz="3000" dirty="0" smtClean="0">
                <a:solidFill>
                  <a:schemeClr val="bg1"/>
                </a:solidFill>
              </a:rPr>
              <a:t> нагороди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визнання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oloka.hurtom.com/photos/121006120311195321_f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5020"/>
            <a:ext cx="3960440" cy="6512980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57167"/>
            <a:ext cx="821537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000" dirty="0" err="1" smtClean="0">
                <a:solidFill>
                  <a:schemeClr val="bg1"/>
                </a:solidFill>
              </a:rPr>
              <a:t>Незважаючи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екзотичність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сюжети</a:t>
            </a:r>
            <a:r>
              <a:rPr lang="ru-RU" sz="3000" dirty="0" smtClean="0">
                <a:solidFill>
                  <a:schemeClr val="bg1"/>
                </a:solidFill>
              </a:rPr>
              <a:t> в </a:t>
            </a:r>
            <a:r>
              <a:rPr lang="ru-RU" sz="3000" dirty="0" err="1" smtClean="0">
                <a:solidFill>
                  <a:schemeClr val="bg1"/>
                </a:solidFill>
              </a:rPr>
              <a:t>основі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традиційні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запрошує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читача</a:t>
            </a:r>
            <a:r>
              <a:rPr lang="ru-RU" sz="3000" dirty="0" smtClean="0">
                <a:solidFill>
                  <a:schemeClr val="bg1"/>
                </a:solidFill>
              </a:rPr>
              <a:t> не до того, </a:t>
            </a:r>
            <a:r>
              <a:rPr lang="ru-RU" sz="3000" dirty="0" err="1" smtClean="0">
                <a:solidFill>
                  <a:schemeClr val="bg1"/>
                </a:solidFill>
              </a:rPr>
              <a:t>щоби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вступити</a:t>
            </a:r>
            <a:r>
              <a:rPr lang="ru-RU" sz="3000" dirty="0" smtClean="0">
                <a:solidFill>
                  <a:schemeClr val="bg1"/>
                </a:solidFill>
              </a:rPr>
              <a:t> в </a:t>
            </a:r>
            <a:r>
              <a:rPr lang="ru-RU" sz="3000" dirty="0" err="1" smtClean="0">
                <a:solidFill>
                  <a:schemeClr val="bg1"/>
                </a:solidFill>
              </a:rPr>
              <a:t>діалог</a:t>
            </a:r>
            <a:r>
              <a:rPr lang="ru-RU" sz="3000" dirty="0" smtClean="0">
                <a:solidFill>
                  <a:schemeClr val="bg1"/>
                </a:solidFill>
              </a:rPr>
              <a:t>, а до того, </a:t>
            </a:r>
            <a:r>
              <a:rPr lang="ru-RU" sz="3000" dirty="0" err="1" smtClean="0">
                <a:solidFill>
                  <a:schemeClr val="bg1"/>
                </a:solidFill>
              </a:rPr>
              <a:t>щоб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розпочати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діалог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внутрішній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3571876"/>
            <a:ext cx="3786182" cy="28575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3000" dirty="0" smtClean="0">
                <a:solidFill>
                  <a:schemeClr val="bg1"/>
                </a:solidFill>
              </a:rPr>
              <a:t> Головну ідею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формулює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чітко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майже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нав'язливо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/>
          </a:p>
        </p:txBody>
      </p:sp>
      <p:pic>
        <p:nvPicPr>
          <p:cNvPr id="35842" name="Picture 2" descr="http://constructorus.ru/wp-content/uploads/2012/11/%D0%A3%D1%81%D0%BF%D0%B5%D1%85-%D0%9F%D0%B0%D1%83%D0%BB%D0%BE-%D0%9A%D0%BE%D1%8D%D0%BB%D1%8C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8967" y="3071810"/>
            <a:ext cx="5045009" cy="3533780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7715304" cy="5143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3000" dirty="0" smtClean="0">
                <a:solidFill>
                  <a:schemeClr val="bg1"/>
                </a:solidFill>
              </a:rPr>
              <a:t> Сюжет, </a:t>
            </a:r>
            <a:r>
              <a:rPr lang="ru-RU" sz="3000" dirty="0" err="1" smtClean="0">
                <a:solidFill>
                  <a:schemeClr val="bg1"/>
                </a:solidFill>
              </a:rPr>
              <a:t>незважаючи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побічні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відгалуження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гранично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лінійний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не </a:t>
            </a:r>
            <a:r>
              <a:rPr lang="ru-RU" sz="3000" dirty="0" err="1" smtClean="0">
                <a:solidFill>
                  <a:schemeClr val="bg1"/>
                </a:solidFill>
              </a:rPr>
              <a:t>хронікальний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Певні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проблеми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виникають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жанровим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визначенням</a:t>
            </a:r>
            <a:r>
              <a:rPr lang="ru-RU" sz="3000" dirty="0" smtClean="0">
                <a:solidFill>
                  <a:schemeClr val="bg1"/>
                </a:solidFill>
              </a:rPr>
              <a:t>. Невеликий </a:t>
            </a:r>
            <a:r>
              <a:rPr lang="ru-RU" sz="3000" dirty="0" err="1" smtClean="0">
                <a:solidFill>
                  <a:schemeClr val="bg1"/>
                </a:solidFill>
              </a:rPr>
              <a:t>обсяг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стрімкий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подій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спонукають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зарахувати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твір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до роду </a:t>
            </a:r>
            <a:r>
              <a:rPr lang="ru-RU" sz="3000" dirty="0" err="1" smtClean="0">
                <a:solidFill>
                  <a:schemeClr val="bg1"/>
                </a:solidFill>
              </a:rPr>
              <a:t>роману-квесту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63688" y="4005064"/>
            <a:ext cx="7181872" cy="20717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Проте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складність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полягає</a:t>
            </a:r>
            <a:r>
              <a:rPr lang="ru-RU" sz="3000" dirty="0" smtClean="0">
                <a:solidFill>
                  <a:schemeClr val="bg1"/>
                </a:solidFill>
              </a:rPr>
              <a:t> у тому,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завдання</a:t>
            </a:r>
            <a:r>
              <a:rPr lang="ru-RU" sz="3000" dirty="0" smtClean="0">
                <a:solidFill>
                  <a:schemeClr val="bg1"/>
                </a:solidFill>
              </a:rPr>
              <a:t> автора </a:t>
            </a:r>
            <a:r>
              <a:rPr lang="ru-RU" sz="3000" dirty="0" err="1" smtClean="0">
                <a:solidFill>
                  <a:schemeClr val="bg1"/>
                </a:solidFill>
              </a:rPr>
              <a:t>полягає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цілковито</a:t>
            </a:r>
            <a:r>
              <a:rPr lang="ru-RU" sz="3000" dirty="0" smtClean="0">
                <a:solidFill>
                  <a:schemeClr val="bg1"/>
                </a:solidFill>
              </a:rPr>
              <a:t> в </a:t>
            </a:r>
            <a:r>
              <a:rPr lang="ru-RU" sz="3000" dirty="0" err="1" smtClean="0">
                <a:solidFill>
                  <a:schemeClr val="bg1"/>
                </a:solidFill>
              </a:rPr>
              <a:t>іншому</a:t>
            </a:r>
            <a:r>
              <a:rPr lang="ru-RU" sz="3000" dirty="0" smtClean="0">
                <a:solidFill>
                  <a:schemeClr val="bg1"/>
                </a:solidFill>
              </a:rPr>
              <a:t> — донести до </a:t>
            </a:r>
            <a:r>
              <a:rPr lang="ru-RU" sz="3000" dirty="0" err="1" smtClean="0">
                <a:solidFill>
                  <a:schemeClr val="bg1"/>
                </a:solidFill>
              </a:rPr>
              <a:t>читача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свої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гуманістичні</a:t>
            </a:r>
            <a:r>
              <a:rPr lang="ru-RU" sz="3000" dirty="0" smtClean="0">
                <a:solidFill>
                  <a:schemeClr val="bg1"/>
                </a:solidFill>
              </a:rPr>
              <a:t> та </a:t>
            </a:r>
            <a:r>
              <a:rPr lang="ru-RU" sz="3000" dirty="0" err="1" smtClean="0">
                <a:solidFill>
                  <a:schemeClr val="bg1"/>
                </a:solidFill>
              </a:rPr>
              <a:t>філософські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уявлення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52"/>
            <a:ext cx="6715172" cy="207170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900" dirty="0" smtClean="0">
                <a:solidFill>
                  <a:schemeClr val="bg1"/>
                </a:solidFill>
              </a:rPr>
              <a:t>	</a:t>
            </a:r>
            <a:r>
              <a:rPr lang="ru-RU" sz="3500" dirty="0" err="1" smtClean="0">
                <a:solidFill>
                  <a:schemeClr val="bg1"/>
                </a:solidFill>
              </a:rPr>
              <a:t>Віра</a:t>
            </a:r>
            <a:r>
              <a:rPr lang="ru-RU" sz="3500" dirty="0" smtClean="0">
                <a:solidFill>
                  <a:schemeClr val="bg1"/>
                </a:solidFill>
              </a:rPr>
              <a:t>, яку </a:t>
            </a:r>
            <a:r>
              <a:rPr lang="ru-RU" sz="3500" dirty="0" err="1" smtClean="0">
                <a:solidFill>
                  <a:schemeClr val="bg1"/>
                </a:solidFill>
              </a:rPr>
              <a:t>Коельо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пропонує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читачеві</a:t>
            </a:r>
            <a:r>
              <a:rPr lang="ru-RU" sz="3500" dirty="0" smtClean="0">
                <a:solidFill>
                  <a:schemeClr val="bg1"/>
                </a:solidFill>
              </a:rPr>
              <a:t>, </a:t>
            </a:r>
            <a:r>
              <a:rPr lang="ru-RU" sz="3500" dirty="0" err="1" smtClean="0">
                <a:solidFill>
                  <a:schemeClr val="bg1"/>
                </a:solidFill>
              </a:rPr>
              <a:t>є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гібридом</a:t>
            </a:r>
            <a:r>
              <a:rPr lang="ru-RU" sz="3500" dirty="0" smtClean="0">
                <a:solidFill>
                  <a:schemeClr val="bg1"/>
                </a:solidFill>
              </a:rPr>
              <a:t> католицизму, буддизму, даосизму, </a:t>
            </a:r>
            <a:r>
              <a:rPr lang="ru-RU" sz="3500" dirty="0" err="1" smtClean="0">
                <a:solidFill>
                  <a:schemeClr val="bg1"/>
                </a:solidFill>
              </a:rPr>
              <a:t>середньовічної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європейської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філософії</a:t>
            </a:r>
            <a:r>
              <a:rPr lang="ru-RU" sz="3500" dirty="0" smtClean="0">
                <a:solidFill>
                  <a:schemeClr val="bg1"/>
                </a:solidFill>
              </a:rPr>
              <a:t>.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75656" y="2564904"/>
            <a:ext cx="6997504" cy="37170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3500" i="1" dirty="0" smtClean="0">
                <a:solidFill>
                  <a:schemeClr val="bg1"/>
                </a:solidFill>
              </a:rPr>
              <a:t>«</a:t>
            </a:r>
            <a:r>
              <a:rPr lang="ru-RU" sz="3500" i="1" dirty="0" err="1" smtClean="0">
                <a:solidFill>
                  <a:schemeClr val="bg1"/>
                </a:solidFill>
              </a:rPr>
              <a:t>Домогтися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втілення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своєї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долі</a:t>
            </a:r>
            <a:r>
              <a:rPr lang="ru-RU" sz="3500" i="1" dirty="0" smtClean="0">
                <a:solidFill>
                  <a:schemeClr val="bg1"/>
                </a:solidFill>
              </a:rPr>
              <a:t> — </a:t>
            </a:r>
            <a:r>
              <a:rPr lang="ru-RU" sz="3500" i="1" dirty="0" err="1" smtClean="0">
                <a:solidFill>
                  <a:schemeClr val="bg1"/>
                </a:solidFill>
              </a:rPr>
              <a:t>це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єдиний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справжній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обов'язок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людини</a:t>
            </a:r>
            <a:r>
              <a:rPr lang="ru-RU" sz="3500" i="1" dirty="0" smtClean="0">
                <a:solidFill>
                  <a:schemeClr val="bg1"/>
                </a:solidFill>
              </a:rPr>
              <a:t>»; </a:t>
            </a:r>
          </a:p>
          <a:p>
            <a:pPr>
              <a:buNone/>
            </a:pPr>
            <a:r>
              <a:rPr lang="ru-RU" sz="3500" i="1" dirty="0" smtClean="0">
                <a:solidFill>
                  <a:schemeClr val="bg1"/>
                </a:solidFill>
              </a:rPr>
              <a:t>	«Коли </a:t>
            </a:r>
            <a:r>
              <a:rPr lang="ru-RU" sz="3500" i="1" dirty="0" err="1" smtClean="0">
                <a:solidFill>
                  <a:schemeClr val="bg1"/>
                </a:solidFill>
              </a:rPr>
              <a:t>ти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чогось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хочеш</a:t>
            </a:r>
            <a:r>
              <a:rPr lang="ru-RU" sz="3500" i="1" dirty="0" smtClean="0">
                <a:solidFill>
                  <a:schemeClr val="bg1"/>
                </a:solidFill>
              </a:rPr>
              <a:t>, увесь </a:t>
            </a:r>
            <a:r>
              <a:rPr lang="ru-RU" sz="3500" i="1" dirty="0" err="1" smtClean="0">
                <a:solidFill>
                  <a:schemeClr val="bg1"/>
                </a:solidFill>
              </a:rPr>
              <a:t>Всесвіт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допомагає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тобі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досягти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цього</a:t>
            </a:r>
            <a:r>
              <a:rPr lang="ru-RU" sz="3500" i="1" dirty="0" smtClean="0">
                <a:solidFill>
                  <a:schemeClr val="bg1"/>
                </a:solidFill>
              </a:rPr>
              <a:t>»;</a:t>
            </a:r>
          </a:p>
          <a:p>
            <a:pPr>
              <a:buNone/>
            </a:pPr>
            <a:r>
              <a:rPr lang="ru-RU" sz="3500" i="1" dirty="0" smtClean="0">
                <a:solidFill>
                  <a:schemeClr val="bg1"/>
                </a:solidFill>
              </a:rPr>
              <a:t>	 «</a:t>
            </a:r>
            <a:r>
              <a:rPr lang="ru-RU" sz="3500" i="1" dirty="0" err="1" smtClean="0">
                <a:solidFill>
                  <a:schemeClr val="bg1"/>
                </a:solidFill>
              </a:rPr>
              <a:t>Якщо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пообіцяєш</a:t>
            </a:r>
            <a:r>
              <a:rPr lang="ru-RU" sz="3500" i="1" dirty="0" smtClean="0">
                <a:solidFill>
                  <a:schemeClr val="bg1"/>
                </a:solidFill>
              </a:rPr>
              <a:t> те, </a:t>
            </a:r>
            <a:r>
              <a:rPr lang="ru-RU" sz="3500" i="1" dirty="0" err="1" smtClean="0">
                <a:solidFill>
                  <a:schemeClr val="bg1"/>
                </a:solidFill>
              </a:rPr>
              <a:t>чого</a:t>
            </a:r>
            <a:r>
              <a:rPr lang="ru-RU" sz="3500" i="1" dirty="0" smtClean="0">
                <a:solidFill>
                  <a:schemeClr val="bg1"/>
                </a:solidFill>
              </a:rPr>
              <a:t> не </a:t>
            </a:r>
            <a:r>
              <a:rPr lang="ru-RU" sz="3500" i="1" dirty="0" err="1" smtClean="0">
                <a:solidFill>
                  <a:schemeClr val="bg1"/>
                </a:solidFill>
              </a:rPr>
              <a:t>маєш</a:t>
            </a:r>
            <a:r>
              <a:rPr lang="ru-RU" sz="3500" i="1" dirty="0" smtClean="0">
                <a:solidFill>
                  <a:schemeClr val="bg1"/>
                </a:solidFill>
              </a:rPr>
              <a:t>, </a:t>
            </a:r>
            <a:r>
              <a:rPr lang="ru-RU" sz="3500" i="1" dirty="0" err="1" smtClean="0">
                <a:solidFill>
                  <a:schemeClr val="bg1"/>
                </a:solidFill>
              </a:rPr>
              <a:t>утратиш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бажання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мати</a:t>
            </a:r>
            <a:r>
              <a:rPr lang="ru-RU" sz="3500" i="1" dirty="0" smtClean="0">
                <a:solidFill>
                  <a:schemeClr val="bg1"/>
                </a:solidFill>
              </a:rPr>
              <a:t>». </a:t>
            </a: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42908" y="214290"/>
            <a:ext cx="8358246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/>
              <a:t>		</a:t>
            </a:r>
            <a:r>
              <a:rPr lang="ru-RU" sz="3000" dirty="0" smtClean="0">
                <a:solidFill>
                  <a:schemeClr val="bg1"/>
                </a:solidFill>
              </a:rPr>
              <a:t>Для </a:t>
            </a:r>
            <a:r>
              <a:rPr lang="ru-RU" sz="3000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характерними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стійкі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символи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алегорії</a:t>
            </a:r>
            <a:r>
              <a:rPr lang="ru-RU" sz="3000" dirty="0" smtClean="0">
                <a:solidFill>
                  <a:schemeClr val="bg1"/>
                </a:solidFill>
              </a:rPr>
              <a:t>. Так, через «</a:t>
            </a:r>
            <a:r>
              <a:rPr lang="ru-RU" sz="3000" dirty="0" err="1" smtClean="0">
                <a:solidFill>
                  <a:schemeClr val="bg1"/>
                </a:solidFill>
              </a:rPr>
              <a:t>П'яту</a:t>
            </a:r>
            <a:r>
              <a:rPr lang="ru-RU" sz="3000" dirty="0" smtClean="0">
                <a:solidFill>
                  <a:schemeClr val="bg1"/>
                </a:solidFill>
              </a:rPr>
              <a:t> гору»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«</a:t>
            </a:r>
            <a:r>
              <a:rPr lang="ru-RU" sz="3000" dirty="0" err="1" smtClean="0">
                <a:solidFill>
                  <a:schemeClr val="bg1"/>
                </a:solidFill>
              </a:rPr>
              <a:t>Алхіміка</a:t>
            </a:r>
            <a:r>
              <a:rPr lang="ru-RU" sz="3000" dirty="0" smtClean="0">
                <a:solidFill>
                  <a:schemeClr val="bg1"/>
                </a:solidFill>
              </a:rPr>
              <a:t>» </a:t>
            </a:r>
            <a:r>
              <a:rPr lang="ru-RU" sz="3000" dirty="0" err="1" smtClean="0">
                <a:solidFill>
                  <a:schemeClr val="bg1"/>
                </a:solidFill>
              </a:rPr>
              <a:t>проходять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образи</a:t>
            </a:r>
            <a:r>
              <a:rPr lang="ru-RU" sz="3000" dirty="0" smtClean="0">
                <a:solidFill>
                  <a:schemeClr val="bg1"/>
                </a:solidFill>
              </a:rPr>
              <a:t> пастуха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отари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які</a:t>
            </a:r>
            <a:r>
              <a:rPr lang="ru-RU" sz="3000" dirty="0" smtClean="0">
                <a:solidFill>
                  <a:schemeClr val="bg1"/>
                </a:solidFill>
              </a:rPr>
              <a:t> автор </a:t>
            </a:r>
            <a:r>
              <a:rPr lang="ru-RU" sz="3000" dirty="0" err="1" smtClean="0">
                <a:solidFill>
                  <a:schemeClr val="bg1"/>
                </a:solidFill>
              </a:rPr>
              <a:t>подає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біблійному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трактуванні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Письменнику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дорікають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зловживанні</a:t>
            </a:r>
            <a:r>
              <a:rPr lang="ru-RU" sz="3000" dirty="0" smtClean="0">
                <a:solidFill>
                  <a:schemeClr val="bg1"/>
                </a:solidFill>
              </a:rPr>
              <a:t> штампами, як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в </a:t>
            </a:r>
            <a:r>
              <a:rPr lang="ru-RU" sz="3000" dirty="0" err="1" smtClean="0">
                <a:solidFill>
                  <a:schemeClr val="bg1"/>
                </a:solidFill>
              </a:rPr>
              <a:t>необачному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тиражуванні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постулатів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практичної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психології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k.img.com.ua/img/forall/a/11646/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171955"/>
            <a:ext cx="3571900" cy="2500332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0430" y="1142984"/>
            <a:ext cx="564357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sz="3000" dirty="0" smtClean="0">
                <a:solidFill>
                  <a:schemeClr val="bg1"/>
                </a:solidFill>
              </a:rPr>
              <a:t>Правило для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— </a:t>
            </a:r>
            <a:r>
              <a:rPr lang="ru-RU" sz="3000" dirty="0" err="1" smtClean="0">
                <a:solidFill>
                  <a:schemeClr val="bg1"/>
                </a:solidFill>
              </a:rPr>
              <a:t>щастя</a:t>
            </a:r>
            <a:r>
              <a:rPr lang="ru-RU" sz="3000" dirty="0" smtClean="0">
                <a:solidFill>
                  <a:schemeClr val="bg1"/>
                </a:solidFill>
              </a:rPr>
              <a:t> та </a:t>
            </a:r>
            <a:r>
              <a:rPr lang="ru-RU" sz="3000" dirty="0" err="1" smtClean="0">
                <a:solidFill>
                  <a:schemeClr val="bg1"/>
                </a:solidFill>
              </a:rPr>
              <a:t>любов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універсальні</a:t>
            </a:r>
            <a:r>
              <a:rPr lang="ru-RU" sz="3000" dirty="0" smtClean="0">
                <a:solidFill>
                  <a:schemeClr val="bg1"/>
                </a:solidFill>
              </a:rPr>
              <a:t> для </a:t>
            </a:r>
            <a:r>
              <a:rPr lang="ru-RU" sz="3000" dirty="0" err="1" smtClean="0">
                <a:solidFill>
                  <a:schemeClr val="bg1"/>
                </a:solidFill>
              </a:rPr>
              <a:t>всіх</a:t>
            </a:r>
            <a:r>
              <a:rPr lang="ru-RU" sz="3000" dirty="0" smtClean="0">
                <a:solidFill>
                  <a:schemeClr val="bg1"/>
                </a:solidFill>
              </a:rPr>
              <a:t>: </a:t>
            </a:r>
            <a:r>
              <a:rPr lang="ru-RU" sz="3000" i="1" dirty="0" smtClean="0">
                <a:solidFill>
                  <a:schemeClr val="bg1"/>
                </a:solidFill>
              </a:rPr>
              <a:t>«</a:t>
            </a:r>
            <a:r>
              <a:rPr lang="ru-RU" sz="3000" i="1" dirty="0" err="1" smtClean="0">
                <a:solidFill>
                  <a:schemeClr val="bg1"/>
                </a:solidFill>
              </a:rPr>
              <a:t>Воїн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знає</a:t>
            </a:r>
            <a:r>
              <a:rPr lang="ru-RU" sz="3000" i="1" dirty="0" smtClean="0">
                <a:solidFill>
                  <a:schemeClr val="bg1"/>
                </a:solidFill>
              </a:rPr>
              <a:t>, </a:t>
            </a:r>
            <a:r>
              <a:rPr lang="ru-RU" sz="3000" i="1" dirty="0" err="1" smtClean="0">
                <a:solidFill>
                  <a:schemeClr val="bg1"/>
                </a:solidFill>
              </a:rPr>
              <a:t>що</a:t>
            </a:r>
            <a:r>
              <a:rPr lang="ru-RU" sz="3000" i="1" dirty="0" smtClean="0">
                <a:solidFill>
                  <a:schemeClr val="bg1"/>
                </a:solidFill>
              </a:rPr>
              <a:t> в </a:t>
            </a:r>
            <a:r>
              <a:rPr lang="ru-RU" sz="3000" i="1" dirty="0" err="1" smtClean="0">
                <a:solidFill>
                  <a:schemeClr val="bg1"/>
                </a:solidFill>
              </a:rPr>
              <a:t>усіх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мовах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найважливіші</a:t>
            </a:r>
            <a:r>
              <a:rPr lang="ru-RU" sz="3000" i="1" dirty="0" smtClean="0">
                <a:solidFill>
                  <a:schemeClr val="bg1"/>
                </a:solidFill>
              </a:rPr>
              <a:t> слова — </a:t>
            </a:r>
            <a:r>
              <a:rPr lang="ru-RU" sz="3000" i="1" dirty="0" err="1" smtClean="0">
                <a:solidFill>
                  <a:schemeClr val="bg1"/>
                </a:solidFill>
              </a:rPr>
              <a:t>короткі</a:t>
            </a:r>
            <a:r>
              <a:rPr lang="ru-RU" sz="3000" i="1" dirty="0" smtClean="0">
                <a:solidFill>
                  <a:schemeClr val="bg1"/>
                </a:solidFill>
              </a:rPr>
              <a:t>. Так. Бог. </a:t>
            </a:r>
            <a:r>
              <a:rPr lang="ru-RU" sz="3000" i="1" dirty="0" err="1" smtClean="0">
                <a:solidFill>
                  <a:schemeClr val="bg1"/>
                </a:solidFill>
              </a:rPr>
              <a:t>Любов</a:t>
            </a:r>
            <a:r>
              <a:rPr lang="ru-RU" sz="3000" i="1" dirty="0" smtClean="0">
                <a:solidFill>
                  <a:schemeClr val="bg1"/>
                </a:solidFill>
              </a:rPr>
              <a:t>»; </a:t>
            </a:r>
          </a:p>
          <a:p>
            <a:pPr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	«І, </a:t>
            </a:r>
            <a:r>
              <a:rPr lang="ru-RU" sz="3000" i="1" dirty="0" err="1" smtClean="0">
                <a:solidFill>
                  <a:schemeClr val="bg1"/>
                </a:solidFill>
              </a:rPr>
              <a:t>хоча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ніхто</a:t>
            </a:r>
            <a:r>
              <a:rPr lang="ru-RU" sz="3000" i="1" dirty="0" smtClean="0">
                <a:solidFill>
                  <a:schemeClr val="bg1"/>
                </a:solidFill>
              </a:rPr>
              <a:t> не </a:t>
            </a:r>
            <a:r>
              <a:rPr lang="ru-RU" sz="3000" i="1" dirty="0" err="1" smtClean="0">
                <a:solidFill>
                  <a:schemeClr val="bg1"/>
                </a:solidFill>
              </a:rPr>
              <a:t>вважає</a:t>
            </a:r>
            <a:r>
              <a:rPr lang="ru-RU" sz="3000" i="1" dirty="0" smtClean="0">
                <a:solidFill>
                  <a:schemeClr val="bg1"/>
                </a:solidFill>
              </a:rPr>
              <a:t> себе </a:t>
            </a:r>
            <a:r>
              <a:rPr lang="ru-RU" sz="3000" i="1" dirty="0" err="1" smtClean="0">
                <a:solidFill>
                  <a:schemeClr val="bg1"/>
                </a:solidFill>
              </a:rPr>
              <a:t>воїном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світла</a:t>
            </a:r>
            <a:r>
              <a:rPr lang="ru-RU" sz="3000" i="1" dirty="0" smtClean="0">
                <a:solidFill>
                  <a:schemeClr val="bg1"/>
                </a:solidFill>
              </a:rPr>
              <a:t>, </a:t>
            </a:r>
            <a:r>
              <a:rPr lang="ru-RU" sz="3000" i="1" dirty="0" err="1" smtClean="0">
                <a:solidFill>
                  <a:schemeClr val="bg1"/>
                </a:solidFill>
              </a:rPr>
              <a:t>кожна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людина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може</a:t>
            </a:r>
            <a:r>
              <a:rPr lang="ru-RU" sz="3000" i="1" dirty="0" smtClean="0">
                <a:solidFill>
                  <a:schemeClr val="bg1"/>
                </a:solidFill>
              </a:rPr>
              <a:t> стати ним». </a:t>
            </a:r>
            <a:endParaRPr lang="ru-RU" sz="3000" i="1" dirty="0">
              <a:solidFill>
                <a:schemeClr val="bg1"/>
              </a:solidFill>
            </a:endParaRPr>
          </a:p>
        </p:txBody>
      </p:sp>
      <p:pic>
        <p:nvPicPr>
          <p:cNvPr id="41986" name="Picture 2" descr="C:\Users\АЛЛА\Pictures\коельо\a60896b2158acd84c826658518d96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1071546"/>
            <a:ext cx="3233993" cy="450059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6182" y="785794"/>
            <a:ext cx="5114932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3000" dirty="0" err="1" smtClean="0">
                <a:solidFill>
                  <a:schemeClr val="bg1"/>
                </a:solidFill>
              </a:rPr>
              <a:t>Читачеві</a:t>
            </a:r>
            <a:r>
              <a:rPr lang="ru-RU" sz="3000" dirty="0" smtClean="0">
                <a:solidFill>
                  <a:schemeClr val="bg1"/>
                </a:solidFill>
              </a:rPr>
              <a:t> складно </a:t>
            </a:r>
            <a:r>
              <a:rPr lang="ru-RU" sz="3000" dirty="0" err="1" smtClean="0">
                <a:solidFill>
                  <a:schemeClr val="bg1"/>
                </a:solidFill>
              </a:rPr>
              <a:t>впізнати</a:t>
            </a:r>
            <a:r>
              <a:rPr lang="ru-RU" sz="3000" dirty="0" smtClean="0">
                <a:solidFill>
                  <a:schemeClr val="bg1"/>
                </a:solidFill>
              </a:rPr>
              <a:t> себе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автора через </a:t>
            </a:r>
            <a:r>
              <a:rPr lang="ru-RU" sz="3000" dirty="0" err="1" smtClean="0">
                <a:solidFill>
                  <a:schemeClr val="bg1"/>
                </a:solidFill>
              </a:rPr>
              <a:t>невигадливу</a:t>
            </a:r>
            <a:r>
              <a:rPr lang="ru-RU" sz="3000" dirty="0" smtClean="0">
                <a:solidFill>
                  <a:schemeClr val="bg1"/>
                </a:solidFill>
              </a:rPr>
              <a:t> на перший </a:t>
            </a:r>
            <a:r>
              <a:rPr lang="ru-RU" sz="3000" dirty="0" err="1" smtClean="0">
                <a:solidFill>
                  <a:schemeClr val="bg1"/>
                </a:solidFill>
              </a:rPr>
              <a:t>погляд</a:t>
            </a:r>
            <a:r>
              <a:rPr lang="ru-RU" sz="3000" dirty="0" smtClean="0">
                <a:solidFill>
                  <a:schemeClr val="bg1"/>
                </a:solidFill>
              </a:rPr>
              <a:t> прозу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. Але </a:t>
            </a:r>
            <a:r>
              <a:rPr lang="ru-RU" sz="3000" dirty="0" err="1" smtClean="0">
                <a:solidFill>
                  <a:schemeClr val="bg1"/>
                </a:solidFill>
              </a:rPr>
              <a:t>неправомірно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стверджувати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пише</a:t>
            </a:r>
            <a:r>
              <a:rPr lang="ru-RU" sz="3000" dirty="0" smtClean="0">
                <a:solidFill>
                  <a:schemeClr val="bg1"/>
                </a:solidFill>
              </a:rPr>
              <a:t> «</a:t>
            </a:r>
            <a:r>
              <a:rPr lang="ru-RU" sz="3000" dirty="0" err="1" smtClean="0">
                <a:solidFill>
                  <a:schemeClr val="bg1"/>
                </a:solidFill>
              </a:rPr>
              <a:t>ні</a:t>
            </a:r>
            <a:r>
              <a:rPr lang="ru-RU" sz="3000" dirty="0" smtClean="0">
                <a:solidFill>
                  <a:schemeClr val="bg1"/>
                </a:solidFill>
              </a:rPr>
              <a:t> про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». </a:t>
            </a:r>
            <a:r>
              <a:rPr lang="ru-RU" sz="3000" dirty="0" err="1" smtClean="0">
                <a:solidFill>
                  <a:schemeClr val="bg1"/>
                </a:solidFill>
              </a:rPr>
              <a:t>Можливо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навпаки</a:t>
            </a:r>
            <a:r>
              <a:rPr lang="ru-RU" sz="3000" dirty="0" smtClean="0">
                <a:solidFill>
                  <a:schemeClr val="bg1"/>
                </a:solidFill>
              </a:rPr>
              <a:t> —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намагається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дати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відповіді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надто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важкі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питання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буття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43011" name="Picture 3" descr="C:\Users\АЛЛА\Pictures\коельо\29178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788799" cy="5126800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1490</TotalTime>
  <Words>62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Пауло Коельо</vt:lpstr>
      <vt:lpstr>Особливості творчості Коельо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Бібліографія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Пауло Коельо</dc:title>
  <dc:subject>життєвий і творчий шлях</dc:subject>
  <dc:creator>АЛЛА</dc:creator>
  <cp:lastModifiedBy>User</cp:lastModifiedBy>
  <cp:revision>138</cp:revision>
  <dcterms:created xsi:type="dcterms:W3CDTF">2013-03-24T13:08:12Z</dcterms:created>
  <dcterms:modified xsi:type="dcterms:W3CDTF">2013-12-19T17:16:35Z</dcterms:modified>
  <cp:category>література</cp:category>
  <dc:language>українська</dc:language>
</cp:coreProperties>
</file>