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uk-UA" sz="8800" dirty="0" smtClean="0"/>
              <a:t>Павло Тичина 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5214950"/>
            <a:ext cx="3643306" cy="1499616"/>
          </a:xfrm>
        </p:spPr>
        <p:txBody>
          <a:bodyPr>
            <a:normAutofit/>
          </a:bodyPr>
          <a:lstStyle/>
          <a:p>
            <a:pPr algn="r"/>
            <a:r>
              <a:rPr lang="uk-UA" sz="2400" dirty="0" smtClean="0"/>
              <a:t>Підготувала:</a:t>
            </a:r>
          </a:p>
          <a:p>
            <a:pPr algn="r"/>
            <a:r>
              <a:rPr lang="uk-UA" sz="2400" dirty="0" smtClean="0"/>
              <a:t>Учениця 11 – Б класу,</a:t>
            </a:r>
          </a:p>
          <a:p>
            <a:pPr algn="r"/>
            <a:r>
              <a:rPr lang="uk-UA" sz="2400" dirty="0" smtClean="0"/>
              <a:t>Костенко Еліна</a:t>
            </a:r>
            <a:endParaRPr lang="ru-RU" sz="2400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121444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1800" dirty="0" smtClean="0"/>
              <a:t>1912 року в № 1 журналу «Літературно-науковий вісник» з подачі М. С. Грушевського уперше надруковано твір Тичини. Це був вірш «Ви знаєте, як липа шелестить». Зошит з віршами Павла Тичини Михайлові Грушевському передав Михайло Коцюбинський.</a:t>
            </a:r>
            <a:endParaRPr lang="uk-UA" sz="1800" dirty="0"/>
          </a:p>
        </p:txBody>
      </p:sp>
      <p:pic>
        <p:nvPicPr>
          <p:cNvPr id="22530" name="Picture 2" descr="http://museum3dtours.com/content/virtualtours/grushevskiy/grushevsk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928934"/>
            <a:ext cx="2752725" cy="36766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165380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1400" dirty="0" smtClean="0"/>
              <a:t>У 1913–1917 роках Павло Тичина навчався на економічному факультеті Київського комерційного інституту , але не закінчив його. Одночасно працював редактором відділу оголошень газети «Рада» і технічним секретарем редакції журналу «Світло» помічником хормейстера у театрі Миколи Садовського . Улітку підробляв у статистичному бюро чернігівського земства. Так, влітку та восени 1914–1916 років Тичина працював роз'їзним інструктором і рахівником-статистом Чернігівського губернського земського статистичного бюро. Це дало йому можливість зробити низку цінних фольклорних записів</a:t>
            </a:r>
            <a:endParaRPr lang="uk-UA" sz="1400" dirty="0"/>
          </a:p>
        </p:txBody>
      </p:sp>
      <p:pic>
        <p:nvPicPr>
          <p:cNvPr id="23554" name="Picture 2" descr="http://kneu.edu.ua/userfiles/milest_of_hist/builds/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143302" cy="3162991"/>
          </a:xfrm>
          <a:prstGeom prst="rect">
            <a:avLst/>
          </a:prstGeom>
          <a:noFill/>
        </p:spPr>
      </p:pic>
      <p:pic>
        <p:nvPicPr>
          <p:cNvPr id="23556" name="Picture 4" descr="Файл:Садовський 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214686"/>
            <a:ext cx="2214578" cy="33135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1653809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dirty="0" smtClean="0"/>
              <a:t>Згодом Тичина працював завідувачем відділу </a:t>
            </a:r>
            <a:r>
              <a:rPr lang="uk-UA" dirty="0" err="1" smtClean="0"/>
              <a:t>хроніки</a:t>
            </a:r>
            <a:r>
              <a:rPr lang="uk-UA" dirty="0" smtClean="0"/>
              <a:t> газети «Нова Рада»  і відділу поезії журналу «Літературно-науковий вісник», головою української секції Всеукраїнського видавництва ,завідувачем літературної частини Першого державного драматичного театру УСРР.</a:t>
            </a:r>
            <a:endParaRPr lang="uk-UA" dirty="0"/>
          </a:p>
        </p:txBody>
      </p:sp>
      <p:pic>
        <p:nvPicPr>
          <p:cNvPr id="24578" name="Picture 2" descr="http://upload.wikimedia.org/wikipedia/uk/thumb/c/c5/Rada-1908.jpeg/405px-Rada-190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3143248"/>
            <a:ext cx="2266371" cy="3357586"/>
          </a:xfrm>
          <a:prstGeom prst="rect">
            <a:avLst/>
          </a:prstGeom>
          <a:noFill/>
        </p:spPr>
      </p:pic>
      <p:pic>
        <p:nvPicPr>
          <p:cNvPr id="24580" name="Picture 4" descr="http://ua.textreferat.com/images/referats/10384/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928934"/>
            <a:ext cx="2228852" cy="36929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867991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Помер Павло Тичина 16 вересня 1967 року</a:t>
            </a:r>
            <a:endParaRPr lang="ru-RU" dirty="0"/>
          </a:p>
        </p:txBody>
      </p:sp>
      <p:pic>
        <p:nvPicPr>
          <p:cNvPr id="25602" name="Picture 2" descr="http://museum.cult.gov.ua/wp-content/uploads/2012/05/Pamyatnik-P.G.Tich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667" y="2357430"/>
            <a:ext cx="5738853" cy="4304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252728"/>
          </a:xfrm>
        </p:spPr>
        <p:txBody>
          <a:bodyPr/>
          <a:lstStyle/>
          <a:p>
            <a:r>
              <a:rPr lang="uk-UA" dirty="0" smtClean="0"/>
              <a:t>Біографія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357430"/>
            <a:ext cx="42862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u="sng" dirty="0" smtClean="0">
                <a:solidFill>
                  <a:schemeClr val="accent1"/>
                </a:solidFill>
              </a:rPr>
              <a:t>Павло́ Григо́рович Тичи́на</a:t>
            </a:r>
            <a:r>
              <a:rPr lang="vi-VN" dirty="0" smtClean="0"/>
              <a:t> </a:t>
            </a:r>
            <a:r>
              <a:rPr lang="uk-UA" dirty="0" smtClean="0"/>
              <a:t>- </a:t>
            </a:r>
            <a:r>
              <a:rPr lang="vi-VN" dirty="0" smtClean="0"/>
              <a:t> український поет, перекладач, публіцист, громадський діяч.</a:t>
            </a:r>
          </a:p>
          <a:p>
            <a:pPr algn="ctr"/>
            <a:r>
              <a:rPr lang="vi-VN" dirty="0" smtClean="0"/>
              <a:t>Новатор поетичної форми. Директор Інституту літератури АН УРСР</a:t>
            </a:r>
            <a:r>
              <a:rPr lang="uk-UA" dirty="0" smtClean="0"/>
              <a:t>. </a:t>
            </a:r>
            <a:r>
              <a:rPr lang="vi-VN" dirty="0" smtClean="0"/>
              <a:t>Голова Верховної Ради УРСР двох скликань</a:t>
            </a:r>
            <a:r>
              <a:rPr lang="uk-UA" dirty="0" smtClean="0"/>
              <a:t>. </a:t>
            </a:r>
            <a:r>
              <a:rPr lang="vi-VN" dirty="0" smtClean="0"/>
              <a:t>Міністр освіти УРСР</a:t>
            </a:r>
            <a:r>
              <a:rPr lang="uk-UA" dirty="0" smtClean="0"/>
              <a:t>. </a:t>
            </a:r>
            <a:r>
              <a:rPr lang="vi-VN" dirty="0" smtClean="0"/>
              <a:t> Академік АН УРСР. Член-кореспондент Болгарської академії наук</a:t>
            </a:r>
            <a:r>
              <a:rPr lang="uk-UA" dirty="0" smtClean="0"/>
              <a:t>.</a:t>
            </a:r>
            <a:r>
              <a:rPr lang="vi-VN" dirty="0" smtClean="0"/>
              <a:t> Лауреат Сталінської премії. Лауреат Шевченківської премії.</a:t>
            </a:r>
          </a:p>
          <a:p>
            <a:pPr algn="ctr"/>
            <a:endParaRPr lang="ru-RU" dirty="0"/>
          </a:p>
        </p:txBody>
      </p:sp>
      <p:pic>
        <p:nvPicPr>
          <p:cNvPr id="2050" name="Picture 2" descr="http://romch.org/1/tich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896" y="1500174"/>
            <a:ext cx="2111104" cy="2643206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uk/thumb/b/b5/%D0%9C%D0%BE%D0%B3%D0%B8%D0%BB%D0%B0-%D0%A2%D0%B8%D1%87%D0%B8%D0%BD%D0%B8.JPG/150px-%D0%9C%D0%BE%D0%B3%D0%B8%D0%BB%D0%B0-%D0%A2%D0%B8%D1%87%D0%B8%D0%BD%D0%B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00174"/>
            <a:ext cx="1643064" cy="2661764"/>
          </a:xfrm>
          <a:prstGeom prst="rect">
            <a:avLst/>
          </a:prstGeom>
          <a:noFill/>
        </p:spPr>
      </p:pic>
      <p:pic>
        <p:nvPicPr>
          <p:cNvPr id="2054" name="Picture 6" descr="http://upload.wikimedia.org/wikipedia/commons/7/71/State_Prize_Soviet_Un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286256"/>
            <a:ext cx="1714480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571612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err="1" smtClean="0">
                <a:solidFill>
                  <a:schemeClr val="accent1"/>
                </a:solidFill>
              </a:rPr>
              <a:t>Павло</a:t>
            </a:r>
            <a:r>
              <a:rPr lang="ru-RU" b="1" u="sng" dirty="0" smtClean="0">
                <a:solidFill>
                  <a:schemeClr val="accent1"/>
                </a:solidFill>
              </a:rPr>
              <a:t> </a:t>
            </a:r>
            <a:r>
              <a:rPr lang="ru-RU" b="1" u="sng" dirty="0" err="1" smtClean="0">
                <a:solidFill>
                  <a:schemeClr val="accent1"/>
                </a:solidFill>
              </a:rPr>
              <a:t>Тичина</a:t>
            </a:r>
            <a:r>
              <a:rPr lang="ru-RU" b="1" u="sng" dirty="0" smtClean="0">
                <a:solidFill>
                  <a:schemeClr val="accent1"/>
                </a:solidFill>
              </a:rPr>
              <a:t> </a:t>
            </a:r>
            <a:r>
              <a:rPr lang="ru-RU" b="1" u="sng" dirty="0" err="1" smtClean="0">
                <a:solidFill>
                  <a:schemeClr val="accent1"/>
                </a:solidFill>
              </a:rPr>
              <a:t>народився</a:t>
            </a:r>
            <a:r>
              <a:rPr lang="ru-RU" dirty="0" smtClean="0"/>
              <a:t> 23 </a:t>
            </a:r>
            <a:r>
              <a:rPr lang="uk-UA" dirty="0" smtClean="0"/>
              <a:t>січня 1891 року, в селі Піски Козелецького повіту Чернігівської губернії, в Російській Імперії. Батько Павла, Григорій Тимофійович Тичина, був сільським пономарем і одночасно вчителем у безкоштовній сільській школі грамоти.</a:t>
            </a:r>
            <a:endParaRPr lang="uk-UA" dirty="0"/>
          </a:p>
        </p:txBody>
      </p:sp>
      <p:pic>
        <p:nvPicPr>
          <p:cNvPr id="1026" name="Picture 2" descr="http://upload.wikimedia.org/wikipedia/uk/thumb/3/30/Markivci-Monument-1.jpg/300px-Markivci-Monume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71810"/>
            <a:ext cx="4071966" cy="3643338"/>
          </a:xfrm>
          <a:prstGeom prst="rect">
            <a:avLst/>
          </a:prstGeom>
          <a:noFill/>
        </p:spPr>
      </p:pic>
      <p:pic>
        <p:nvPicPr>
          <p:cNvPr id="1028" name="Picture 4" descr="http://s44.radikal.ru/i105/0912/1e/cc848ddb67b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00372"/>
            <a:ext cx="4086225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  <p:pic>
        <p:nvPicPr>
          <p:cNvPr id="16386" name="Picture 2" descr="http://upload.wikimedia.org/wikipedia/uk/thumb/7/74/%D0%A2%D0%B8%D1%87%D0%B8%D0%BD%D0%B8_%D0%9F%D0%B0%D0%B2%D0%BB%D0%BE_%D1%82%D0%B0_%D0%84%D0%B2%D0%B3%D0%B5%D0%BD.jpg/300px-%D0%A2%D0%B8%D1%87%D0%B8%D0%BD%D0%B8_%D0%9F%D0%B0%D0%B2%D0%BB%D0%BE_%D1%82%D0%B0_%D0%84%D0%B2%D0%B3%D0%B5%D0%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785794"/>
            <a:ext cx="2143108" cy="2993208"/>
          </a:xfrm>
          <a:prstGeom prst="rect">
            <a:avLst/>
          </a:prstGeom>
          <a:noFill/>
        </p:spPr>
      </p:pic>
      <p:pic>
        <p:nvPicPr>
          <p:cNvPr id="16388" name="Picture 4" descr="Файл:Тичина Марія Василі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6212" y="0"/>
            <a:ext cx="2318469" cy="3000372"/>
          </a:xfrm>
          <a:prstGeom prst="rect">
            <a:avLst/>
          </a:prstGeom>
          <a:noFill/>
        </p:spPr>
      </p:pic>
      <p:pic>
        <p:nvPicPr>
          <p:cNvPr id="16390" name="Picture 6" descr="Файл:Тичина Павло Григорович 19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3786190"/>
            <a:ext cx="2143108" cy="3071810"/>
          </a:xfrm>
          <a:prstGeom prst="rect">
            <a:avLst/>
          </a:prstGeom>
          <a:noFill/>
        </p:spPr>
      </p:pic>
      <p:pic>
        <p:nvPicPr>
          <p:cNvPr id="16392" name="Picture 8" descr="Файл:Тичина Морачевська 19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000372"/>
            <a:ext cx="4643470" cy="385762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500174"/>
            <a:ext cx="47148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Павло Григорович народився в величезній родині, мав 12 сестер і братів, найвідоміший з яких  Євген Тичина (педагог, м. </a:t>
            </a:r>
            <a:r>
              <a:rPr lang="uk-UA" dirty="0" err="1" smtClean="0"/>
              <a:t>Харьків</a:t>
            </a:r>
            <a:r>
              <a:rPr lang="uk-UA" dirty="0" smtClean="0"/>
              <a:t>). Поет навчався в земській початковій місцевій школі. </a:t>
            </a:r>
            <a:r>
              <a:rPr lang="ru-RU" dirty="0" smtClean="0"/>
              <a:t> </a:t>
            </a:r>
            <a:r>
              <a:rPr lang="uk-UA" dirty="0" smtClean="0"/>
              <a:t>Його вчителькою була </a:t>
            </a:r>
            <a:r>
              <a:rPr lang="ru-RU" dirty="0" smtClean="0"/>
              <a:t>Серафима </a:t>
            </a:r>
            <a:r>
              <a:rPr lang="ru-RU" dirty="0" err="1" smtClean="0"/>
              <a:t>Морачевська</a:t>
            </a:r>
            <a:r>
              <a:rPr lang="ru-RU" dirty="0" smtClean="0"/>
              <a:t>, сама </a:t>
            </a:r>
            <a:r>
              <a:rPr lang="uk-UA" dirty="0" smtClean="0"/>
              <a:t>їй хлопець присвятить одну з поем.</a:t>
            </a:r>
            <a:r>
              <a:rPr lang="ru-RU" dirty="0" smtClean="0"/>
              <a:t> </a:t>
            </a:r>
            <a:r>
              <a:rPr lang="ru-RU" dirty="0" err="1" smtClean="0"/>
              <a:t>Морачевська</a:t>
            </a:r>
            <a:r>
              <a:rPr lang="ru-RU" dirty="0" smtClean="0"/>
              <a:t>, </a:t>
            </a:r>
            <a:r>
              <a:rPr lang="ru-RU" dirty="0" err="1" smtClean="0"/>
              <a:t>оцінивши</a:t>
            </a:r>
            <a:r>
              <a:rPr lang="ru-RU" dirty="0" smtClean="0"/>
              <a:t> </a:t>
            </a:r>
            <a:r>
              <a:rPr lang="ru-RU" dirty="0" err="1" smtClean="0"/>
              <a:t>чудовий</a:t>
            </a:r>
            <a:r>
              <a:rPr lang="ru-RU" dirty="0" smtClean="0"/>
              <a:t> голос </a:t>
            </a:r>
            <a:r>
              <a:rPr lang="ru-RU" dirty="0" err="1" smtClean="0"/>
              <a:t>і</a:t>
            </a:r>
            <a:r>
              <a:rPr lang="ru-RU" dirty="0" smtClean="0"/>
              <a:t> слух </a:t>
            </a:r>
            <a:r>
              <a:rPr lang="ru-RU" dirty="0" err="1" smtClean="0"/>
              <a:t>хлопця</a:t>
            </a:r>
            <a:r>
              <a:rPr lang="ru-RU" dirty="0" smtClean="0"/>
              <a:t>, </a:t>
            </a:r>
            <a:r>
              <a:rPr lang="ru-RU" dirty="0" err="1" smtClean="0"/>
              <a:t>порадила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батькам </a:t>
            </a:r>
            <a:r>
              <a:rPr lang="ru-RU" dirty="0" err="1" smtClean="0"/>
              <a:t>віддати</a:t>
            </a:r>
            <a:r>
              <a:rPr lang="ru-RU" dirty="0" smtClean="0"/>
              <a:t> Павла </a:t>
            </a:r>
          </a:p>
          <a:p>
            <a:r>
              <a:rPr lang="ru-RU" dirty="0" smtClean="0"/>
              <a:t>в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монастирських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хорів</a:t>
            </a:r>
            <a:r>
              <a:rPr lang="ru-RU" dirty="0" smtClean="0"/>
              <a:t> Чернігова.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4929190" cy="5357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00" dirty="0" smtClean="0"/>
              <a:t>       </a:t>
            </a:r>
          </a:p>
          <a:p>
            <a:pPr>
              <a:buNone/>
            </a:pPr>
            <a:endParaRPr lang="uk-UA" sz="1800" dirty="0" smtClean="0"/>
          </a:p>
          <a:p>
            <a:pPr algn="ctr">
              <a:buNone/>
            </a:pPr>
            <a:r>
              <a:rPr lang="uk-UA" sz="1800" dirty="0" smtClean="0"/>
              <a:t>      </a:t>
            </a:r>
            <a:r>
              <a:rPr lang="uk-UA" sz="1800" b="1" dirty="0" smtClean="0">
                <a:solidFill>
                  <a:schemeClr val="accent1"/>
                </a:solidFill>
              </a:rPr>
              <a:t>1900</a:t>
            </a:r>
            <a:r>
              <a:rPr lang="uk-UA" sz="1800" dirty="0" smtClean="0"/>
              <a:t> року 9-річний </a:t>
            </a:r>
            <a:r>
              <a:rPr lang="uk-UA" sz="1800" b="1" dirty="0" smtClean="0">
                <a:solidFill>
                  <a:schemeClr val="accent1"/>
                </a:solidFill>
              </a:rPr>
              <a:t>Тичина</a:t>
            </a:r>
            <a:r>
              <a:rPr lang="uk-UA" sz="1800" dirty="0" smtClean="0"/>
              <a:t>, повторно й успішно пройшовши проби голосу, став співаком архієрейського хору при </a:t>
            </a:r>
            <a:r>
              <a:rPr lang="uk-UA" sz="1800" b="1" dirty="0" smtClean="0">
                <a:solidFill>
                  <a:schemeClr val="accent1"/>
                </a:solidFill>
              </a:rPr>
              <a:t>Євецькому монастирі</a:t>
            </a:r>
            <a:r>
              <a:rPr lang="uk-UA" sz="1800" dirty="0" smtClean="0"/>
              <a:t>. Одночасно він навчався в </a:t>
            </a:r>
            <a:r>
              <a:rPr lang="uk-UA" sz="1800" b="1" dirty="0" smtClean="0">
                <a:solidFill>
                  <a:schemeClr val="accent1"/>
                </a:solidFill>
              </a:rPr>
              <a:t>Чернігівському духовному училищі</a:t>
            </a:r>
            <a:r>
              <a:rPr lang="uk-UA" sz="1800" dirty="0" smtClean="0"/>
              <a:t>. Регент хору виділяв Павла з-поміж інших хлопчиків-співаків, доручав йому навчати нотній грамоті новачків. Як правило, навчання відбувалося на могилі </a:t>
            </a:r>
            <a:r>
              <a:rPr lang="uk-UA" sz="1800" b="1" dirty="0" smtClean="0">
                <a:solidFill>
                  <a:schemeClr val="accent1"/>
                </a:solidFill>
              </a:rPr>
              <a:t>Леоніда Глібова</a:t>
            </a:r>
            <a:r>
              <a:rPr lang="uk-UA" sz="1800" dirty="0" smtClean="0"/>
              <a:t>, похованого в Чернігові на території </a:t>
            </a:r>
            <a:r>
              <a:rPr lang="uk-UA" sz="1800" b="1" dirty="0" smtClean="0">
                <a:solidFill>
                  <a:schemeClr val="accent1"/>
                </a:solidFill>
              </a:rPr>
              <a:t>Троїцького монастиря.</a:t>
            </a:r>
            <a:r>
              <a:rPr lang="uk-UA" sz="1800" dirty="0" smtClean="0"/>
              <a:t> У такий спосіб Тичина навчав нот свого брата </a:t>
            </a:r>
            <a:r>
              <a:rPr lang="uk-UA" sz="1800" b="1" dirty="0" smtClean="0">
                <a:solidFill>
                  <a:schemeClr val="accent1"/>
                </a:solidFill>
              </a:rPr>
              <a:t>Євгена</a:t>
            </a:r>
            <a:r>
              <a:rPr lang="uk-UA" sz="1800" dirty="0" smtClean="0"/>
              <a:t>, а також майбутнього хорового диригента </a:t>
            </a:r>
            <a:r>
              <a:rPr lang="uk-UA" sz="1800" b="1" dirty="0" smtClean="0">
                <a:solidFill>
                  <a:schemeClr val="accent1"/>
                </a:solidFill>
              </a:rPr>
              <a:t>Григорія Верьовку</a:t>
            </a:r>
            <a:r>
              <a:rPr lang="uk-UA" sz="1800" dirty="0" smtClean="0"/>
              <a:t>.</a:t>
            </a:r>
            <a:endParaRPr lang="uk-UA" sz="1800" dirty="0"/>
          </a:p>
        </p:txBody>
      </p:sp>
      <p:pic>
        <p:nvPicPr>
          <p:cNvPr id="18434" name="Picture 2" descr="http://podorozh.info/contents/img/0002/2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0" y="0"/>
            <a:ext cx="2381250" cy="1885950"/>
          </a:xfrm>
          <a:prstGeom prst="rect">
            <a:avLst/>
          </a:prstGeom>
          <a:noFill/>
        </p:spPr>
      </p:pic>
      <p:pic>
        <p:nvPicPr>
          <p:cNvPr id="18436" name="Picture 4" descr="http://www.religion.in.ua/uploads/posts/2010-01/1264840251_745864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2584192" cy="1857388"/>
          </a:xfrm>
          <a:prstGeom prst="rect">
            <a:avLst/>
          </a:prstGeom>
          <a:noFill/>
        </p:spPr>
      </p:pic>
      <p:pic>
        <p:nvPicPr>
          <p:cNvPr id="18438" name="Picture 6" descr="http://www.ukrlib.com.ua/bio/img/glib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786058"/>
            <a:ext cx="2209800" cy="2928958"/>
          </a:xfrm>
          <a:prstGeom prst="rect">
            <a:avLst/>
          </a:prstGeom>
          <a:noFill/>
        </p:spPr>
      </p:pic>
      <p:pic>
        <p:nvPicPr>
          <p:cNvPr id="18442" name="Picture 10" descr="http://histans.com/EHU/V/Verovka_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772003"/>
            <a:ext cx="2357454" cy="30859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1439495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dirty="0" smtClean="0"/>
              <a:t>Дослідники вважають, що від 1906 року </a:t>
            </a:r>
            <a:r>
              <a:rPr lang="uk-UA" b="1" dirty="0" smtClean="0">
                <a:solidFill>
                  <a:schemeClr val="accent1"/>
                </a:solidFill>
              </a:rPr>
              <a:t>Павло Тичина</a:t>
            </a:r>
            <a:r>
              <a:rPr lang="uk-UA" dirty="0" smtClean="0"/>
              <a:t> пише вірші — почасти під впливом </a:t>
            </a:r>
            <a:r>
              <a:rPr lang="uk-UA" b="1" dirty="0" smtClean="0">
                <a:solidFill>
                  <a:schemeClr val="accent1"/>
                </a:solidFill>
              </a:rPr>
              <a:t>Олександра Олеся та Миколи Вороного</a:t>
            </a:r>
            <a:r>
              <a:rPr lang="uk-UA" dirty="0" smtClean="0"/>
              <a:t>. Перший відомий нам, але незакінчений вірш Тичини — «Сине небо закрилося…» — датовано 1906 роком. Пізніше поет, переглядаючи свій архів, так відгукнувся про цей вірш: «Подивишся — аж смішно» </a:t>
            </a:r>
            <a:endParaRPr lang="uk-UA" dirty="0"/>
          </a:p>
        </p:txBody>
      </p:sp>
      <p:pic>
        <p:nvPicPr>
          <p:cNvPr id="19458" name="Picture 2" descr="http://shkola.ua/web/uploads/book/54/images/S7UuU0B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786450"/>
            <a:ext cx="2857488" cy="4071550"/>
          </a:xfrm>
          <a:prstGeom prst="rect">
            <a:avLst/>
          </a:prstGeom>
          <a:noFill/>
        </p:spPr>
      </p:pic>
      <p:pic>
        <p:nvPicPr>
          <p:cNvPr id="19460" name="Picture 4" descr="http://upload.wikimedia.org/wikipedia/uk/f/f7/Zer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881501"/>
            <a:ext cx="2786082" cy="39764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847133"/>
            <a:ext cx="8229600" cy="1010867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dirty="0" smtClean="0"/>
              <a:t>Товаришами Тичини в семінарії були Григорій Верьовка, майбутній поет Василь </a:t>
            </a:r>
            <a:r>
              <a:rPr lang="uk-UA" dirty="0" err="1" smtClean="0"/>
              <a:t>Елланський</a:t>
            </a:r>
            <a:r>
              <a:rPr lang="uk-UA" dirty="0" smtClean="0"/>
              <a:t> (Василь Еллан-Блакитний), Аркадій Казка та інші відомі пізніше діячі української культури.</a:t>
            </a:r>
            <a:endParaRPr lang="uk-UA" dirty="0"/>
          </a:p>
        </p:txBody>
      </p:sp>
      <p:pic>
        <p:nvPicPr>
          <p:cNvPr id="20482" name="Picture 2" descr="http://histans.com/EHU/V/Verovka_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2786082" cy="3740603"/>
          </a:xfrm>
          <a:prstGeom prst="rect">
            <a:avLst/>
          </a:prstGeom>
          <a:noFill/>
        </p:spPr>
      </p:pic>
      <p:pic>
        <p:nvPicPr>
          <p:cNvPr id="20484" name="Picture 4" descr="http://incognita.day.kiev.ua/img/hist/chernihiv_vijsko_bojko/blakit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857364"/>
            <a:ext cx="2786082" cy="3829051"/>
          </a:xfrm>
          <a:prstGeom prst="rect">
            <a:avLst/>
          </a:prstGeom>
          <a:noFill/>
        </p:spPr>
      </p:pic>
      <p:pic>
        <p:nvPicPr>
          <p:cNvPr id="20486" name="Picture 6" descr="http://fs135.www.ex.ua/show/11882077/11882077.jpg?16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857364"/>
            <a:ext cx="2714644" cy="38008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dok.znaimo.com.ua/pars_docs/refs/7/6647/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132753"/>
            <a:ext cx="8229600" cy="172524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Значний вплив на формування Тичини-поета мало його знайомство з </a:t>
            </a:r>
            <a:r>
              <a:rPr lang="uk-UA" b="1" dirty="0" smtClean="0">
                <a:solidFill>
                  <a:schemeClr val="accent1"/>
                </a:solidFill>
              </a:rPr>
              <a:t>Михайлом Коцюбинським</a:t>
            </a:r>
            <a:r>
              <a:rPr lang="uk-UA" dirty="0" smtClean="0"/>
              <a:t>, літературні «суботи» якого він відвідував з 1911 року. Цьому знайомству посприяв </a:t>
            </a:r>
            <a:r>
              <a:rPr lang="uk-UA" b="1" dirty="0" smtClean="0">
                <a:solidFill>
                  <a:schemeClr val="accent1"/>
                </a:solidFill>
              </a:rPr>
              <a:t>М. М. Жук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21506" name="Picture 2" descr="http://ukrtvir.info/wp-content/uploads/2011/03/muxaylo_kocybunskuy_biografia_ukrtvir.info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2743200" cy="3600451"/>
          </a:xfrm>
          <a:prstGeom prst="rect">
            <a:avLst/>
          </a:prstGeom>
          <a:noFill/>
        </p:spPr>
      </p:pic>
      <p:pic>
        <p:nvPicPr>
          <p:cNvPr id="21508" name="Picture 4" descr="http://gk.if.ua/wp-content/uploads/2012/11/%D0%92%D0%BE%D0%BB%D1%8F%D0%BD%D1%81%D1%8C%D0%BA%D0%B8%D0%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14488"/>
            <a:ext cx="2428892" cy="32147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86</TotalTime>
  <Words>158</Words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Модульная</vt:lpstr>
      <vt:lpstr>Павло Тичина </vt:lpstr>
      <vt:lpstr>Біографія </vt:lpstr>
      <vt:lpstr>Біографія</vt:lpstr>
      <vt:lpstr>Біографія</vt:lpstr>
      <vt:lpstr>Біографія</vt:lpstr>
      <vt:lpstr>Біографія</vt:lpstr>
      <vt:lpstr>Біографія</vt:lpstr>
      <vt:lpstr>Біографія</vt:lpstr>
      <vt:lpstr>Біографія</vt:lpstr>
      <vt:lpstr>Біографія</vt:lpstr>
      <vt:lpstr>Біографія</vt:lpstr>
      <vt:lpstr>Біографія </vt:lpstr>
      <vt:lpstr>Біографія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Павло Тичина </dc:title>
  <dc:creator>ADMIN</dc:creator>
  <cp:lastModifiedBy>ADMIN</cp:lastModifiedBy>
  <cp:revision>9</cp:revision>
  <dcterms:created xsi:type="dcterms:W3CDTF">2013-09-05T12:11:40Z</dcterms:created>
  <dcterms:modified xsi:type="dcterms:W3CDTF">2013-09-05T20:16:31Z</dcterms:modified>
</cp:coreProperties>
</file>