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рина" initials="М" lastIdx="1" clrIdx="0">
    <p:extLst>
      <p:ext uri="{19B8F6BF-5375-455C-9EA6-DF929625EA0E}">
        <p15:presenceInfo xmlns:p15="http://schemas.microsoft.com/office/powerpoint/2012/main" userId="Мари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1-20T19:42:45.921" idx="1">
    <p:pos x="7680" y="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8000" dirty="0" err="1" smtClean="0">
                <a:solidFill>
                  <a:srgbClr val="FF0000"/>
                </a:solidFill>
              </a:rPr>
              <a:t>SHRi-lanka</a:t>
            </a:r>
            <a:endParaRPr lang="ru-RU" sz="8000" dirty="0">
              <a:solidFill>
                <a:srgbClr val="FF0000"/>
              </a:solidFill>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49269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350933"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931" y="0"/>
            <a:ext cx="6841069" cy="6858000"/>
          </a:xfrm>
          <a:prstGeom prst="rect">
            <a:avLst/>
          </a:prstGeom>
        </p:spPr>
      </p:pic>
      <p:sp>
        <p:nvSpPr>
          <p:cNvPr id="6" name="TextBox 5"/>
          <p:cNvSpPr txBox="1"/>
          <p:nvPr/>
        </p:nvSpPr>
        <p:spPr>
          <a:xfrm>
            <a:off x="1735666" y="449983"/>
            <a:ext cx="7230533" cy="1446550"/>
          </a:xfrm>
          <a:prstGeom prst="rect">
            <a:avLst/>
          </a:prstGeom>
          <a:noFill/>
        </p:spPr>
        <p:txBody>
          <a:bodyPr wrap="square" rtlCol="0">
            <a:spAutoFit/>
          </a:bodyPr>
          <a:lstStyle/>
          <a:p>
            <a:r>
              <a:rPr lang="en-US" sz="2200" b="1" dirty="0" err="1">
                <a:solidFill>
                  <a:srgbClr val="FFFF00"/>
                </a:solidFill>
              </a:rPr>
              <a:t>Yala</a:t>
            </a:r>
            <a:r>
              <a:rPr lang="en-US" sz="2200" b="1" dirty="0">
                <a:solidFill>
                  <a:srgbClr val="FFFF00"/>
                </a:solidFill>
              </a:rPr>
              <a:t> National Park: Reminiscent of the African bush and </a:t>
            </a:r>
            <a:r>
              <a:rPr lang="en-US" sz="2200" b="1" dirty="0" err="1">
                <a:solidFill>
                  <a:srgbClr val="FFFF00"/>
                </a:solidFill>
              </a:rPr>
              <a:t>recognised</a:t>
            </a:r>
            <a:r>
              <a:rPr lang="en-US" sz="2200" b="1" dirty="0">
                <a:solidFill>
                  <a:srgbClr val="FFFF00"/>
                </a:solidFill>
              </a:rPr>
              <a:t> as one of the best parks in the world to observe and photograph leopards, </a:t>
            </a:r>
            <a:r>
              <a:rPr lang="en-US" sz="2200" b="1" dirty="0" err="1">
                <a:solidFill>
                  <a:srgbClr val="FFFF00"/>
                </a:solidFill>
              </a:rPr>
              <a:t>Yala</a:t>
            </a:r>
            <a:r>
              <a:rPr lang="en-US" sz="2200" b="1" dirty="0">
                <a:solidFill>
                  <a:srgbClr val="FFFF00"/>
                </a:solidFill>
              </a:rPr>
              <a:t> is also an ideal background to view animals such as crocodile, elephants and wild boar.</a:t>
            </a:r>
            <a:endParaRPr lang="ru-RU" sz="2200" b="1" dirty="0">
              <a:solidFill>
                <a:srgbClr val="FFFF00"/>
              </a:solidFill>
            </a:endParaRPr>
          </a:p>
        </p:txBody>
      </p:sp>
    </p:spTree>
    <p:extLst>
      <p:ext uri="{BB962C8B-B14F-4D97-AF65-F5344CB8AC3E}">
        <p14:creationId xmlns:p14="http://schemas.microsoft.com/office/powerpoint/2010/main" val="829976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4672"/>
          </a:xfrm>
        </p:spPr>
      </p:pic>
      <p:sp>
        <p:nvSpPr>
          <p:cNvPr id="5" name="TextBox 4"/>
          <p:cNvSpPr txBox="1"/>
          <p:nvPr/>
        </p:nvSpPr>
        <p:spPr>
          <a:xfrm>
            <a:off x="685801" y="423333"/>
            <a:ext cx="4800599" cy="2123658"/>
          </a:xfrm>
          <a:prstGeom prst="rect">
            <a:avLst/>
          </a:prstGeom>
          <a:noFill/>
        </p:spPr>
        <p:txBody>
          <a:bodyPr wrap="square" rtlCol="0">
            <a:spAutoFit/>
          </a:bodyPr>
          <a:lstStyle/>
          <a:p>
            <a:r>
              <a:rPr lang="en-US" sz="2200" b="1" dirty="0">
                <a:solidFill>
                  <a:srgbClr val="FFFF00"/>
                </a:solidFill>
              </a:rPr>
              <a:t>Kandy: Founded in the 14th Century and home to the Temple of the Tooth, a sacred Buddhist site, Kandy is a delightful mix of old shops, antique and gemstone specialists and a bustling market in its </a:t>
            </a:r>
            <a:r>
              <a:rPr lang="en-US" sz="2200" b="1" dirty="0" err="1">
                <a:solidFill>
                  <a:srgbClr val="FFFF00"/>
                </a:solidFill>
              </a:rPr>
              <a:t>centre</a:t>
            </a:r>
            <a:r>
              <a:rPr lang="en-US" sz="2200" b="1" dirty="0">
                <a:solidFill>
                  <a:srgbClr val="FFFF00"/>
                </a:solidFill>
              </a:rPr>
              <a:t>.</a:t>
            </a:r>
            <a:endParaRPr lang="ru-RU" sz="2200" b="1" dirty="0">
              <a:solidFill>
                <a:srgbClr val="FFFF00"/>
              </a:solidFill>
            </a:endParaRPr>
          </a:p>
        </p:txBody>
      </p:sp>
    </p:spTree>
    <p:extLst>
      <p:ext uri="{BB962C8B-B14F-4D97-AF65-F5344CB8AC3E}">
        <p14:creationId xmlns:p14="http://schemas.microsoft.com/office/powerpoint/2010/main" val="364738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72462"/>
          </a:xfrm>
        </p:spPr>
      </p:pic>
      <p:sp>
        <p:nvSpPr>
          <p:cNvPr id="7" name="TextBox 6"/>
          <p:cNvSpPr txBox="1"/>
          <p:nvPr/>
        </p:nvSpPr>
        <p:spPr>
          <a:xfrm>
            <a:off x="7526869" y="1010245"/>
            <a:ext cx="4665132" cy="5847755"/>
          </a:xfrm>
          <a:prstGeom prst="rect">
            <a:avLst/>
          </a:prstGeom>
          <a:noFill/>
        </p:spPr>
        <p:txBody>
          <a:bodyPr wrap="square" rtlCol="0">
            <a:spAutoFit/>
          </a:bodyPr>
          <a:lstStyle/>
          <a:p>
            <a:pPr fontAlgn="base"/>
            <a:r>
              <a:rPr lang="en-US" sz="2200" b="1" dirty="0">
                <a:solidFill>
                  <a:schemeClr val="accent1">
                    <a:lumMod val="75000"/>
                  </a:schemeClr>
                </a:solidFill>
              </a:rPr>
              <a:t>Culture</a:t>
            </a:r>
          </a:p>
          <a:p>
            <a:pPr fontAlgn="base"/>
            <a:r>
              <a:rPr lang="en-US" sz="2200" b="1" dirty="0">
                <a:solidFill>
                  <a:schemeClr val="accent1">
                    <a:lumMod val="75000"/>
                  </a:schemeClr>
                </a:solidFill>
              </a:rPr>
              <a:t>Sri Lanka's tally of 7 UNESCO World Heritage Sites is truly impressive, spanning the country's rich history from 380BC to the Portuguese, Dutch and British colonial eras. It's a treasure trove of both natural and man-made wonders, including ancient and sacred cities, colonial strongholds, cave temples and virgin forests. The sacred city of Anuradhapura once had 9-storey palaces and </a:t>
            </a:r>
            <a:r>
              <a:rPr lang="en-US" sz="2200" b="1" dirty="0" err="1">
                <a:solidFill>
                  <a:schemeClr val="accent1">
                    <a:lumMod val="75000"/>
                  </a:schemeClr>
                </a:solidFill>
              </a:rPr>
              <a:t>dagobas</a:t>
            </a:r>
            <a:r>
              <a:rPr lang="en-US" sz="2200" b="1" dirty="0">
                <a:solidFill>
                  <a:schemeClr val="accent1">
                    <a:lumMod val="75000"/>
                  </a:schemeClr>
                </a:solidFill>
              </a:rPr>
              <a:t> (domes). Marvel at its ruins, glimpsing beautiful statues. Explore the cave temples of </a:t>
            </a:r>
            <a:r>
              <a:rPr lang="en-US" sz="2200" b="1" dirty="0" err="1">
                <a:solidFill>
                  <a:schemeClr val="accent1">
                    <a:lumMod val="75000"/>
                  </a:schemeClr>
                </a:solidFill>
              </a:rPr>
              <a:t>Dambulla</a:t>
            </a:r>
            <a:r>
              <a:rPr lang="en-US" sz="2200" b="1" dirty="0">
                <a:solidFill>
                  <a:schemeClr val="accent1">
                    <a:lumMod val="75000"/>
                  </a:schemeClr>
                </a:solidFill>
              </a:rPr>
              <a:t>, and the magnificent temples and palaces of the royal city of Kandy.</a:t>
            </a:r>
          </a:p>
        </p:txBody>
      </p:sp>
    </p:spTree>
    <p:extLst>
      <p:ext uri="{BB962C8B-B14F-4D97-AF65-F5344CB8AC3E}">
        <p14:creationId xmlns:p14="http://schemas.microsoft.com/office/powerpoint/2010/main" val="3679312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89467" y="0"/>
            <a:ext cx="5486400" cy="4832092"/>
          </a:xfrm>
          <a:prstGeom prst="rect">
            <a:avLst/>
          </a:prstGeom>
          <a:noFill/>
        </p:spPr>
        <p:txBody>
          <a:bodyPr wrap="square" rtlCol="0">
            <a:spAutoFit/>
          </a:bodyPr>
          <a:lstStyle/>
          <a:p>
            <a:pPr fontAlgn="base"/>
            <a:r>
              <a:rPr lang="en-US" sz="2200" b="1" dirty="0">
                <a:solidFill>
                  <a:srgbClr val="FFFF00"/>
                </a:solidFill>
              </a:rPr>
              <a:t>Nature</a:t>
            </a:r>
          </a:p>
          <a:p>
            <a:pPr fontAlgn="base"/>
            <a:r>
              <a:rPr lang="en-US" sz="2200" b="1" dirty="0">
                <a:solidFill>
                  <a:srgbClr val="FFFF00"/>
                </a:solidFill>
              </a:rPr>
              <a:t>The largest elephant population is found in </a:t>
            </a:r>
            <a:r>
              <a:rPr lang="en-US" sz="2200" b="1" dirty="0" err="1">
                <a:solidFill>
                  <a:srgbClr val="FFFF00"/>
                </a:solidFill>
              </a:rPr>
              <a:t>Uda</a:t>
            </a:r>
            <a:r>
              <a:rPr lang="en-US" sz="2200" b="1" dirty="0">
                <a:solidFill>
                  <a:srgbClr val="FFFF00"/>
                </a:solidFill>
              </a:rPr>
              <a:t> </a:t>
            </a:r>
            <a:r>
              <a:rPr lang="en-US" sz="2200" b="1" dirty="0" err="1">
                <a:solidFill>
                  <a:srgbClr val="FFFF00"/>
                </a:solidFill>
              </a:rPr>
              <a:t>Walawe</a:t>
            </a:r>
            <a:r>
              <a:rPr lang="en-US" sz="2200" b="1" dirty="0">
                <a:solidFill>
                  <a:srgbClr val="FFFF00"/>
                </a:solidFill>
              </a:rPr>
              <a:t>. At the </a:t>
            </a:r>
            <a:r>
              <a:rPr lang="en-US" sz="2200" b="1" dirty="0" err="1">
                <a:solidFill>
                  <a:srgbClr val="FFFF00"/>
                </a:solidFill>
              </a:rPr>
              <a:t>Pinnawela</a:t>
            </a:r>
            <a:r>
              <a:rPr lang="en-US" sz="2200" b="1" dirty="0">
                <a:solidFill>
                  <a:srgbClr val="FFFF00"/>
                </a:solidFill>
              </a:rPr>
              <a:t> Elephant Orphanage you can feed the babies - great fun. </a:t>
            </a:r>
            <a:r>
              <a:rPr lang="en-US" sz="2200" b="1" dirty="0" err="1">
                <a:solidFill>
                  <a:srgbClr val="FFFF00"/>
                </a:solidFill>
              </a:rPr>
              <a:t>Sinharaja</a:t>
            </a:r>
            <a:r>
              <a:rPr lang="en-US" sz="2200" b="1" dirty="0">
                <a:solidFill>
                  <a:srgbClr val="FFFF00"/>
                </a:solidFill>
              </a:rPr>
              <a:t> is Sri Lanka's last remaining virgin rainforest with amazing </a:t>
            </a:r>
            <a:r>
              <a:rPr lang="en-US" sz="2200" b="1" dirty="0" err="1">
                <a:solidFill>
                  <a:srgbClr val="FFFF00"/>
                </a:solidFill>
              </a:rPr>
              <a:t>birdwatching</a:t>
            </a:r>
            <a:r>
              <a:rPr lang="en-US" sz="2200" b="1" dirty="0">
                <a:solidFill>
                  <a:srgbClr val="FFFF00"/>
                </a:solidFill>
              </a:rPr>
              <a:t>. </a:t>
            </a:r>
            <a:r>
              <a:rPr lang="en-US" sz="2200" b="1" dirty="0" err="1">
                <a:solidFill>
                  <a:srgbClr val="FFFF00"/>
                </a:solidFill>
              </a:rPr>
              <a:t>Yala</a:t>
            </a:r>
            <a:r>
              <a:rPr lang="en-US" sz="2200" b="1" dirty="0">
                <a:solidFill>
                  <a:srgbClr val="FFFF00"/>
                </a:solidFill>
              </a:rPr>
              <a:t> National Park is the country's premier wildlife reserve and is said to have the world's highest concentration of leopard. Other animals include elephant, sloth bear and crocodile. See exotic fish while </a:t>
            </a:r>
            <a:r>
              <a:rPr lang="en-US" sz="2200" b="1" dirty="0" err="1">
                <a:solidFill>
                  <a:srgbClr val="FFFF00"/>
                </a:solidFill>
              </a:rPr>
              <a:t>snorkelling</a:t>
            </a:r>
            <a:r>
              <a:rPr lang="en-US" sz="2200" b="1" dirty="0">
                <a:solidFill>
                  <a:srgbClr val="FFFF00"/>
                </a:solidFill>
              </a:rPr>
              <a:t> or diving, visit the </a:t>
            </a:r>
            <a:r>
              <a:rPr lang="en-US" sz="2200" b="1" dirty="0" err="1">
                <a:solidFill>
                  <a:srgbClr val="FFFF00"/>
                </a:solidFill>
              </a:rPr>
              <a:t>Peradeniya</a:t>
            </a:r>
            <a:r>
              <a:rPr lang="en-US" sz="2200" b="1" dirty="0">
                <a:solidFill>
                  <a:srgbClr val="FFFF00"/>
                </a:solidFill>
              </a:rPr>
              <a:t> Royal Botanical Gardens and check out the island's highest waterfall at </a:t>
            </a:r>
            <a:r>
              <a:rPr lang="en-US" sz="2200" b="1" dirty="0" err="1">
                <a:solidFill>
                  <a:srgbClr val="FFFF00"/>
                </a:solidFill>
              </a:rPr>
              <a:t>Bambarakande</a:t>
            </a:r>
            <a:r>
              <a:rPr lang="en-US" sz="2200" b="1" dirty="0">
                <a:solidFill>
                  <a:srgbClr val="FFFF00"/>
                </a:solidFill>
              </a:rPr>
              <a:t>.</a:t>
            </a:r>
          </a:p>
        </p:txBody>
      </p:sp>
    </p:spTree>
    <p:extLst>
      <p:ext uri="{BB962C8B-B14F-4D97-AF65-F5344CB8AC3E}">
        <p14:creationId xmlns:p14="http://schemas.microsoft.com/office/powerpoint/2010/main" val="302399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42368"/>
          </a:xfrm>
        </p:spPr>
      </p:pic>
      <p:sp>
        <p:nvSpPr>
          <p:cNvPr id="6" name="TextBox 5"/>
          <p:cNvSpPr txBox="1"/>
          <p:nvPr/>
        </p:nvSpPr>
        <p:spPr>
          <a:xfrm>
            <a:off x="220133" y="0"/>
            <a:ext cx="6163734" cy="3477875"/>
          </a:xfrm>
          <a:prstGeom prst="rect">
            <a:avLst/>
          </a:prstGeom>
          <a:noFill/>
        </p:spPr>
        <p:txBody>
          <a:bodyPr wrap="square" rtlCol="0">
            <a:spAutoFit/>
          </a:bodyPr>
          <a:lstStyle/>
          <a:p>
            <a:pPr fontAlgn="base"/>
            <a:r>
              <a:rPr lang="en-US" sz="2200" dirty="0">
                <a:solidFill>
                  <a:srgbClr val="FFFF00"/>
                </a:solidFill>
              </a:rPr>
              <a:t>Beaches</a:t>
            </a:r>
          </a:p>
          <a:p>
            <a:pPr fontAlgn="base"/>
            <a:r>
              <a:rPr lang="en-US" sz="2200" b="1" dirty="0">
                <a:solidFill>
                  <a:schemeClr val="accent1">
                    <a:lumMod val="50000"/>
                  </a:schemeClr>
                </a:solidFill>
              </a:rPr>
              <a:t>Many of </a:t>
            </a:r>
            <a:r>
              <a:rPr lang="en-US" sz="2200" b="1" dirty="0" smtClean="0">
                <a:solidFill>
                  <a:schemeClr val="accent1">
                    <a:lumMod val="50000"/>
                  </a:schemeClr>
                </a:solidFill>
              </a:rPr>
              <a:t> </a:t>
            </a:r>
            <a:r>
              <a:rPr lang="en-US" sz="2200" b="1" dirty="0">
                <a:solidFill>
                  <a:schemeClr val="accent1">
                    <a:lumMod val="50000"/>
                  </a:schemeClr>
                </a:solidFill>
              </a:rPr>
              <a:t>hotels are on the island's beautiful beaches. At Mount </a:t>
            </a:r>
            <a:r>
              <a:rPr lang="en-US" sz="2200" b="1" dirty="0" err="1">
                <a:solidFill>
                  <a:schemeClr val="accent1">
                    <a:lumMod val="50000"/>
                  </a:schemeClr>
                </a:solidFill>
              </a:rPr>
              <a:t>Lavinia</a:t>
            </a:r>
            <a:r>
              <a:rPr lang="en-US" sz="2200" b="1" dirty="0">
                <a:solidFill>
                  <a:schemeClr val="accent1">
                    <a:lumMod val="50000"/>
                  </a:schemeClr>
                </a:solidFill>
              </a:rPr>
              <a:t>, just 12km from Colombo, relax and enjoy the sea, joining the locals playing cricket and surfing on Sundays. The typical fishing town of </a:t>
            </a:r>
            <a:r>
              <a:rPr lang="en-US" sz="2200" b="1" dirty="0" err="1">
                <a:solidFill>
                  <a:schemeClr val="accent1">
                    <a:lumMod val="50000"/>
                  </a:schemeClr>
                </a:solidFill>
              </a:rPr>
              <a:t>Negombo</a:t>
            </a:r>
            <a:r>
              <a:rPr lang="en-US" sz="2200" b="1" dirty="0">
                <a:solidFill>
                  <a:schemeClr val="accent1">
                    <a:lumMod val="50000"/>
                  </a:schemeClr>
                </a:solidFill>
              </a:rPr>
              <a:t>, set amid lush coconut groves, has great, spicy seafood. And south of Colombo, </a:t>
            </a:r>
            <a:r>
              <a:rPr lang="en-US" sz="2200" b="1" dirty="0" err="1">
                <a:solidFill>
                  <a:schemeClr val="accent1">
                    <a:lumMod val="50000"/>
                  </a:schemeClr>
                </a:solidFill>
              </a:rPr>
              <a:t>Beruwela</a:t>
            </a:r>
            <a:r>
              <a:rPr lang="en-US" sz="2200" b="1" dirty="0">
                <a:solidFill>
                  <a:schemeClr val="accent1">
                    <a:lumMod val="50000"/>
                  </a:schemeClr>
                </a:solidFill>
              </a:rPr>
              <a:t> marks the beginning of a glorious 130km stretch of beaches, with great bathing in the bay year round.</a:t>
            </a:r>
          </a:p>
        </p:txBody>
      </p:sp>
    </p:spTree>
    <p:extLst>
      <p:ext uri="{BB962C8B-B14F-4D97-AF65-F5344CB8AC3E}">
        <p14:creationId xmlns:p14="http://schemas.microsoft.com/office/powerpoint/2010/main" val="6931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61800"/>
          </a:xfrm>
        </p:spPr>
      </p:pic>
      <p:sp>
        <p:nvSpPr>
          <p:cNvPr id="5" name="TextBox 4"/>
          <p:cNvSpPr txBox="1"/>
          <p:nvPr/>
        </p:nvSpPr>
        <p:spPr>
          <a:xfrm>
            <a:off x="0" y="0"/>
            <a:ext cx="6112933" cy="3477875"/>
          </a:xfrm>
          <a:prstGeom prst="rect">
            <a:avLst/>
          </a:prstGeom>
          <a:noFill/>
        </p:spPr>
        <p:txBody>
          <a:bodyPr wrap="square" rtlCol="0">
            <a:spAutoFit/>
          </a:bodyPr>
          <a:lstStyle/>
          <a:p>
            <a:pPr fontAlgn="base"/>
            <a:r>
              <a:rPr lang="en-US" sz="2200" dirty="0">
                <a:solidFill>
                  <a:srgbClr val="FFFF00"/>
                </a:solidFill>
              </a:rPr>
              <a:t>Weddings and Honeymoons</a:t>
            </a:r>
          </a:p>
          <a:p>
            <a:pPr fontAlgn="base"/>
            <a:r>
              <a:rPr lang="en-US" sz="2200" b="1" dirty="0">
                <a:solidFill>
                  <a:srgbClr val="7030A0"/>
                </a:solidFill>
              </a:rPr>
              <a:t>This exotic island is a haven for romance. Take your vows on a perfect beach, in a flower-filled garden, or in the jungle amid the ruins of an ancient kingdom, accompanied by dancers, drummers and traditional singers. Spend your honeymoon relaxing on the beach, enjoying </a:t>
            </a:r>
            <a:r>
              <a:rPr lang="en-US" sz="2200" b="1" dirty="0" err="1">
                <a:solidFill>
                  <a:srgbClr val="7030A0"/>
                </a:solidFill>
              </a:rPr>
              <a:t>Ayurvedic</a:t>
            </a:r>
            <a:r>
              <a:rPr lang="en-US" sz="2200" b="1" dirty="0">
                <a:solidFill>
                  <a:srgbClr val="7030A0"/>
                </a:solidFill>
              </a:rPr>
              <a:t> spa treatments and touring the hill stations, tea plantations and rainforests. Take the most romantic, sea view rooms, or private villas.</a:t>
            </a:r>
          </a:p>
        </p:txBody>
      </p:sp>
    </p:spTree>
    <p:extLst>
      <p:ext uri="{BB962C8B-B14F-4D97-AF65-F5344CB8AC3E}">
        <p14:creationId xmlns:p14="http://schemas.microsoft.com/office/powerpoint/2010/main" val="3764451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7713"/>
          </a:xfrm>
        </p:spPr>
      </p:pic>
      <p:sp>
        <p:nvSpPr>
          <p:cNvPr id="5" name="TextBox 4"/>
          <p:cNvSpPr txBox="1"/>
          <p:nvPr/>
        </p:nvSpPr>
        <p:spPr>
          <a:xfrm>
            <a:off x="135467" y="0"/>
            <a:ext cx="5943600" cy="2800767"/>
          </a:xfrm>
          <a:prstGeom prst="rect">
            <a:avLst/>
          </a:prstGeom>
          <a:noFill/>
        </p:spPr>
        <p:txBody>
          <a:bodyPr wrap="square" rtlCol="0">
            <a:spAutoFit/>
          </a:bodyPr>
          <a:lstStyle/>
          <a:p>
            <a:pPr fontAlgn="base"/>
            <a:r>
              <a:rPr lang="en-US" sz="2200" dirty="0">
                <a:solidFill>
                  <a:srgbClr val="FFFF00"/>
                </a:solidFill>
              </a:rPr>
              <a:t>When to go</a:t>
            </a:r>
          </a:p>
          <a:p>
            <a:pPr fontAlgn="base"/>
            <a:r>
              <a:rPr lang="en-US" sz="2200" b="1" dirty="0">
                <a:solidFill>
                  <a:schemeClr val="accent1">
                    <a:lumMod val="20000"/>
                    <a:lumOff val="80000"/>
                  </a:schemeClr>
                </a:solidFill>
              </a:rPr>
              <a:t>As a tropical island you'll find two distinct seasons in Sri Lanka, wet and dry. In the southwest and hill country you can expect to use </a:t>
            </a:r>
            <a:r>
              <a:rPr lang="en-US" sz="2200" b="1" dirty="0" err="1">
                <a:solidFill>
                  <a:schemeClr val="accent1">
                    <a:lumMod val="20000"/>
                    <a:lumOff val="80000"/>
                  </a:schemeClr>
                </a:solidFill>
              </a:rPr>
              <a:t>brollies</a:t>
            </a:r>
            <a:r>
              <a:rPr lang="en-US" sz="2200" b="1" dirty="0">
                <a:solidFill>
                  <a:schemeClr val="accent1">
                    <a:lumMod val="20000"/>
                    <a:lumOff val="80000"/>
                  </a:schemeClr>
                </a:solidFill>
              </a:rPr>
              <a:t> more from May to August whereas from December to March it's mainly sunhats. Always go prepared as inland it can get cooler in the evenings.</a:t>
            </a:r>
          </a:p>
        </p:txBody>
      </p:sp>
    </p:spTree>
    <p:extLst>
      <p:ext uri="{BB962C8B-B14F-4D97-AF65-F5344CB8AC3E}">
        <p14:creationId xmlns:p14="http://schemas.microsoft.com/office/powerpoint/2010/main" val="122127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79248"/>
          </a:xfrm>
        </p:spPr>
      </p:pic>
      <p:sp>
        <p:nvSpPr>
          <p:cNvPr id="7" name="TextBox 6"/>
          <p:cNvSpPr txBox="1"/>
          <p:nvPr/>
        </p:nvSpPr>
        <p:spPr>
          <a:xfrm>
            <a:off x="0" y="-38250"/>
            <a:ext cx="6096000" cy="3477875"/>
          </a:xfrm>
          <a:prstGeom prst="rect">
            <a:avLst/>
          </a:prstGeom>
          <a:noFill/>
        </p:spPr>
        <p:txBody>
          <a:bodyPr wrap="square" rtlCol="0">
            <a:spAutoFit/>
          </a:bodyPr>
          <a:lstStyle/>
          <a:p>
            <a:pPr fontAlgn="base"/>
            <a:r>
              <a:rPr lang="en-US" sz="2200" dirty="0">
                <a:solidFill>
                  <a:srgbClr val="FFFF00"/>
                </a:solidFill>
              </a:rPr>
              <a:t>Climate and Topography</a:t>
            </a:r>
          </a:p>
          <a:p>
            <a:pPr fontAlgn="base"/>
            <a:r>
              <a:rPr lang="en-US" sz="2200" b="1" dirty="0">
                <a:solidFill>
                  <a:srgbClr val="FFFF00"/>
                </a:solidFill>
              </a:rPr>
              <a:t>The country enjoys near-perfect weather all the year round, with average temperatures hovering around 30° (86° F) in the coastal areas, but much cooler at around 19° (67° F) up in the hills that are central to the island. The mountains create rainy seasons at differing times to different parts of the island: the south-west coast has more rain from May to July, while the north-east coast is wettest in December and January.</a:t>
            </a:r>
          </a:p>
        </p:txBody>
      </p:sp>
    </p:spTree>
    <p:extLst>
      <p:ext uri="{BB962C8B-B14F-4D97-AF65-F5344CB8AC3E}">
        <p14:creationId xmlns:p14="http://schemas.microsoft.com/office/powerpoint/2010/main" val="2260993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464"/>
          </a:xfrm>
        </p:spPr>
      </p:pic>
      <p:sp>
        <p:nvSpPr>
          <p:cNvPr id="5" name="TextBox 4"/>
          <p:cNvSpPr txBox="1"/>
          <p:nvPr/>
        </p:nvSpPr>
        <p:spPr>
          <a:xfrm>
            <a:off x="203200" y="0"/>
            <a:ext cx="5638800" cy="2400657"/>
          </a:xfrm>
          <a:prstGeom prst="rect">
            <a:avLst/>
          </a:prstGeom>
          <a:noFill/>
        </p:spPr>
        <p:txBody>
          <a:bodyPr wrap="square" rtlCol="0">
            <a:spAutoFit/>
          </a:bodyPr>
          <a:lstStyle/>
          <a:p>
            <a:pPr fontAlgn="base"/>
            <a:r>
              <a:rPr lang="en-US" dirty="0">
                <a:solidFill>
                  <a:srgbClr val="FFFF00"/>
                </a:solidFill>
              </a:rPr>
              <a:t>Things to See &amp; Do</a:t>
            </a:r>
          </a:p>
          <a:p>
            <a:pPr fontAlgn="base"/>
            <a:r>
              <a:rPr lang="en-US" sz="2200" b="1" dirty="0">
                <a:solidFill>
                  <a:srgbClr val="92D050"/>
                </a:solidFill>
              </a:rPr>
              <a:t>Visit a working tea plantation - Fancy a </a:t>
            </a:r>
            <a:r>
              <a:rPr lang="en-US" sz="2200" b="1" dirty="0" err="1">
                <a:solidFill>
                  <a:srgbClr val="92D050"/>
                </a:solidFill>
              </a:rPr>
              <a:t>cuppa</a:t>
            </a:r>
            <a:r>
              <a:rPr lang="en-US" sz="2200" b="1" dirty="0">
                <a:solidFill>
                  <a:srgbClr val="92D050"/>
                </a:solidFill>
              </a:rPr>
              <a:t>? Head into the hills to </a:t>
            </a:r>
            <a:r>
              <a:rPr lang="en-US" sz="2200" b="1" dirty="0" err="1">
                <a:solidFill>
                  <a:srgbClr val="92D050"/>
                </a:solidFill>
              </a:rPr>
              <a:t>Nuwara</a:t>
            </a:r>
            <a:r>
              <a:rPr lang="en-US" sz="2200" b="1" dirty="0">
                <a:solidFill>
                  <a:srgbClr val="92D050"/>
                </a:solidFill>
              </a:rPr>
              <a:t> </a:t>
            </a:r>
            <a:r>
              <a:rPr lang="en-US" sz="2200" b="1" dirty="0" err="1">
                <a:solidFill>
                  <a:srgbClr val="92D050"/>
                </a:solidFill>
              </a:rPr>
              <a:t>Eliya</a:t>
            </a:r>
            <a:r>
              <a:rPr lang="en-US" sz="2200" b="1" dirty="0">
                <a:solidFill>
                  <a:srgbClr val="92D050"/>
                </a:solidFill>
              </a:rPr>
              <a:t>. You'll visit a working tea plantation in this lush and stunning landscape and settle down to a tea-inspired meal. We love Ceylon Tea Trails, which also doubles as a 5V boutique hotel.</a:t>
            </a:r>
          </a:p>
        </p:txBody>
      </p:sp>
    </p:spTree>
    <p:extLst>
      <p:ext uri="{BB962C8B-B14F-4D97-AF65-F5344CB8AC3E}">
        <p14:creationId xmlns:p14="http://schemas.microsoft.com/office/powerpoint/2010/main" val="2289145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35027"/>
          </a:xfrm>
        </p:spPr>
      </p:pic>
      <p:sp>
        <p:nvSpPr>
          <p:cNvPr id="5" name="TextBox 4"/>
          <p:cNvSpPr txBox="1"/>
          <p:nvPr/>
        </p:nvSpPr>
        <p:spPr>
          <a:xfrm>
            <a:off x="541867" y="0"/>
            <a:ext cx="7095066" cy="2800767"/>
          </a:xfrm>
          <a:prstGeom prst="rect">
            <a:avLst/>
          </a:prstGeom>
          <a:noFill/>
        </p:spPr>
        <p:txBody>
          <a:bodyPr wrap="square" rtlCol="0">
            <a:spAutoFit/>
          </a:bodyPr>
          <a:lstStyle/>
          <a:p>
            <a:r>
              <a:rPr lang="en-US" sz="2200" b="1" dirty="0">
                <a:solidFill>
                  <a:srgbClr val="00B050"/>
                </a:solidFill>
                <a:latin typeface="Arial" panose="020B0604020202020204" pitchFamily="34" charset="0"/>
              </a:rPr>
              <a:t>Feel the festive spirit: Party Sri Lankan style. Heaps of festivals and public holidays happen throughout the year, like </a:t>
            </a:r>
            <a:r>
              <a:rPr lang="en-US" sz="2200" b="1" dirty="0" err="1">
                <a:solidFill>
                  <a:srgbClr val="00B050"/>
                </a:solidFill>
                <a:latin typeface="Arial" panose="020B0604020202020204" pitchFamily="34" charset="0"/>
              </a:rPr>
              <a:t>Vesak</a:t>
            </a:r>
            <a:r>
              <a:rPr lang="en-US" sz="2200" b="1" dirty="0">
                <a:solidFill>
                  <a:srgbClr val="00B050"/>
                </a:solidFill>
                <a:latin typeface="Arial" panose="020B0604020202020204" pitchFamily="34" charset="0"/>
              </a:rPr>
              <a:t>, a May festival that commemorates the Buddha's birthday. Lanterns light up the streets while pilgrims flock to the temples. And if you feel like fire-dancing might spark your mojo, check out Kandy's </a:t>
            </a:r>
            <a:r>
              <a:rPr lang="en-US" sz="2200" b="1" dirty="0" err="1">
                <a:solidFill>
                  <a:srgbClr val="00B050"/>
                </a:solidFill>
                <a:latin typeface="Arial" panose="020B0604020202020204" pitchFamily="34" charset="0"/>
              </a:rPr>
              <a:t>Esala</a:t>
            </a:r>
            <a:r>
              <a:rPr lang="en-US" sz="2200" b="1" dirty="0">
                <a:solidFill>
                  <a:srgbClr val="00B050"/>
                </a:solidFill>
                <a:latin typeface="Arial" panose="020B0604020202020204" pitchFamily="34" charset="0"/>
              </a:rPr>
              <a:t> </a:t>
            </a:r>
            <a:r>
              <a:rPr lang="en-US" sz="2200" b="1" dirty="0" err="1">
                <a:solidFill>
                  <a:srgbClr val="00B050"/>
                </a:solidFill>
                <a:latin typeface="Arial" panose="020B0604020202020204" pitchFamily="34" charset="0"/>
              </a:rPr>
              <a:t>Perahera</a:t>
            </a:r>
            <a:r>
              <a:rPr lang="en-US" sz="2200" b="1" dirty="0">
                <a:solidFill>
                  <a:srgbClr val="00B050"/>
                </a:solidFill>
                <a:latin typeface="Arial" panose="020B0604020202020204" pitchFamily="34" charset="0"/>
              </a:rPr>
              <a:t> in July or August.</a:t>
            </a:r>
            <a:endParaRPr lang="ru-RU" sz="2200" b="1" dirty="0">
              <a:solidFill>
                <a:srgbClr val="00B050"/>
              </a:solidFill>
            </a:endParaRPr>
          </a:p>
        </p:txBody>
      </p:sp>
    </p:spTree>
    <p:extLst>
      <p:ext uri="{BB962C8B-B14F-4D97-AF65-F5344CB8AC3E}">
        <p14:creationId xmlns:p14="http://schemas.microsoft.com/office/powerpoint/2010/main" val="243567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7859"/>
          </a:xfrm>
        </p:spPr>
      </p:pic>
      <p:sp>
        <p:nvSpPr>
          <p:cNvPr id="5" name="TextBox 4"/>
          <p:cNvSpPr txBox="1"/>
          <p:nvPr/>
        </p:nvSpPr>
        <p:spPr>
          <a:xfrm>
            <a:off x="508000" y="135467"/>
            <a:ext cx="5842000" cy="2462213"/>
          </a:xfrm>
          <a:prstGeom prst="rect">
            <a:avLst/>
          </a:prstGeom>
          <a:noFill/>
        </p:spPr>
        <p:txBody>
          <a:bodyPr wrap="square" rtlCol="0">
            <a:spAutoFit/>
          </a:bodyPr>
          <a:lstStyle/>
          <a:p>
            <a:r>
              <a:rPr lang="en-US" sz="2200" b="1" dirty="0">
                <a:solidFill>
                  <a:schemeClr val="accent6">
                    <a:lumMod val="60000"/>
                    <a:lumOff val="40000"/>
                  </a:schemeClr>
                </a:solidFill>
              </a:rPr>
              <a:t>Climb the </a:t>
            </a:r>
            <a:r>
              <a:rPr lang="en-US" sz="2200" b="1" dirty="0" err="1">
                <a:solidFill>
                  <a:schemeClr val="accent6">
                    <a:lumMod val="60000"/>
                    <a:lumOff val="40000"/>
                  </a:schemeClr>
                </a:solidFill>
              </a:rPr>
              <a:t>Sigiriya</a:t>
            </a:r>
            <a:r>
              <a:rPr lang="en-US" sz="2200" b="1" dirty="0">
                <a:solidFill>
                  <a:schemeClr val="accent6">
                    <a:lumMod val="60000"/>
                    <a:lumOff val="40000"/>
                  </a:schemeClr>
                </a:solidFill>
              </a:rPr>
              <a:t> Rock Fortress: Play the conquering hero and breach the walls of this ancient rock fortress. When you're finished celebrating your victory, head to the </a:t>
            </a:r>
            <a:r>
              <a:rPr lang="en-US" sz="2200" b="1" dirty="0" err="1">
                <a:solidFill>
                  <a:schemeClr val="accent6">
                    <a:lumMod val="60000"/>
                    <a:lumOff val="40000"/>
                  </a:schemeClr>
                </a:solidFill>
              </a:rPr>
              <a:t>Sinharaja</a:t>
            </a:r>
            <a:r>
              <a:rPr lang="en-US" sz="2200" b="1" dirty="0">
                <a:solidFill>
                  <a:schemeClr val="accent6">
                    <a:lumMod val="60000"/>
                    <a:lumOff val="40000"/>
                  </a:schemeClr>
                </a:solidFill>
              </a:rPr>
              <a:t> Forest Reserve. A UNESCO heritage site, it's packed with amazing wildlife - from horned lizards to Asian elephants.</a:t>
            </a:r>
            <a:endParaRPr lang="ru-RU" sz="2200" b="1" dirty="0">
              <a:solidFill>
                <a:schemeClr val="accent6">
                  <a:lumMod val="60000"/>
                  <a:lumOff val="40000"/>
                </a:schemeClr>
              </a:solidFill>
            </a:endParaRPr>
          </a:p>
        </p:txBody>
      </p:sp>
    </p:spTree>
    <p:extLst>
      <p:ext uri="{BB962C8B-B14F-4D97-AF65-F5344CB8AC3E}">
        <p14:creationId xmlns:p14="http://schemas.microsoft.com/office/powerpoint/2010/main" val="118406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87770"/>
          </a:xfrm>
        </p:spPr>
      </p:pic>
      <p:sp>
        <p:nvSpPr>
          <p:cNvPr id="5" name="TextBox 4"/>
          <p:cNvSpPr txBox="1"/>
          <p:nvPr/>
        </p:nvSpPr>
        <p:spPr>
          <a:xfrm>
            <a:off x="0" y="0"/>
            <a:ext cx="5503333" cy="3354765"/>
          </a:xfrm>
          <a:prstGeom prst="rect">
            <a:avLst/>
          </a:prstGeom>
          <a:noFill/>
        </p:spPr>
        <p:txBody>
          <a:bodyPr wrap="square" rtlCol="0">
            <a:spAutoFit/>
          </a:bodyPr>
          <a:lstStyle/>
          <a:p>
            <a:pPr fontAlgn="base"/>
            <a:r>
              <a:rPr lang="en-US" sz="2200" b="1" dirty="0" err="1">
                <a:solidFill>
                  <a:srgbClr val="00B050"/>
                </a:solidFill>
              </a:rPr>
              <a:t>Trincomalee</a:t>
            </a:r>
            <a:r>
              <a:rPr lang="en-US" sz="2200" b="1" dirty="0">
                <a:solidFill>
                  <a:srgbClr val="00B050"/>
                </a:solidFill>
              </a:rPr>
              <a:t>: Known as </a:t>
            </a:r>
            <a:r>
              <a:rPr lang="en-US" sz="2200" b="1" dirty="0" err="1">
                <a:solidFill>
                  <a:srgbClr val="00B050"/>
                </a:solidFill>
              </a:rPr>
              <a:t>Trinco</a:t>
            </a:r>
            <a:r>
              <a:rPr lang="en-US" sz="2200" b="1" dirty="0">
                <a:solidFill>
                  <a:srgbClr val="00B050"/>
                </a:solidFill>
              </a:rPr>
              <a:t> to the locals, this </a:t>
            </a:r>
            <a:r>
              <a:rPr lang="en-US" sz="2200" b="1" dirty="0" err="1">
                <a:solidFill>
                  <a:srgbClr val="00B050"/>
                </a:solidFill>
              </a:rPr>
              <a:t>unspoilt</a:t>
            </a:r>
            <a:r>
              <a:rPr lang="en-US" sz="2200" b="1" dirty="0">
                <a:solidFill>
                  <a:srgbClr val="00B050"/>
                </a:solidFill>
              </a:rPr>
              <a:t> destination was visited by Horatio Nelson who described it as having the finest </a:t>
            </a:r>
            <a:r>
              <a:rPr lang="en-US" sz="2200" b="1" dirty="0" err="1">
                <a:solidFill>
                  <a:srgbClr val="00B050"/>
                </a:solidFill>
              </a:rPr>
              <a:t>harbour</a:t>
            </a:r>
            <a:r>
              <a:rPr lang="en-US" sz="2200" b="1" dirty="0">
                <a:solidFill>
                  <a:srgbClr val="00B050"/>
                </a:solidFill>
              </a:rPr>
              <a:t> in the world! With a thriving market at its </a:t>
            </a:r>
            <a:r>
              <a:rPr lang="en-US" sz="2200" b="1" dirty="0" err="1">
                <a:solidFill>
                  <a:srgbClr val="00B050"/>
                </a:solidFill>
              </a:rPr>
              <a:t>centre</a:t>
            </a:r>
            <a:r>
              <a:rPr lang="en-US" sz="2200" b="1" dirty="0">
                <a:solidFill>
                  <a:srgbClr val="00B050"/>
                </a:solidFill>
              </a:rPr>
              <a:t> and wonderful beaches you can bask in the sun or engage in something a little more active with surfing, diving and even whale and dolphin watching.</a:t>
            </a:r>
          </a:p>
          <a:p>
            <a:r>
              <a:rPr lang="en-US" dirty="0"/>
              <a:t/>
            </a:r>
            <a:br>
              <a:rPr lang="en-US" dirty="0"/>
            </a:br>
            <a:endParaRPr lang="ru-RU" dirty="0"/>
          </a:p>
        </p:txBody>
      </p:sp>
    </p:spTree>
    <p:extLst>
      <p:ext uri="{BB962C8B-B14F-4D97-AF65-F5344CB8AC3E}">
        <p14:creationId xmlns:p14="http://schemas.microsoft.com/office/powerpoint/2010/main" val="1509940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29</TotalTime>
  <Words>534</Words>
  <Application>Microsoft Office PowerPoint</Application>
  <PresentationFormat>Широкоэкранный</PresentationFormat>
  <Paragraphs>21</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Небеса</vt:lpstr>
      <vt:lpstr>SHRi-lanka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SHRi-lanka</dc:title>
  <dc:creator>Марина</dc:creator>
  <cp:lastModifiedBy>Марина</cp:lastModifiedBy>
  <cp:revision>4</cp:revision>
  <dcterms:created xsi:type="dcterms:W3CDTF">2014-01-20T17:34:26Z</dcterms:created>
  <dcterms:modified xsi:type="dcterms:W3CDTF">2014-01-20T18:04:24Z</dcterms:modified>
</cp:coreProperties>
</file>