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1%82%D0%BE%D0%BD%D0%B8%D1%87_%D0%91%D0%BE%D0%B3%D0%B4%D0%B0%D0%BD%D0%86%D0%B3%D0%BE%D1%80_%D0%92%D0%B0%D1%81%D0%B8%D0%BB%D1%8C%D0%BE%D0%B2%D0%B8%D1%87" TargetMode="External"/><Relationship Id="rId2" Type="http://schemas.openxmlformats.org/officeDocument/2006/relationships/hyperlink" Target="http://msmb.org.ua/books/thematic_bibliography/27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584776" cy="1295400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Антонич Богдан-Ігор Васильович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509120"/>
            <a:ext cx="2088232" cy="1224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/>
              <a:t>Підготувала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учениця </a:t>
            </a:r>
            <a:r>
              <a:rPr lang="uk-UA" dirty="0"/>
              <a:t>11-Б класу</a:t>
            </a:r>
          </a:p>
          <a:p>
            <a:pPr>
              <a:lnSpc>
                <a:spcPct val="120000"/>
              </a:lnSpc>
            </a:pPr>
            <a:r>
              <a:rPr lang="uk-UA" dirty="0"/>
              <a:t>ЗОШ </a:t>
            </a:r>
            <a:r>
              <a:rPr lang="uk-UA" dirty="0" err="1"/>
              <a:t>І-ІІІст</a:t>
            </a:r>
            <a:r>
              <a:rPr lang="uk-UA" dirty="0"/>
              <a:t>. №11</a:t>
            </a:r>
          </a:p>
          <a:p>
            <a:pPr>
              <a:lnSpc>
                <a:spcPct val="120000"/>
              </a:lnSpc>
            </a:pPr>
            <a:r>
              <a:rPr lang="uk-UA" dirty="0" err="1"/>
              <a:t>Відняк</a:t>
            </a:r>
            <a:r>
              <a:rPr lang="uk-UA" dirty="0"/>
              <a:t> Людмила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581452"/>
            <a:ext cx="490916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душа у слово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перейшла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1463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ru-RU" sz="1900" dirty="0" err="1" smtClean="0"/>
              <a:t>Наполегливо</a:t>
            </a:r>
            <a:r>
              <a:rPr lang="ru-RU" sz="1900" dirty="0" smtClean="0"/>
              <a:t> </a:t>
            </a:r>
            <a:r>
              <a:rPr lang="ru-RU" sz="1900" dirty="0"/>
              <a:t>почав </a:t>
            </a:r>
            <a:r>
              <a:rPr lang="ru-RU" sz="1900" dirty="0" err="1"/>
              <a:t>вивчати</a:t>
            </a:r>
            <a:r>
              <a:rPr lang="ru-RU" sz="1900" dirty="0"/>
              <a:t> </a:t>
            </a:r>
            <a:r>
              <a:rPr lang="ru-RU" sz="1900" dirty="0" err="1"/>
              <a:t>нюанси</a:t>
            </a:r>
            <a:r>
              <a:rPr lang="ru-RU" sz="1900" dirty="0"/>
              <a:t> </a:t>
            </a:r>
            <a:r>
              <a:rPr lang="ru-RU" sz="1900" dirty="0" err="1"/>
              <a:t>української</a:t>
            </a:r>
            <a:r>
              <a:rPr lang="ru-RU" sz="1900" dirty="0"/>
              <a:t> </a:t>
            </a:r>
            <a:r>
              <a:rPr lang="ru-RU" sz="1900" dirty="0" err="1"/>
              <a:t>мови</a:t>
            </a:r>
            <a:r>
              <a:rPr lang="ru-RU" sz="1900" dirty="0"/>
              <a:t>, </a:t>
            </a:r>
            <a:r>
              <a:rPr lang="ru-RU" sz="1900" dirty="0" err="1"/>
              <a:t>вчитуючись</a:t>
            </a:r>
            <a:r>
              <a:rPr lang="ru-RU" sz="1900" dirty="0"/>
              <a:t> не </a:t>
            </a:r>
            <a:r>
              <a:rPr lang="ru-RU" sz="1900" dirty="0" err="1"/>
              <a:t>тільки</a:t>
            </a:r>
            <a:r>
              <a:rPr lang="ru-RU" sz="1900" dirty="0"/>
              <a:t> в словники та </a:t>
            </a:r>
            <a:r>
              <a:rPr lang="ru-RU" sz="1900" dirty="0" err="1"/>
              <a:t>граматично-лінгвістичні</a:t>
            </a:r>
            <a:r>
              <a:rPr lang="ru-RU" sz="1900" dirty="0"/>
              <a:t> </a:t>
            </a:r>
            <a:r>
              <a:rPr lang="ru-RU" sz="1900" dirty="0" err="1"/>
              <a:t>підручники</a:t>
            </a:r>
            <a:r>
              <a:rPr lang="ru-RU" sz="1900" dirty="0"/>
              <a:t>, але </a:t>
            </a:r>
            <a:r>
              <a:rPr lang="ru-RU" sz="1900" dirty="0" err="1"/>
              <a:t>також</a:t>
            </a:r>
            <a:r>
              <a:rPr lang="ru-RU" sz="1900" dirty="0"/>
              <a:t> у твори </a:t>
            </a:r>
            <a:r>
              <a:rPr lang="ru-RU" sz="1900" dirty="0" err="1"/>
              <a:t>поетів</a:t>
            </a:r>
            <a:r>
              <a:rPr lang="ru-RU" sz="1900" dirty="0"/>
              <a:t> </a:t>
            </a:r>
            <a:r>
              <a:rPr lang="ru-RU" sz="1900" dirty="0" err="1"/>
              <a:t>Радянської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/>
              <a:t>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5250160" cy="34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5736" y="4002360"/>
            <a:ext cx="245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</a:rPr>
              <a:t>Гурток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студентів-україністів</a:t>
            </a:r>
            <a:r>
              <a:rPr lang="ru-RU" i="1" dirty="0">
                <a:solidFill>
                  <a:srgbClr val="002060"/>
                </a:solidFill>
              </a:rPr>
              <a:t> у </a:t>
            </a:r>
            <a:r>
              <a:rPr lang="ru-RU" i="1" dirty="0" err="1">
                <a:solidFill>
                  <a:srgbClr val="002060"/>
                </a:solidFill>
              </a:rPr>
              <a:t>Львові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червень</a:t>
            </a:r>
            <a:r>
              <a:rPr lang="ru-RU" i="1" dirty="0">
                <a:solidFill>
                  <a:srgbClr val="002060"/>
                </a:solidFill>
              </a:rPr>
              <a:t> 1931 р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2 ряд </a:t>
            </a:r>
            <a:r>
              <a:rPr lang="ru-RU" i="1" dirty="0" err="1">
                <a:solidFill>
                  <a:srgbClr val="002060"/>
                </a:solidFill>
              </a:rPr>
              <a:t>знизу</a:t>
            </a:r>
            <a:r>
              <a:rPr lang="ru-RU" i="1" dirty="0">
                <a:solidFill>
                  <a:srgbClr val="002060"/>
                </a:solidFill>
              </a:rPr>
              <a:t>, перший </a:t>
            </a:r>
            <a:r>
              <a:rPr lang="ru-RU" i="1" dirty="0" err="1">
                <a:solidFill>
                  <a:srgbClr val="002060"/>
                </a:solidFill>
              </a:rPr>
              <a:t>зліва</a:t>
            </a:r>
            <a:r>
              <a:rPr lang="ru-RU" i="1" dirty="0">
                <a:solidFill>
                  <a:srgbClr val="002060"/>
                </a:solidFill>
              </a:rPr>
              <a:t>— Б. І. </a:t>
            </a:r>
            <a:r>
              <a:rPr lang="ru-RU" i="1" dirty="0" smtClean="0">
                <a:solidFill>
                  <a:srgbClr val="002060"/>
                </a:solidFill>
              </a:rPr>
              <a:t>Антонич.</a:t>
            </a:r>
            <a:endParaRPr lang="uk-UA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805" y="1163912"/>
            <a:ext cx="4320480" cy="4771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dirty="0"/>
              <a:t>Перший свій вірш поет опублікував </a:t>
            </a:r>
            <a:r>
              <a:rPr lang="uk-UA" sz="2000" dirty="0">
                <a:solidFill>
                  <a:srgbClr val="0070C0"/>
                </a:solidFill>
              </a:rPr>
              <a:t>1931</a:t>
            </a:r>
            <a:r>
              <a:rPr lang="uk-UA" sz="2000" dirty="0"/>
              <a:t> року у пластовому журналі «</a:t>
            </a:r>
            <a:r>
              <a:rPr lang="uk-UA" sz="2000" dirty="0" smtClean="0"/>
              <a:t>Вогні».</a:t>
            </a:r>
          </a:p>
          <a:p>
            <a:pPr>
              <a:lnSpc>
                <a:spcPct val="100000"/>
              </a:lnSpc>
            </a:pPr>
            <a:r>
              <a:rPr lang="uk-UA" sz="2000" dirty="0" smtClean="0"/>
              <a:t> Незважаючи </a:t>
            </a:r>
            <a:r>
              <a:rPr lang="uk-UA" sz="2000" dirty="0"/>
              <a:t>на велику поетичну творчість і важкий процес засвоєння літературної мови, поет все-таки знаходив час на працю в інших жанрах та на публіцистику. </a:t>
            </a:r>
            <a:r>
              <a:rPr lang="ru-RU" sz="2000" dirty="0" smtClean="0"/>
              <a:t>Проводив </a:t>
            </a:r>
            <a:r>
              <a:rPr lang="ru-RU" sz="2000" dirty="0" err="1"/>
              <a:t>редакторську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деякий</a:t>
            </a:r>
            <a:r>
              <a:rPr lang="ru-RU" sz="2000" dirty="0"/>
              <a:t> час </a:t>
            </a:r>
            <a:r>
              <a:rPr lang="ru-RU" sz="2000" dirty="0" err="1"/>
              <a:t>редагував</a:t>
            </a:r>
            <a:r>
              <a:rPr lang="ru-RU" sz="2000" dirty="0"/>
              <a:t> журнал «</a:t>
            </a:r>
            <a:r>
              <a:rPr lang="ru-RU" sz="2000" dirty="0" err="1" smtClean="0"/>
              <a:t>Дажбог</a:t>
            </a:r>
            <a:r>
              <a:rPr lang="ru-RU" sz="2000" dirty="0" smtClean="0"/>
              <a:t>». Антонич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малював</a:t>
            </a:r>
            <a:r>
              <a:rPr lang="ru-RU" sz="2000" dirty="0"/>
              <a:t>, </a:t>
            </a:r>
            <a:r>
              <a:rPr lang="ru-RU" sz="2000" dirty="0" err="1"/>
              <a:t>грав</a:t>
            </a:r>
            <a:r>
              <a:rPr lang="ru-RU" sz="2000" dirty="0"/>
              <a:t> на </a:t>
            </a:r>
            <a:r>
              <a:rPr lang="ru-RU" sz="2000" dirty="0" err="1"/>
              <a:t>скрипці</a:t>
            </a:r>
            <a:r>
              <a:rPr lang="ru-RU" sz="2000" dirty="0"/>
              <a:t> і </a:t>
            </a:r>
            <a:r>
              <a:rPr lang="ru-RU" sz="2000" dirty="0" err="1"/>
              <a:t>компонував</a:t>
            </a:r>
            <a:r>
              <a:rPr lang="ru-RU" sz="2000" dirty="0"/>
              <a:t> </a:t>
            </a:r>
            <a:r>
              <a:rPr lang="ru-RU" sz="2000" dirty="0" err="1"/>
              <a:t>музику</a:t>
            </a:r>
            <a:r>
              <a:rPr lang="ru-RU" sz="2000" dirty="0"/>
              <a:t>, </a:t>
            </a:r>
            <a:r>
              <a:rPr lang="ru-RU" sz="2000" dirty="0" err="1"/>
              <a:t>мріяв</a:t>
            </a:r>
            <a:r>
              <a:rPr lang="ru-RU" sz="2000" dirty="0"/>
              <a:t> бути композитором. 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85" y="1196752"/>
            <a:ext cx="2917304" cy="44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9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04482"/>
            <a:ext cx="7200800" cy="984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Помер Антонич на </a:t>
            </a:r>
            <a:r>
              <a:rPr lang="ru-RU" sz="2000" dirty="0" err="1"/>
              <a:t>двадцять</a:t>
            </a:r>
            <a:r>
              <a:rPr lang="ru-RU" sz="2000" dirty="0"/>
              <a:t> восьмому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перенесеного</a:t>
            </a:r>
            <a:r>
              <a:rPr lang="ru-RU" sz="2000" dirty="0"/>
              <a:t> </a:t>
            </a:r>
            <a:r>
              <a:rPr lang="ru-RU" sz="2000" dirty="0" err="1"/>
              <a:t>апендициту</a:t>
            </a:r>
            <a:r>
              <a:rPr lang="ru-RU" sz="2000" dirty="0"/>
              <a:t> та </a:t>
            </a:r>
            <a:r>
              <a:rPr lang="ru-RU" sz="2000" dirty="0" err="1"/>
              <a:t>наступного</a:t>
            </a:r>
            <a:r>
              <a:rPr lang="ru-RU" sz="2000" dirty="0"/>
              <a:t> </a:t>
            </a:r>
            <a:r>
              <a:rPr lang="ru-RU" sz="2000" dirty="0" err="1"/>
              <a:t>запалення</a:t>
            </a:r>
            <a:r>
              <a:rPr lang="ru-RU" sz="2000" dirty="0"/>
              <a:t> </a:t>
            </a:r>
            <a:r>
              <a:rPr lang="ru-RU" sz="2000" dirty="0" err="1"/>
              <a:t>легенів</a:t>
            </a:r>
            <a:r>
              <a:rPr lang="ru-RU" sz="2000" dirty="0"/>
              <a:t> </a:t>
            </a:r>
            <a:r>
              <a:rPr lang="ru-RU" sz="2000" dirty="0" err="1"/>
              <a:t>перевтомлене</a:t>
            </a:r>
            <a:r>
              <a:rPr lang="ru-RU" sz="2000" dirty="0"/>
              <a:t> </a:t>
            </a:r>
            <a:r>
              <a:rPr lang="ru-RU" sz="2000" dirty="0" err="1"/>
              <a:t>довгою</a:t>
            </a:r>
            <a:r>
              <a:rPr lang="ru-RU" sz="2000" dirty="0"/>
              <a:t> і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гарячкою</a:t>
            </a:r>
            <a:r>
              <a:rPr lang="ru-RU" sz="2000" dirty="0"/>
              <a:t> </a:t>
            </a:r>
            <a:r>
              <a:rPr lang="ru-RU" sz="2000" dirty="0" err="1"/>
              <a:t>серце</a:t>
            </a:r>
            <a:r>
              <a:rPr lang="ru-RU" sz="2000" dirty="0"/>
              <a:t> не </a:t>
            </a:r>
            <a:r>
              <a:rPr lang="ru-RU" sz="2000" dirty="0" err="1"/>
              <a:t>витримало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92902"/>
            <a:ext cx="4416152" cy="33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5506" y="263691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Похований</a:t>
            </a:r>
            <a:r>
              <a:rPr lang="ru-RU" sz="2000" dirty="0"/>
              <a:t> у </a:t>
            </a:r>
            <a:r>
              <a:rPr lang="ru-RU" sz="2000" dirty="0" err="1"/>
              <a:t>Львові</a:t>
            </a:r>
            <a:r>
              <a:rPr lang="ru-RU" sz="2000" dirty="0"/>
              <a:t> на </a:t>
            </a:r>
            <a:r>
              <a:rPr lang="ru-RU" sz="2000" dirty="0" err="1"/>
              <a:t>Янівському</a:t>
            </a:r>
            <a:r>
              <a:rPr lang="ru-RU" sz="2000" dirty="0"/>
              <a:t> </a:t>
            </a:r>
            <a:r>
              <a:rPr lang="ru-RU" sz="2000" dirty="0" err="1"/>
              <a:t>цвинтарі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30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Визнання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68726"/>
            <a:ext cx="4896544" cy="33001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uk-UA" dirty="0"/>
              <a:t>Після його смерті та входження Західної України в склад УРСР Антонич, як аполітичний поет-містик, був заборонений; інтерес до нього виник лише в 1960-і роки в українській діаспорі, а потім й у СРСР. Його вірші перекладені багатьма мовами. У 1989 році у Львові встановлена меморіальна дошка на </a:t>
            </a:r>
            <a:r>
              <a:rPr lang="uk-UA" dirty="0" err="1"/>
              <a:t>Городоцькій</a:t>
            </a:r>
            <a:r>
              <a:rPr lang="uk-UA" dirty="0"/>
              <a:t> вулиці, буд. 50, де він жив. Меморіальна дошка Антоничу встановлена й на його батьківщині </a:t>
            </a:r>
            <a:r>
              <a:rPr lang="uk-UA" dirty="0" smtClean="0"/>
              <a:t>в </a:t>
            </a:r>
          </a:p>
          <a:p>
            <a:pPr indent="0">
              <a:lnSpc>
                <a:spcPct val="110000"/>
              </a:lnSpc>
              <a:buNone/>
            </a:pPr>
            <a:r>
              <a:rPr lang="uk-UA" dirty="0" smtClean="0"/>
              <a:t>с. </a:t>
            </a:r>
            <a:r>
              <a:rPr lang="uk-UA" dirty="0" err="1"/>
              <a:t>Новиці</a:t>
            </a:r>
            <a:r>
              <a:rPr lang="uk-UA" dirty="0"/>
              <a:t> (Польща).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62" y="2168725"/>
            <a:ext cx="2575173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http://msmb.org.ua/books/thematic_bibliography/274</a:t>
            </a:r>
            <a:r>
              <a:rPr lang="en-US" sz="1600" dirty="0" smtClean="0">
                <a:hlinkClick r:id="rId2"/>
              </a:rPr>
              <a:t>/</a:t>
            </a:r>
            <a:endParaRPr lang="uk-UA" sz="1600" dirty="0" smtClean="0"/>
          </a:p>
          <a:p>
            <a:r>
              <a:rPr lang="en-US" sz="1600" dirty="0">
                <a:hlinkClick r:id="rId3"/>
              </a:rPr>
              <a:t>http://uk.wikipedia.org/wiki/%D0%90%D0%BD%D1%82%D0%BE%D0%BD%D0%B8%D1%87_%</a:t>
            </a:r>
            <a:r>
              <a:rPr lang="en-US" sz="1600" dirty="0" smtClean="0">
                <a:hlinkClick r:id="rId3"/>
              </a:rPr>
              <a:t>D0%91%D0%BE%D0%B3%D0%B4%D0%B0%D0%BD%D0%86%D0%B3%D0%BE%D1%80</a:t>
            </a:r>
            <a:r>
              <a:rPr lang="en-US" sz="1600" dirty="0">
                <a:hlinkClick r:id="rId3"/>
              </a:rPr>
              <a:t>_%</a:t>
            </a:r>
            <a:r>
              <a:rPr lang="en-US" sz="1600" dirty="0" smtClean="0">
                <a:hlinkClick r:id="rId3"/>
              </a:rPr>
              <a:t>D0%92%D0%B0%D1%81%D0%B8%D0%BB%D1%8C%D0%BE%D0%B2%D0%B8%D1%87</a:t>
            </a:r>
            <a:endParaRPr lang="uk-UA" sz="16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808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400800" cy="3048001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Біографія</a:t>
            </a:r>
          </a:p>
          <a:p>
            <a:r>
              <a:rPr lang="uk-UA" sz="2400" dirty="0" smtClean="0"/>
              <a:t>Дитинство</a:t>
            </a:r>
          </a:p>
          <a:p>
            <a:r>
              <a:rPr lang="uk-UA" sz="2400" dirty="0" smtClean="0"/>
              <a:t>Навчання</a:t>
            </a:r>
          </a:p>
          <a:p>
            <a:r>
              <a:rPr lang="uk-UA" sz="2400" dirty="0" smtClean="0"/>
              <a:t>Життя та інтереси</a:t>
            </a:r>
          </a:p>
          <a:p>
            <a:r>
              <a:rPr lang="uk-UA" sz="2400" dirty="0" smtClean="0"/>
              <a:t>Визнання</a:t>
            </a:r>
          </a:p>
          <a:p>
            <a:r>
              <a:rPr lang="uk-UA" sz="2400" dirty="0" smtClean="0"/>
              <a:t>Джерела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1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3920480" cy="35283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Богдан-</a:t>
            </a:r>
            <a:r>
              <a:rPr lang="ru-RU" sz="2400" dirty="0" err="1" smtClean="0">
                <a:solidFill>
                  <a:srgbClr val="7030A0"/>
                </a:solidFill>
              </a:rPr>
              <a:t>Ігор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Анто́нич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-</a:t>
            </a:r>
          </a:p>
          <a:p>
            <a:pPr indent="0">
              <a:buNone/>
            </a:pPr>
            <a:r>
              <a:rPr lang="ru-RU" sz="2400" dirty="0" err="1" smtClean="0"/>
              <a:t>український</a:t>
            </a:r>
            <a:r>
              <a:rPr lang="ru-RU" sz="2400" dirty="0" smtClean="0"/>
              <a:t> поет, </a:t>
            </a:r>
            <a:r>
              <a:rPr lang="ru-RU" sz="2400" dirty="0" err="1" smtClean="0"/>
              <a:t>прозаїк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перекладач</a:t>
            </a:r>
            <a:r>
              <a:rPr lang="ru-RU" sz="2400" dirty="0" smtClean="0"/>
              <a:t>, </a:t>
            </a:r>
            <a:r>
              <a:rPr lang="ru-RU" sz="2400" dirty="0" err="1" smtClean="0"/>
              <a:t>літературознавець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02" y="1124745"/>
            <a:ext cx="290336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Біографія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3456384"/>
          </a:xfrm>
        </p:spPr>
        <p:txBody>
          <a:bodyPr>
            <a:noAutofit/>
          </a:bodyPr>
          <a:lstStyle/>
          <a:p>
            <a:r>
              <a:rPr lang="uk-UA" sz="1900" dirty="0"/>
              <a:t>Народився на Лемківщині в родині греко-католицького священика Василя. Справжнє прізвище батька було Кіт, яке родина змінила перед народженням єдиного сина. Мати майбутнього письменника, Ольга </a:t>
            </a:r>
            <a:r>
              <a:rPr lang="uk-UA" sz="1900" dirty="0" err="1"/>
              <a:t>Волошинович</a:t>
            </a:r>
            <a:r>
              <a:rPr lang="uk-UA" sz="1900" dirty="0"/>
              <a:t>, походила із села </a:t>
            </a:r>
            <a:r>
              <a:rPr lang="uk-UA" sz="1900" dirty="0" err="1" smtClean="0"/>
              <a:t>Липовець</a:t>
            </a:r>
            <a:r>
              <a:rPr lang="uk-UA" sz="1900" dirty="0" smtClean="0"/>
              <a:t>.</a:t>
            </a:r>
            <a:endParaRPr lang="uk-UA" sz="1900" dirty="0"/>
          </a:p>
          <a:p>
            <a:r>
              <a:rPr lang="uk-UA" sz="1900" dirty="0"/>
              <a:t>Початкову освіту майбутній поет здобував під наглядом приватної вчительки.</a:t>
            </a:r>
          </a:p>
        </p:txBody>
      </p:sp>
    </p:spTree>
    <p:extLst>
      <p:ext uri="{BB962C8B-B14F-4D97-AF65-F5344CB8AC3E}">
        <p14:creationId xmlns:p14="http://schemas.microsoft.com/office/powerpoint/2010/main" val="40526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saturation sat="129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5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336" y="1340768"/>
            <a:ext cx="3528392" cy="4464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Коли у 1919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рідного</a:t>
            </a:r>
            <a:r>
              <a:rPr lang="ru-RU" sz="2400" dirty="0"/>
              <a:t> брата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, </a:t>
            </a:r>
            <a:r>
              <a:rPr lang="ru-RU" sz="2400" dirty="0" err="1"/>
              <a:t>Олександра</a:t>
            </a:r>
            <a:r>
              <a:rPr lang="ru-RU" sz="2400" dirty="0"/>
              <a:t> </a:t>
            </a:r>
            <a:r>
              <a:rPr lang="ru-RU" sz="2400" dirty="0" err="1"/>
              <a:t>Волошиновича</a:t>
            </a:r>
            <a:r>
              <a:rPr lang="ru-RU" sz="2400" dirty="0"/>
              <a:t>, за </a:t>
            </a:r>
            <a:r>
              <a:rPr lang="ru-RU" sz="2400" dirty="0" err="1"/>
              <a:t>спробу</a:t>
            </a:r>
            <a:r>
              <a:rPr lang="ru-RU" sz="2400" dirty="0"/>
              <a:t> </a:t>
            </a:r>
            <a:r>
              <a:rPr lang="ru-RU" sz="2400" dirty="0" err="1"/>
              <a:t>обєднання</a:t>
            </a:r>
            <a:r>
              <a:rPr lang="ru-RU" sz="2400" dirty="0"/>
              <a:t> </a:t>
            </a:r>
            <a:r>
              <a:rPr lang="ru-RU" sz="2400" dirty="0" err="1"/>
              <a:t>польської</a:t>
            </a:r>
            <a:r>
              <a:rPr lang="ru-RU" sz="2400" dirty="0"/>
              <a:t> і </a:t>
            </a:r>
            <a:r>
              <a:rPr lang="ru-RU" sz="2400" dirty="0" err="1"/>
              <a:t>словацької</a:t>
            </a:r>
            <a:r>
              <a:rPr lang="ru-RU" sz="2400" dirty="0"/>
              <a:t> </a:t>
            </a:r>
            <a:r>
              <a:rPr lang="ru-RU" sz="2400" dirty="0" err="1"/>
              <a:t>часток</a:t>
            </a:r>
            <a:r>
              <a:rPr lang="ru-RU" sz="2400" dirty="0"/>
              <a:t> </a:t>
            </a:r>
            <a:r>
              <a:rPr lang="ru-RU" sz="2400" dirty="0" err="1"/>
              <a:t>Лемківщини</a:t>
            </a:r>
            <a:r>
              <a:rPr lang="ru-RU" sz="2400" dirty="0"/>
              <a:t> </a:t>
            </a:r>
            <a:r>
              <a:rPr lang="ru-RU" sz="2400" dirty="0" smtClean="0"/>
              <a:t> засудили до </a:t>
            </a:r>
            <a:r>
              <a:rPr lang="ru-RU" sz="2400" dirty="0" err="1"/>
              <a:t>страти</a:t>
            </a:r>
            <a:r>
              <a:rPr lang="ru-RU" sz="2400" dirty="0"/>
              <a:t>, родина </a:t>
            </a:r>
            <a:r>
              <a:rPr lang="ru-RU" sz="2400" dirty="0" err="1"/>
              <a:t>Антоничів</a:t>
            </a:r>
            <a:r>
              <a:rPr lang="ru-RU" sz="2400" dirty="0"/>
              <a:t> з </a:t>
            </a:r>
            <a:r>
              <a:rPr lang="ru-RU" sz="2400" dirty="0" err="1"/>
              <a:t>десятилітнім</a:t>
            </a:r>
            <a:r>
              <a:rPr lang="ru-RU" sz="2400" dirty="0"/>
              <a:t> </a:t>
            </a:r>
            <a:r>
              <a:rPr lang="ru-RU" sz="2400" dirty="0" err="1"/>
              <a:t>сином</a:t>
            </a:r>
            <a:r>
              <a:rPr lang="ru-RU" sz="2400" dirty="0"/>
              <a:t> проживала </a:t>
            </a:r>
            <a:r>
              <a:rPr lang="ru-RU" sz="2400" dirty="0" err="1"/>
              <a:t>певний</a:t>
            </a:r>
            <a:r>
              <a:rPr lang="ru-RU" sz="2400" dirty="0"/>
              <a:t> час на </a:t>
            </a:r>
            <a:r>
              <a:rPr lang="ru-RU" sz="2400" dirty="0" err="1" smtClean="0"/>
              <a:t>Пряшівщині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5410"/>
            <a:ext cx="3515206" cy="4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344816" cy="4536504"/>
          </a:xfrm>
        </p:spPr>
        <p:txBody>
          <a:bodyPr>
            <a:noAutofit/>
          </a:bodyPr>
          <a:lstStyle/>
          <a:p>
            <a:r>
              <a:rPr lang="uk-UA" sz="2400" dirty="0"/>
              <a:t>Упродовж 1920–1928 навчався у гімназії гуманітарного типу імені Королеви Софії у </a:t>
            </a:r>
            <a:r>
              <a:rPr lang="uk-UA" sz="2400" dirty="0" err="1"/>
              <a:t>Сяноку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i="1" dirty="0" smtClean="0">
                <a:solidFill>
                  <a:srgbClr val="7030A0"/>
                </a:solidFill>
              </a:rPr>
              <a:t>«</a:t>
            </a:r>
            <a:r>
              <a:rPr lang="uk-UA" sz="2400" i="1" dirty="0">
                <a:solidFill>
                  <a:srgbClr val="7030A0"/>
                </a:solidFill>
              </a:rPr>
              <a:t>На цілу Лемківщину це була одинока гімназія, де вчили також і української мови</a:t>
            </a:r>
            <a:r>
              <a:rPr lang="uk-UA" sz="2400" i="1" dirty="0" smtClean="0">
                <a:solidFill>
                  <a:srgbClr val="7030A0"/>
                </a:solidFill>
              </a:rPr>
              <a:t>».</a:t>
            </a:r>
          </a:p>
          <a:p>
            <a:pPr>
              <a:buClr>
                <a:schemeClr val="tx1"/>
              </a:buClr>
            </a:pPr>
            <a:r>
              <a:rPr lang="uk-UA" sz="2400" i="1" dirty="0" smtClean="0">
                <a:solidFill>
                  <a:srgbClr val="7030A0"/>
                </a:solidFill>
              </a:rPr>
              <a:t> </a:t>
            </a:r>
            <a:r>
              <a:rPr lang="uk-UA" sz="2400" dirty="0"/>
              <a:t>Тут викладали, зокрема, проф. Володимир Чайківський, проф. Лев </a:t>
            </a:r>
            <a:r>
              <a:rPr lang="uk-UA" sz="2400" dirty="0" err="1"/>
              <a:t>Ґец</a:t>
            </a:r>
            <a:r>
              <a:rPr lang="uk-UA" sz="2400" dirty="0"/>
              <a:t>. З першого і до останнього класу Антонич відзначався як найкращий учень.</a:t>
            </a:r>
          </a:p>
        </p:txBody>
      </p:sp>
    </p:spTree>
    <p:extLst>
      <p:ext uri="{BB962C8B-B14F-4D97-AF65-F5344CB8AC3E}">
        <p14:creationId xmlns:p14="http://schemas.microsoft.com/office/powerpoint/2010/main" val="218194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4824536"/>
          </a:xfrm>
        </p:spPr>
        <p:txBody>
          <a:bodyPr>
            <a:noAutofit/>
          </a:bodyPr>
          <a:lstStyle/>
          <a:p>
            <a:r>
              <a:rPr lang="uk-UA" sz="2200" dirty="0"/>
              <a:t>Із середини 1920-х років батьки Богдана Ігоря Антонича жили у селі </a:t>
            </a:r>
            <a:r>
              <a:rPr lang="uk-UA" sz="2200" dirty="0" err="1" smtClean="0"/>
              <a:t>Бортятин</a:t>
            </a:r>
            <a:r>
              <a:rPr lang="uk-UA" sz="2200" dirty="0" smtClean="0"/>
              <a:t>. </a:t>
            </a:r>
          </a:p>
          <a:p>
            <a:endParaRPr lang="uk-UA" sz="2200" dirty="0"/>
          </a:p>
          <a:p>
            <a:endParaRPr lang="uk-UA" sz="2200" dirty="0" smtClean="0"/>
          </a:p>
          <a:p>
            <a:endParaRPr lang="uk-UA" sz="2200" dirty="0"/>
          </a:p>
          <a:p>
            <a:pPr indent="0">
              <a:buNone/>
            </a:pPr>
            <a:endParaRPr lang="uk-UA" sz="2200" dirty="0" smtClean="0"/>
          </a:p>
          <a:p>
            <a:r>
              <a:rPr lang="uk-UA" sz="2200" dirty="0" smtClean="0"/>
              <a:t>Б</a:t>
            </a:r>
            <a:r>
              <a:rPr lang="uk-UA" sz="2200" dirty="0"/>
              <a:t>. І. Антонич часто приїжджав сюди, тут написав низку своїх творів.</a:t>
            </a:r>
          </a:p>
        </p:txBody>
      </p:sp>
    </p:spTree>
    <p:extLst>
      <p:ext uri="{BB962C8B-B14F-4D97-AF65-F5344CB8AC3E}">
        <p14:creationId xmlns:p14="http://schemas.microsoft.com/office/powerpoint/2010/main" val="96780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716" y="1250248"/>
            <a:ext cx="3518260" cy="284329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2200" dirty="0"/>
              <a:t>Протягом 1928–1933 </a:t>
            </a:r>
            <a:endParaRPr lang="uk-UA" sz="2200" dirty="0" smtClean="0"/>
          </a:p>
          <a:p>
            <a:pPr indent="0">
              <a:lnSpc>
                <a:spcPct val="100000"/>
              </a:lnSpc>
              <a:buNone/>
            </a:pPr>
            <a:r>
              <a:rPr lang="uk-UA" sz="2200" dirty="0" smtClean="0"/>
              <a:t>Б. І. Антонич </a:t>
            </a:r>
            <a:r>
              <a:rPr lang="uk-UA" sz="2200" dirty="0"/>
              <a:t>— студент Львівського університету Яна Казимира, де навчався на філософському факультеті (спеціальність — польська філологія).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53028"/>
            <a:ext cx="3837707" cy="3094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7716" y="4247332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Ще під час навчання в університеті Антонич пристрасно включився в літературне та громадське життя столиці Західної України, був членом гуртка студентів-україністів при Науковій секції </a:t>
            </a:r>
            <a:r>
              <a:rPr lang="uk-UA" sz="2200" i="1" dirty="0"/>
              <a:t>Товариства «Прихильників освіти</a:t>
            </a:r>
            <a:r>
              <a:rPr lang="uk-UA" sz="2200" i="1" dirty="0" smtClean="0"/>
              <a:t>».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322353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Начальная">
      <a:dk1>
        <a:sysClr val="windowText" lastClr="363636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</TotalTime>
  <Words>499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Антонич Богдан-Ігор Васильович</vt:lpstr>
      <vt:lpstr>Зміст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Визнання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Антонич Богдан-Ігор Васильович</dc:title>
  <dc:creator>Людмила</dc:creator>
  <cp:lastModifiedBy>Люлмила</cp:lastModifiedBy>
  <cp:revision>8</cp:revision>
  <dcterms:created xsi:type="dcterms:W3CDTF">2013-12-05T16:43:02Z</dcterms:created>
  <dcterms:modified xsi:type="dcterms:W3CDTF">2013-12-08T13:44:13Z</dcterms:modified>
</cp:coreProperties>
</file>