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8" r:id="rId2"/>
    <p:sldId id="305" r:id="rId3"/>
    <p:sldId id="260" r:id="rId4"/>
    <p:sldId id="261" r:id="rId5"/>
    <p:sldId id="262" r:id="rId6"/>
    <p:sldId id="271" r:id="rId7"/>
    <p:sldId id="266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299" r:id="rId16"/>
    <p:sldId id="264" r:id="rId17"/>
    <p:sldId id="267" r:id="rId18"/>
    <p:sldId id="295" r:id="rId19"/>
    <p:sldId id="296" r:id="rId20"/>
    <p:sldId id="297" r:id="rId21"/>
    <p:sldId id="29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3E8BC-180B-4CB0-854F-173EF5CE45F2}" type="datetimeFigureOut">
              <a:rPr lang="ru-RU" smtClean="0"/>
              <a:t>24.12.2014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5DDC97-3474-4183-AFB0-F7B487B01C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DDC97-3474-4183-AFB0-F7B487B01C90}" type="slidenum">
              <a:rPr lang="ru-RU" smtClean="0"/>
              <a:t>19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89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668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21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15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329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384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9449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789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543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0125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99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3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5E62E-7E0D-4AEF-B517-DF4B739E3305}" type="datetimeFigureOut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24.12.2014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9EFDB-D815-4DDB-9324-75212349A665}" type="slidenum">
              <a:rPr lang="uk-U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uk-U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684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3968" y="2780928"/>
            <a:ext cx="4546848" cy="3096344"/>
          </a:xfrm>
        </p:spPr>
        <p:txBody>
          <a:bodyPr>
            <a:noAutofit/>
          </a:bodyPr>
          <a:lstStyle/>
          <a:p>
            <a:r>
              <a:rPr lang="uk-UA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Богдан-Ігор</a:t>
            </a:r>
            <a:br>
              <a:rPr lang="uk-UA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Антонич</a:t>
            </a:r>
            <a:br>
              <a:rPr lang="uk-UA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(1909-1937)</a:t>
            </a:r>
            <a:endParaRPr lang="uk-UA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556114" cy="45259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75740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http://korebo.74335s001.edusite.ru/DswMedia/1-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http://www.litakcent.com/upload/34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348880"/>
            <a:ext cx="2555776" cy="3629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404664"/>
            <a:ext cx="6768752" cy="194421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Упе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рше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прилюдно з читанням власних творів Антонич виступив 20-річним юнаком 1929 року як член товариства студентів-україністів у «Живій літературній газеті».</a:t>
            </a:r>
          </a:p>
          <a:p>
            <a:endParaRPr lang="uk-U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2276872"/>
            <a:ext cx="590465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Після закінчення університету Б.-І. Антонич здобув ступінь магістра філософії та магістра польської філології. На державну службу Б.-І. Антонич не пішов, бо за часів польського панування українцеві влаштуватися туди було дуже важко. Він почав співпрацювати із львівськими українськими журналами, збірниками, виступав з поезіями і статтями на літературні та мистецькі теми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2736304"/>
          </a:xfrm>
        </p:spPr>
        <p:txBody>
          <a:bodyPr>
            <a:normAutofit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Перший свій вірш поет опублікував 1931 року у пластовому журналі «Вогні». А вже 31 січня 1934 року Антоничеві була вручена літературна премія Львівського товариства письменників та журналістів за збірку «Три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перстені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endParaRPr lang="uk-UA" sz="2800" dirty="0"/>
          </a:p>
        </p:txBody>
      </p:sp>
      <p:pic>
        <p:nvPicPr>
          <p:cNvPr id="33794" name="Picture 2" descr="http://cv01.twirpx.net/0725/0725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60343">
            <a:off x="5834786" y="3013389"/>
            <a:ext cx="2463734" cy="3318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 descr="http://www.litopys.lviv.ua/katalog/images/antonych_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164883">
            <a:off x="2472620" y="3002911"/>
            <a:ext cx="2592288" cy="341027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3" descr="http://www.wallsave.com/wallpapers/800x600/light-powerpoint-/22365/light-powerpoint-power-point-green-flowers-22365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124744"/>
            <a:ext cx="4104456" cy="280831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Якийсь час він редагував молодіжний часопис «Дажбог». Перша збірка поезій Б.-І. Антонича «Привітання життя» вийшла 1931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коли авторові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було 22 роки. </a:t>
            </a:r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odb.te.ua/userfiles/1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332656"/>
            <a:ext cx="2808312" cy="393086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771800" y="4437112"/>
            <a:ext cx="60486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Згодом з’явилися ще дві: «Три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перстені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» (1934 р.) та «Книга Лева» (1936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.).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Уже після смерті поета побачили світ «Зелена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євангелія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(1938 р.) та незакінчена збірка «Ротації» (1938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uk-UA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48680"/>
            <a:ext cx="8424936" cy="2692896"/>
          </a:xfrm>
        </p:spPr>
        <p:txBody>
          <a:bodyPr>
            <a:normAutofit fontScale="92500"/>
          </a:bodyPr>
          <a:lstStyle/>
          <a:p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Антонич був різнобічно розвиненою особистістю: окрім поетичної творчості, він займався переклада­цькою справою, писав рецензії під псевдонімом Зоїл, вів літературну </a:t>
            </a:r>
            <a:r>
              <a:rPr lang="uk-UA" sz="2800" b="1" dirty="0" err="1" smtClean="0">
                <a:latin typeface="Times New Roman" pitchFamily="18" charset="0"/>
                <a:cs typeface="Times New Roman" pitchFamily="18" charset="0"/>
              </a:rPr>
              <a:t>хроніку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, пробував себе як прозаїк і драматург, мріяв стати композитором, виявив себе як вправний художник.</a:t>
            </a:r>
          </a:p>
          <a:p>
            <a:endParaRPr lang="uk-UA" dirty="0"/>
          </a:p>
        </p:txBody>
      </p:sp>
      <p:pic>
        <p:nvPicPr>
          <p:cNvPr id="34818" name="Picture 2" descr="http://yura-ksonzhek.narod.ru/foto/Antonuch/Bogd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283745">
            <a:off x="5228479" y="3167489"/>
            <a:ext cx="2857500" cy="3449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http://www.litakcent.com/upload/lastye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7450">
            <a:off x="1116690" y="3186720"/>
            <a:ext cx="2572506" cy="3447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etc.usf.edu/presentations/backgrounds/misc/misc_17/81702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260648"/>
            <a:ext cx="7956376" cy="1484784"/>
          </a:xfrm>
        </p:spPr>
        <p:txBody>
          <a:bodyPr>
            <a:no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Смерть настигла його несподівано. Богдан захворів на апендицит. Після вдалої операції вже мав намір виписуватися з лікарні додому. Але одразу друга важка недуга — запалення легенів — підкосила його навіки. </a:t>
            </a:r>
            <a:endParaRPr lang="uk-UA" sz="2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1844824"/>
            <a:ext cx="43559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Він тривалий час перебував у лікарні. Його стан поліпшувався: він навіть став працювати над переробкою лібрето опери «Довбуш». Та раптом все змінилося: не витримало змалку слабке серце, до того ж перевтомлене високою температурою</a:t>
            </a:r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5301208"/>
            <a:ext cx="428396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6 ЛИПНЯ 1937 РОКУ БОГДАН-ІГОР АНТОНИЧ ПОМЕР.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Похований </a:t>
            </a:r>
            <a:r>
              <a:rPr lang="uk-UA" sz="2000" b="1" dirty="0" smtClean="0">
                <a:latin typeface="Times New Roman" pitchFamily="18" charset="0"/>
                <a:cs typeface="Times New Roman" pitchFamily="18" charset="0"/>
              </a:rPr>
              <a:t>у Львові.</a:t>
            </a:r>
            <a:endParaRPr lang="uk-UA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2861530" cy="3810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5656" y="5661248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200" b="1" dirty="0" smtClean="0">
                <a:latin typeface="Times New Roman" pitchFamily="18" charset="0"/>
                <a:cs typeface="Times New Roman" pitchFamily="18" charset="0"/>
              </a:rPr>
              <a:t>Меморіальна дошка на батьківщині в </a:t>
            </a:r>
            <a:r>
              <a:rPr lang="uk-UA" sz="2200" b="1" dirty="0" err="1" smtClean="0">
                <a:latin typeface="Times New Roman" pitchFamily="18" charset="0"/>
                <a:cs typeface="Times New Roman" pitchFamily="18" charset="0"/>
              </a:rPr>
              <a:t>Новиці</a:t>
            </a:r>
            <a:endParaRPr lang="uk-UA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14400"/>
            <a:ext cx="9144001" cy="68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09462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87624" y="5373216"/>
            <a:ext cx="6552728" cy="86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Могила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Богдана-Ігора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Антонича на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Янівському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кладовищі.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http://gdb.rferl.org/B45196BF-4BE3-40E9-8FEE-E51CF099E7CC_mw1024_s_n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429000"/>
            <a:ext cx="2780030" cy="1566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49206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literatura/Gabdulla-Tukaj/0015-015-Gabdulla-Tukaj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31" y="-31876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3568" y="451991"/>
            <a:ext cx="80648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Творча</a:t>
            </a:r>
            <a:r>
              <a:rPr lang="uk-UA" sz="4400" b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спадщина </a:t>
            </a:r>
            <a:r>
              <a:rPr lang="uk-UA" sz="4400" b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митця</a:t>
            </a:r>
            <a:r>
              <a:rPr lang="uk-UA" sz="4400" b="1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:  </a:t>
            </a:r>
            <a:endParaRPr lang="uk-UA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040" y="14847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1931 р.-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перша збірка " Привітання життя ".</a:t>
            </a:r>
          </a:p>
          <a:p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1934 р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-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збірка " Три </a:t>
            </a:r>
            <a:r>
              <a:rPr lang="uk-UA" sz="2400" dirty="0" err="1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перстені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". </a:t>
            </a:r>
          </a:p>
          <a:p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1936 р.-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збірка " Книга Лева ". </a:t>
            </a:r>
          </a:p>
          <a:p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1938 р.- 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посмертні книги "Зелена Євангелія " і " Ротації.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3155484"/>
            <a:ext cx="86409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Прозові твори:</a:t>
            </a:r>
          </a:p>
          <a:p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"На другому березі "(незакінчений роман ) . </a:t>
            </a:r>
          </a:p>
          <a:p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"Політик" ( сатиричний гротеск ). </a:t>
            </a:r>
          </a:p>
          <a:p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"Три мандоліни" (новела) </a:t>
            </a:r>
            <a:endParaRPr lang="uk-UA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4797152"/>
            <a:ext cx="8856984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uk-UA" sz="2400" b="1" dirty="0" smtClean="0">
                <a:solidFill>
                  <a:srgbClr val="FF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Літературно - критичні статті: </a:t>
            </a:r>
          </a:p>
          <a:p>
            <a:pPr>
              <a:spcAft>
                <a:spcPts val="1000"/>
              </a:spcAft>
            </a:pP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Національне мистецтво</a:t>
            </a:r>
            <a:r>
              <a:rPr lang="uk-UA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Між змістом і формою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»,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Становище поета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»,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«Як розуміти поезію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, «Сто червінців божевілля</a:t>
            </a:r>
            <a:r>
              <a:rPr lang="ru-RU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  <a:r>
              <a:rPr lang="uk-UA" sz="2400" dirty="0" smtClean="0">
                <a:solidFill>
                  <a:srgbClr val="000000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.</a:t>
            </a:r>
            <a:endParaRPr lang="uk-UA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Рисунок 8" descr="http://im5-tub-ua.yandex.net/i?id=135331399-54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76672"/>
            <a:ext cx="1440160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903654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literatura/Gabdulla-Tukaj/0015-015-Gabdulla-Tukaj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46517" y="188640"/>
            <a:ext cx="8784976" cy="164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15000"/>
              </a:lnSpc>
              <a:spcAft>
                <a:spcPts val="1000"/>
              </a:spcAft>
            </a:pPr>
            <a:r>
              <a:rPr lang="uk-UA" sz="4400" b="1" i="1" dirty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Основні проблеми, порушені в творах </a:t>
            </a:r>
            <a:r>
              <a:rPr lang="uk-UA" sz="44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митця:</a:t>
            </a:r>
            <a:endParaRPr lang="ru-RU" sz="4400" b="1" i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6516" y="1831886"/>
            <a:ext cx="8645963" cy="4427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630555" algn="l"/>
              </a:tabLst>
            </a:pPr>
            <a:r>
              <a:rPr lang="uk-UA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перемога </a:t>
            </a:r>
            <a:r>
              <a:rPr lang="uk-UA" sz="3600" b="1" i="1" dirty="0">
                <a:latin typeface="Times New Roman" pitchFamily="18" charset="0"/>
                <a:ea typeface="Calibri"/>
                <a:cs typeface="Times New Roman" pitchFamily="18" charset="0"/>
              </a:rPr>
              <a:t>добра над злом</a:t>
            </a:r>
            <a:r>
              <a:rPr lang="uk-UA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630555" algn="l"/>
              </a:tabLst>
            </a:pPr>
            <a:r>
              <a:rPr lang="uk-UA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утвердження </a:t>
            </a:r>
            <a:r>
              <a:rPr lang="uk-UA" sz="3600" b="1" i="1" dirty="0">
                <a:latin typeface="Times New Roman" pitchFamily="18" charset="0"/>
                <a:ea typeface="Calibri"/>
                <a:cs typeface="Times New Roman" pitchFamily="18" charset="0"/>
              </a:rPr>
              <a:t>духовної краси</a:t>
            </a:r>
            <a:r>
              <a:rPr lang="uk-UA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630555" algn="l"/>
              </a:tabLst>
            </a:pPr>
            <a:r>
              <a:rPr lang="uk-UA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гармонія </a:t>
            </a:r>
            <a:r>
              <a:rPr lang="uk-UA" sz="3600" b="1" i="1" dirty="0">
                <a:latin typeface="Times New Roman" pitchFamily="18" charset="0"/>
                <a:ea typeface="Calibri"/>
                <a:cs typeface="Times New Roman" pitchFamily="18" charset="0"/>
              </a:rPr>
              <a:t>фізичного й духовного в людині</a:t>
            </a:r>
            <a:r>
              <a:rPr lang="uk-UA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  <a:tabLst>
                <a:tab pos="630555" algn="l"/>
              </a:tabLst>
            </a:pPr>
            <a:r>
              <a:rPr lang="uk-UA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відданість </a:t>
            </a:r>
            <a:r>
              <a:rPr lang="uk-UA" sz="3600" b="1" i="1" dirty="0">
                <a:latin typeface="Times New Roman" pitchFamily="18" charset="0"/>
                <a:ea typeface="Calibri"/>
                <a:cs typeface="Times New Roman" pitchFamily="18" charset="0"/>
              </a:rPr>
              <a:t>Вітчизні</a:t>
            </a:r>
            <a:r>
              <a:rPr lang="uk-UA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;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uk-UA" sz="36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гармонія між людиною та природою.</a:t>
            </a:r>
            <a:endParaRPr lang="uk-UA" sz="36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Рисунок 6" descr="http://ic.pics.livejournal.com/knyharnya/15061317/128503/128503_original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764704"/>
            <a:ext cx="2304255" cy="30963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799408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i13.beon.ru/73/60/1776073/40/59465640/0_c6_21695995_XL.jpe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4139952" y="332656"/>
            <a:ext cx="46085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«Різдво»</a:t>
            </a:r>
            <a:endParaRPr lang="uk-UA" sz="5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i.i.ua/photo/images/pic/3/8/3948383_51fb14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600400" cy="50405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3995936" y="1412776"/>
            <a:ext cx="49320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Народився бог на санях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в лемківськім містечку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Дуклі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Прийшли лемки у крисанях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і принесли місяць круглий.</a:t>
            </a:r>
          </a:p>
          <a:p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Ніч у сніговій завії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крутиться довкола стріх.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У долоні у Марії</a:t>
            </a: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місяць — золотий горіх.</a:t>
            </a:r>
            <a:endParaRPr lang="uk-UA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91337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korebo.74335s001.edusite.ru/DswMedia/1-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260648"/>
            <a:ext cx="835292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uk-UA" sz="3000" b="1" i="1" dirty="0" smtClean="0">
                <a:latin typeface="Times New Roman" pitchFamily="18" charset="0"/>
                <a:cs typeface="Times New Roman" pitchFamily="18" charset="0"/>
              </a:rPr>
              <a:t>розповідь біблійної легенди про народження Христа з власною інтерпретацією цієї події; перемежування християнського таїнства народження Спасителя з язичницькими мотивами.</a:t>
            </a:r>
          </a:p>
          <a:p>
            <a:r>
              <a:rPr lang="uk-UA" sz="3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Ідея: </a:t>
            </a:r>
            <a:r>
              <a:rPr lang="uk-UA" sz="3000" b="1" i="1" dirty="0" smtClean="0">
                <a:latin typeface="Times New Roman" pitchFamily="18" charset="0"/>
                <a:cs typeface="Times New Roman" pitchFamily="18" charset="0"/>
              </a:rPr>
              <a:t>уславлення Сина Божого , який взяв на себе гріхи людства й постраждав за нього; наближення Спасителя до людей, єдність із ними.</a:t>
            </a:r>
          </a:p>
          <a:p>
            <a:r>
              <a:rPr lang="uk-UA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Вид лірики: </a:t>
            </a:r>
            <a:r>
              <a:rPr lang="uk-UA" sz="3000" b="1" i="1" dirty="0" smtClean="0">
                <a:latin typeface="Times New Roman" pitchFamily="18" charset="0"/>
                <a:cs typeface="Times New Roman" pitchFamily="18" charset="0"/>
              </a:rPr>
              <a:t>філософська</a:t>
            </a:r>
          </a:p>
          <a:p>
            <a:r>
              <a:rPr lang="uk-UA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Віршовий розмір: </a:t>
            </a:r>
            <a:r>
              <a:rPr lang="uk-UA" sz="3000" b="1" i="1" dirty="0" smtClean="0">
                <a:latin typeface="Times New Roman" pitchFamily="18" charset="0"/>
                <a:cs typeface="Times New Roman" pitchFamily="18" charset="0"/>
              </a:rPr>
              <a:t>хорей</a:t>
            </a:r>
          </a:p>
          <a:p>
            <a:r>
              <a:rPr lang="uk-UA" sz="3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Римування: </a:t>
            </a:r>
            <a:r>
              <a:rPr lang="uk-UA" sz="3000" b="1" i="1" dirty="0" smtClean="0">
                <a:latin typeface="Times New Roman" pitchFamily="18" charset="0"/>
                <a:cs typeface="Times New Roman" pitchFamily="18" charset="0"/>
              </a:rPr>
              <a:t>перехресне</a:t>
            </a:r>
          </a:p>
          <a:p>
            <a:endParaRPr lang="uk-UA" sz="3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3141" y="4077072"/>
            <a:ext cx="3605323" cy="2618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1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23528" y="836712"/>
            <a:ext cx="5616624" cy="2808312"/>
          </a:xfrm>
        </p:spPr>
        <p:txBody>
          <a:bodyPr>
            <a:normAutofit fontScale="92500"/>
          </a:bodyPr>
          <a:lstStyle/>
          <a:p>
            <a:r>
              <a:rPr lang="uk-UA" sz="3600" b="1" i="1" dirty="0" smtClean="0">
                <a:latin typeface="Times New Roman" pitchFamily="18" charset="0"/>
                <a:cs typeface="Times New Roman" pitchFamily="18" charset="0"/>
              </a:rPr>
              <a:t>Богдан-Ігор Антонич — український поет, прозаїк, який справив значний вплив на сучасну українську поетику. </a:t>
            </a:r>
          </a:p>
          <a:p>
            <a:endParaRPr lang="uk-UA" sz="3600" b="1" i="1" dirty="0"/>
          </a:p>
        </p:txBody>
      </p:sp>
      <p:pic>
        <p:nvPicPr>
          <p:cNvPr id="1026" name="Picture 2" descr="http://www.unalib.ks.ua/files/unalib/Image/news/news_2012-11-14_001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476672"/>
            <a:ext cx="2644134" cy="36724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4293096"/>
            <a:ext cx="7560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300" b="1" i="1" dirty="0" smtClean="0">
                <a:latin typeface="Times New Roman" pitchFamily="18" charset="0"/>
                <a:cs typeface="Times New Roman" pitchFamily="18" charset="0"/>
              </a:rPr>
              <a:t>Його філософська лірика містить релігійні, космічні мотиви, разом із тим у ній - відгомін лемківського фольклору і поганської символіки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wallsave.com/wallpapers/800x600/light-powerpoint-/22365/light-powerpoint-power-point-green-flowers-2236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259632" y="332656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Епітети: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місяць круглий, снігова завія, золотий горіх;</a:t>
            </a:r>
          </a:p>
          <a:p>
            <a:r>
              <a:rPr lang="uk-UA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Метафори: </a:t>
            </a: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прийшли лемки і принесли місяць; народився Бог на санях; ніч крутиться довкола стріх; у долоні у Марії місяць – золотий горіх.</a:t>
            </a:r>
            <a:endParaRPr lang="ru-RU" dirty="0"/>
          </a:p>
        </p:txBody>
      </p:sp>
      <p:pic>
        <p:nvPicPr>
          <p:cNvPr id="15362" name="Picture 2" descr="http://os1.i.ua/3/4/8455490_40a74dc8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64902"/>
            <a:ext cx="5040560" cy="40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4082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900igr.net/datas/literatura/Gabdulla-Tukaj/0015-015-Gabdulla-Tukaj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55576" y="404664"/>
            <a:ext cx="803617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Літературознавці про вірш «Різдво»: </a:t>
            </a:r>
            <a:endParaRPr lang="uk-UA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28343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                 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Богдан-Ігор Антонич не вдавався до «</a:t>
            </a:r>
            <a:r>
              <a:rPr lang="uk-UA" sz="2400" b="1" i="1" dirty="0" err="1" smtClean="0">
                <a:latin typeface="Times New Roman" pitchFamily="18" charset="0"/>
                <a:cs typeface="Times New Roman" pitchFamily="18" charset="0"/>
              </a:rPr>
              <a:t>оязичнення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християнства» чи — навпаки. Він уміло взаємодоповнював дві одна­ково рідні українцям релігійні системи. 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 У вірші «Різдво» християнське таїнство народження Спасителя тонко помережане язич­ницькими мотивами.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          Саме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воно відбувається в українському, лемків­ському середовищі.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І навіть </a:t>
            </a:r>
            <a:r>
              <a:rPr lang="uk-UA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волфи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уподібнюються до лемків: 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«Прийшли лемки у крисанях і принесли місяць круглий». </a:t>
            </a:r>
          </a:p>
          <a:p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Образ місяця</a:t>
            </a:r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, що проймає увесь твір, — теж </a:t>
            </a:r>
            <a:r>
              <a:rPr lang="uk-UA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праукраїнський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язичницький символ Різдва, народ­ження нового світу. 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Отже, залучаючи творчу фантазію, уяву, автор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щільно переплітає християнську й українську</a:t>
            </a:r>
          </a:p>
          <a:p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 традиції, робить інтим­ним переживання віри.</a:t>
            </a:r>
            <a:endParaRPr lang="uk-UA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765" t="10444" r="11440" b="8229"/>
          <a:stretch/>
        </p:blipFill>
        <p:spPr bwMode="auto">
          <a:xfrm>
            <a:off x="7236296" y="4797152"/>
            <a:ext cx="1800200" cy="1916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5283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wallsave.com/wallpapers/800x600/light-powerpoint-/22365/light-powerpoint-power-point-green-flowers-2236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2339752" y="332656"/>
            <a:ext cx="68042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народження:</a:t>
            </a:r>
            <a:r>
              <a:rPr lang="uk-UA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5 жовтня 1909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Місце народження:</a:t>
            </a:r>
            <a:r>
              <a:rPr lang="uk-UA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uk-UA" sz="3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Новиця</a:t>
            </a:r>
            <a:r>
              <a:rPr lang="uk-UA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Австро-Угорщина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Дата смерті:</a:t>
            </a:r>
            <a:r>
              <a:rPr lang="uk-UA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6 липня 1937 (27 років)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Місце смерті:</a:t>
            </a:r>
            <a:r>
              <a:rPr lang="uk-UA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Львів, Польща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Рід діяльності: </a:t>
            </a:r>
            <a:r>
              <a:rPr lang="uk-UA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поет, прозаїк, перекладач, літературознавець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Роки активності:</a:t>
            </a:r>
            <a:r>
              <a:rPr lang="uk-UA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1931-1937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Напрямок:</a:t>
            </a:r>
            <a:r>
              <a:rPr lang="uk-UA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література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uk-UA" sz="3000" b="1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Жанр:</a:t>
            </a:r>
            <a:r>
              <a:rPr lang="uk-UA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поезія, проза, переклад, стаття</a:t>
            </a:r>
            <a:endParaRPr lang="uk-UA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5423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://nmsk.dp.ua/uploads/posts/2009-10/1254486652_prizrak_chbl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194"/>
          <a:stretch/>
        </p:blipFill>
        <p:spPr bwMode="auto">
          <a:xfrm>
            <a:off x="251520" y="404664"/>
            <a:ext cx="3456384" cy="5584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851920" y="1196752"/>
            <a:ext cx="5184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Мої пісні – над рікою часу калиновий міст.</a:t>
            </a:r>
          </a:p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Я – закоханий в життя прочанин.</a:t>
            </a:r>
            <a:endParaRPr lang="en-US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4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            Б.-І.</a:t>
            </a:r>
            <a:r>
              <a:rPr lang="en-US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1" i="1" dirty="0" smtClean="0">
                <a:latin typeface="Times New Roman" pitchFamily="18" charset="0"/>
                <a:cs typeface="Times New Roman" pitchFamily="18" charset="0"/>
              </a:rPr>
              <a:t>Антонич</a:t>
            </a:r>
            <a:endParaRPr lang="uk-UA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31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www.wallsave.com/wallpapers/800x600/light-powerpoint-/22365/light-powerpoint-power-point-green-flowers-22365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http://nmsk.dp.ua/uploads/posts/2009-09/1253275618_poje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423"/>
          <a:stretch/>
        </p:blipFill>
        <p:spPr bwMode="auto">
          <a:xfrm>
            <a:off x="1043608" y="620688"/>
            <a:ext cx="2640264" cy="37739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Прямоугольник 4"/>
          <p:cNvSpPr/>
          <p:nvPr/>
        </p:nvSpPr>
        <p:spPr>
          <a:xfrm>
            <a:off x="3995936" y="476672"/>
            <a:ext cx="504056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З вітром століть приходимо до поета й беремо його у вітер століть. Мине небагато часу,і в мисль про українську поезію ввійде ім’я закоханого в життя прочанина, творчість якого буде засвоєна його Батьківщиною, тією «вічною землею, куди ведуть усі стежки і всі дороги».</a:t>
            </a:r>
            <a:endParaRPr lang="en-US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                     Д.Павличко</a:t>
            </a:r>
            <a:r>
              <a:rPr lang="ru-RU" sz="2800" b="1" i="1" dirty="0" smtClean="0"/>
              <a:t>                                                       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xmlns="" val="5347087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980729"/>
            <a:ext cx="4680520" cy="50281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/>
              <a:t> </a:t>
            </a:r>
            <a:r>
              <a:rPr lang="uk-UA" b="1" i="1" dirty="0" err="1" smtClean="0">
                <a:latin typeface="Times New Roman" pitchFamily="18" charset="0"/>
                <a:cs typeface="Times New Roman" pitchFamily="18" charset="0"/>
              </a:rPr>
              <a:t>Антоничева</a:t>
            </a: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поезія – це негаснучий   перстень життя, який передаватимуть із покоління в покоління здивовані читачі, щоб зачудування сонцем і людиною не пропало ніколи.</a:t>
            </a:r>
          </a:p>
          <a:p>
            <a:pPr marL="0" indent="0">
              <a:buNone/>
            </a:pPr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                     Д.Павличко</a:t>
            </a:r>
            <a:endParaRPr lang="uk-UA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vsiknygy.net.ua/wp-content/uploads/2013/10/pavly4ko-e13806973122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2" y="908720"/>
            <a:ext cx="381791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849361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etc.usf.edu/presentations/backgrounds/misc/misc_17/81702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907704" y="260648"/>
            <a:ext cx="7128792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uk-UA" sz="48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Девіз життя Богдана – Ігоря  Антонича:</a:t>
            </a:r>
            <a:endParaRPr lang="uk-UA" sz="4800" b="1" i="1" dirty="0">
              <a:solidFill>
                <a:srgbClr val="FF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55168" y="2708920"/>
            <a:ext cx="7488832" cy="3618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«ВСЕ МОЄ ЖИТТЯ – ОДНЕ ЗМАГАННЯ,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ЗА ГАРМОНІЮ ЛЮДИНИ Й БОГА…»</a:t>
            </a:r>
            <a:endParaRPr lang="ru-RU" sz="4800" b="1" i="1" dirty="0">
              <a:solidFill>
                <a:srgbClr val="0070C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7" name="Рисунок 6" descr="http://im5-tub-ua.yandex.net/i?id=135331399-54-72&amp;n=2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47123" cy="23269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888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www.chytomo.com/wp-content/uploads/chytomo/2010/01/2_RiA.jpg"/>
          <p:cNvPicPr>
            <a:picLocks noChangeAspect="1" noChangeArrowheads="1"/>
          </p:cNvPicPr>
          <p:nvPr/>
        </p:nvPicPr>
        <p:blipFill>
          <a:blip r:embed="rId2" cstate="print"/>
          <a:srcRect l="50841" b="14301"/>
          <a:stretch>
            <a:fillRect/>
          </a:stretch>
        </p:blipFill>
        <p:spPr bwMode="auto">
          <a:xfrm>
            <a:off x="6444208" y="2708920"/>
            <a:ext cx="2448272" cy="3082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20688"/>
            <a:ext cx="7920880" cy="1944216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Богдан-Ігор Антонич народився 5 жовтня 1909 року в селі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Новиця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Горлицького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повіту на Лемківщині. Його батько — греко-католицький священик Василь Кіт, що змінив прізвище незадовго перед народженням єдиного сина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uk-UA" sz="2800" dirty="0"/>
          </a:p>
        </p:txBody>
      </p:sp>
      <p:sp>
        <p:nvSpPr>
          <p:cNvPr id="27650" name="AutoShape 2" descr="data:image/jpeg;base64,/9j/4AAQSkZJRgABAQAAAQABAAD/2wCEAAkGBhMSDxQQEhEVFRITFxUSEBQSFRQUFRUWFRQXFBQUFBQXGyYeGBojGhQSHy8gIycpLCwsFR4xNTAqNSYtLCkBCQoKDQwNDQ4OESkYFhgpKSkpKSkpKSkpKSkpKSkpKSkpKSkpKSkpKSkpKSkpKSkpKSkpKSkpKSkpKSkpKSkpKf/AABEIAL8BCAMBIgACEQEDEQH/xAAcAAEAAQUBAQAAAAAAAAAAAAAABgEDBAUHAgj/xABFEAACAQIDBAYIAgYIBwEAAAAAAQIDEQQSIQUGMUEHEyJRYdEXMlNxgZGToRSxI3KzweHwFSU1QlJ0ktIzNENig6LxJP/EABQBAQAAAAAAAAAAAAAAAAAAAAD/xAAUEQEAAAAAAAAAAAAAAAAAAAAA/9oADAMBAAIRAxEAPwDuIAAAAAAAAAAAAAAAAAAAAAAAAAAAAAAAAKXFwKgpcqAAAAAAAAAAAAAAAAAAAAAAAAAAAAAAAAAAAAAsY3FKnByfID3WrqKcm7JEO2vv+4zdPD03Unw04L3s021tq18XVdGnKUYJ2nKPjyXn4G3wG7LpUrRjZtWb4vV6v5ICObV2ltOoszqKmnwVNpP3X4mljt3H0JKTxNXTVKcpNNeMZOz+R0bC7sK6cr2XBPvL+O3So1PWjd97AgeA6WMVTl+lUKseaayPjykufwJ1uz0i4XGSVNSdOs+FOpbX9SXCXu4+BC9s9GsleVKSfhIge1MBOhNZo5Jp3Uo6WtwaaA+mEVOe9F2/csVD8LiJN4iCcozdv0kFxzf9yv8AFHQUBUAAAAAAAAAAAAAAAAAAAAAAAAAAAAAAAAh2/wDtBwpuztaP3bsvzJic96TrqnNrkov/ANkBu9zdjxhRjJx7TXF6tvm7kmNXu9Vi8NSytNZI/krmylJAeZFuotCtavGKu3oRTa/SRhabcFmqSWjVOLfwuBsMfXsmc032o9Yrrirm7xu/lKaf6GtH9aKX5M0+1cTTrUlKD1XHv18AOf4DaNShXhWpycZ05Jxl7v3O7XuufS+7G2li8HRxKVusjeSXBSTcZpeCkmfMe0ItVGrczvXQ/Ub2TTu72nVS8Fmvb5t/MCbAAAAAAAAAAAAAAAAAAAAAAAAAAAAAAAAEX342YqtF+KcX+772JQa/bc4qi8yugINu3vFUobNpqFJTqxc4Sc5ZYQcZNPM/gaLaG/mKdXt4imktctGLa9zb4oktPdmOIw8qdKrHLKo51Orlms9M8ZdzuuBe2d0eU4TU5LVRUL6dpa3ulzd38wNk6kq2z41U9ZQzac7rkczxOArTqOEIuCScs7j60rXUU+V+9nY/w8aeG6uKtGMcqXKyI7hMRDrOrlZuV3HxS42uByaWBxN4xlKTqvil2lb4cDc4bZ9SEe2rSt3aHTK2FgldRSffZEb2vNa/bzA5pX2cnXcql+rj2pJcX4L38Cd9GW8GJeNjhpWhhnTnKFJJJR4STXO/HV95Gdo0HK8U7XejS4u5LOj3A1Y4uk5rWEasZN8XCyyy+egHVgAAAAAAAAAAAAAAAAAAAAAAAAAAAAAAADX7awjqUmk7W1NgUkgILufgVhp4h30qyUvdJXzafMllDE3RqMRsxwqTbv1cle61s+TPOysfeOr4aP4cwIPvzt/GRq1KElKNJtum43s48rtfE026dHEOvCcnJQg3LXXiuFvkTTeDfOleVKlh5V5L1rRdl7tCD4rb+Kc24qNGLtljZJ+GnEDotbGvLZ9xGtrVrysm+HLiesBVq9XerNSk9VpY1+Nrat/DT3AW9k0nPGUYJazqKN7Xt42TV7HZMDs+NNaJZmlmlazdvyXgcZ3dx0YbRw8puy6xJvkrpxXwuzuCAqAAAAAAAAAAAAAAAAAAAAAAAAAAAAAAAAAAPNSF00+DIdtPZs6E3OKvB8UTMs4qCcJJrSzAgeM2O8TC0Kjp+MdNPHvNRHcenS7UqrlLxMradevS7dLWm5OMk+T5NP3Efx23KrVpX77XA21ecYRyp3sR7GYq7yxV5Pglqy7gsNUqdqbyQ+5gbW29ToXhQgnNcaj1t/EDH2tQVKCVSV68lpCPCC75vvfInHRZvw7xwFebk3/y05Nt8G3Sk/cuz8jl1C881Scrt6tswp1nGV09VqmuXdb7AfWQOVbr9N1FwjTxsZRqLR1YJOErcJSitYv3Jo6HsrePDYmMZUK9OopLNFRks1ud4esvkBsgUuAKgAAAAAAAAAAAAAAAAAAAAAAAAAAAABg7Zr5KMn4WM2UrHNukjfjqo9VTks8vVVr275MCS4HAqWGUZLSd5P4sgW38PSo1pKejjyel+ebK+RBIbdxGa6r1Y89JyXHV8GZdfC4itD8RPPKM21nld3a04gU2vtudS8IXUeSV9eWtjxR3Oqqi8TXvTgl2E/XnJ8ElyXiZGzt2cS5xlCEr3TTs0lrx1Nzv1if0kaV2+rX6STd25tK6+CstO8CHYiOWOVcPsaqstXqbOq7trn/PMwKtL+Hj4AYEofA8qs4vNFuLWqa0a8Uy5OOruWq0dLvjyQEs2J0qbRoyjfFSqRjplq9tO/e3r9wQ2jLVAD7PAAAAAAAAAAAAAAAAAAAAAAAAAAA8Vaqirt2R7bOYdKG90qUOrg7OTcVZ8EuL+4Fzf/pJVGLpUbSqarjpHxl9tDjdbFzrVHUqSc5Serb1/wDhjyructXfn7/EycNS+9gOj9GGwaWJpYiNampJSpZb8mlJ6PjbwOmYfYtOEVHKnl0SsrK3+GPBIh/Q7Qtha0ucqtv9MEv3nQktANXtLEQoUZ1WlaEXL4paL52+Zw3H1XUlKcn2pNyfvbuzpXSdtW1OGGT1n25/qx9X5v8AI5vJ+4DVvDtvTj4mFj6DXG3zNzK3FmlxtVzqWXBfmBrqi/n+fgYtU2Neg0tbX11XE11dP+e8C1DivfoCtJap+K5gD7OAAAAAAAAAAAAAAAAAAAAAAAAAAGv23jerpN31Z82b37a/EYqcr3jHsR9yetvezuXSNi8mGm+6En9tD5wdN8wL+Fd5eGtrm5w6+3kabDaSN1hqqt42A7D0VL+r27f9Wp9mkTSUiEdE1X+r/wDyz/cbnfTbHUYObTtKa6uHvlxfwjmA5vvPtV18TVqrgnlh+rHRfP8AeRuVXW1+PcZU59k0e0MYktPcB52ni36i4v7FuNPKvekl5mNQnxk9Wy7Vq3WvxAxastbMw68eaMitPXxMWctALVPivegVT1XvAH2YAAAAAAAAAAAAAAAAAAAAAAAAAAOddLan+Eq5U32eXddX+xyzd6FGvTSmkqsJq8v8UGra8nbv8Tt+/uMVPDyla+WEpa63snofM2Hx7p1VOLs08ytw8VbuA221dlzptVdHCUpRTXC/GxTCV9PsX9tbd66hTppdmMpT4cG1w+DuYGDkmgO0dEmLX4OUefWS+9jA6UNrZ60KEXpTV5frS8lp8SP9H+8Kw8ayfCPbS72l+92NfjcY6rnVl60m3J+LYGFiMVlg+17vMjc5uUuPPQzdoYjNKy4GLFd618QLlNWV/meZy5d/D+J46zl3FmdbUC1Xlqyy5HrFSd7/ABMeUwL1N6/EFmjU7S+H5/xAHQ94umradHGYijCtTUKdatTgnRptqMKkoxu7a6JGu9PG1vbUvo0/Iiu+P9pYz/M4j9tMx8LsVyw8sS6kIU4z6pZ+sblNxc1GKhCXJcXZATP077W9tS+jT8h6d9re2pfRp+RBIbOqvLalN5/UtCXatq8umvPh3FXsytaUuqqWi7TeSVotWupO2j7Uf9S7wJ16d9re2pfRp+Q9O+1vbUvo0/IgdTZ9WPrU5q1r3jJes7R4rm07e4u4TZFSp1qjHtUY55xd1L/iRp5VG13LNOKsBNvTvtb21L6NPyHp32t7al9Gn5EFns2qs16U1kV53hJZU9U5aacHxPNXBVIxUpU5xi7WlKMkndXVm1rpqBPPTvtb21L6NPyHp42t7al9Gn5EOrbv1o0KNfLeOIc1SUbuV4WveKV1dO670n3GPS2ZWks0aNSStmvGEmst2s10uF01fwYE59PG1vbUvo0/Ienfa3tqf0afkQN4Cokn1c7STlHsy1ildyWmqS1uVjs+q7WpTd/VtCWvZz6aa9nte7UCd+nja3tqX0afkPTvtb21L6NPyIDPCziruEktFdppdpZo6+K1XgWgOienfa3tqX0afkPTvtb21L6NPyOdgDonp32t7al9Gn5FPTxtb21L6NPyOeADofp32t7an9Gn5D08bW9tT+jT8jngAm21el/aOIg6dWrTcWnF2pQi7NWdmldES/FvwMYAZn9Iy7l9/MuUtryjwUfv5mvAG3pbxVI3so68fW/3F+W9tW1ssPlL/caEAbJbane9o6+/zKf01Puj9/M1wAz3taXdH7+Z5/pKXcvv5mEAMmpjZN8i31zLQAv06zvxKFuIA2++P9pYz/M4j9tMzd3t644bDypOE5Xq9bZTUac11UqfV1YuLzQ7Wq5q604mFvl/aWM/zOI/bTNPcCY4bfuMXn6meaUacai6xZI9VhamGi6McvYvnu9XZJpcT3s7eTC0sIsM3Uk5Uazqu9oyrVZ0ajhwzJZcLRp3722Qu4uBNcTv/TyZKeHslkUc/VSSjDETrpWyK9lPKm7vi23cxcHvvkxdbEOknGpNzhGKpwmr4unibTqRjeo7U8t5X4kUuLgSbZu96p2cqc5ShWq4inapaM3VhGHV11Z54LItFbSU1/eur28e8dOVJ0KWafWUcBCcpTvTi8PhacWqdPLpLPmi3flK3raRO5QCaYLf6MJw/wDzrq6Tw8qKi0prqKcqXbb0eaNSo3pxfgYVXfC9F0+ryt4L8F2HGEc3438VnUYpJKzy273fmRm4uBMpb+xzVZqjJuu6tScak4zhCdTD1KKhSg46Uv0rbi76Qpr+7d5OH6SIxVO2HeeLgpOMoxWSOFp0JwhFRtHM6UX+roQS5QDfbQ3ndbCdROnFTz0ZdZG6zRo0HQipRbavly6q3B95oStygAAAAAAAAAAAAAAAAAAAAAAAAAA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467544" y="2852936"/>
            <a:ext cx="61206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Дитячі роки Антонича припали на час Першої світової війни, коли його батьки були змушені 1914 року переселитися до Відня, а 1919 року — на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Пряшівіщину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, до Чехословаччини. Із середини 1920-х років жили в с.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Бортятин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(тепер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Мостиського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району Львівської області), де о. Василь був місцевим парохом.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212976"/>
            <a:ext cx="8229600" cy="2907704"/>
          </a:xfrm>
        </p:spPr>
        <p:txBody>
          <a:bodyPr>
            <a:normAutofit lnSpcReduction="10000"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Після закінчення гімназії Богдан-Ігор вступив на гуманітарний факультет Львівського університету за спеціальністю «Польська філологія» (1928-1933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.).</a:t>
            </a:r>
            <a:endParaRPr lang="ru-RU" sz="2400" dirty="0" smtClean="0"/>
          </a:p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Цей 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етап мав вирішальне значення для розвитку його творчої особистості: хоч університет був польський, тут вчилося чимало українських інтелігентів. Вони заохочували молодого поета писати по-українськи й допомагали вивчити українську літературну мову.</a:t>
            </a:r>
            <a:endParaRPr lang="uk-UA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700" name="Picture 4" descr="http://exlibris.org.ua/text/olenastepaniw_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4381500" cy="2381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95528" y="1052736"/>
            <a:ext cx="4248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Хлопець спочатку навчався вдома, а з 1920 року — у </a:t>
            </a:r>
            <a:r>
              <a:rPr lang="uk-UA" sz="2400" b="1" dirty="0" err="1" smtClean="0">
                <a:latin typeface="Times New Roman" pitchFamily="18" charset="0"/>
                <a:cs typeface="Times New Roman" pitchFamily="18" charset="0"/>
              </a:rPr>
              <a:t>Сяноцькій</a:t>
            </a:r>
            <a:r>
              <a:rPr lang="uk-UA" sz="2400" b="1" dirty="0" smtClean="0">
                <a:latin typeface="Times New Roman" pitchFamily="18" charset="0"/>
                <a:cs typeface="Times New Roman" pitchFamily="18" charset="0"/>
              </a:rPr>
              <a:t> гімназії, яку він за­кінчив 1928 року. </a:t>
            </a:r>
            <a:endParaRPr lang="ru-RU" sz="2400" dirty="0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zhittya-ta-tvorchiy-shlyah-poeta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zhittya-ta-tvorchiy-shlyah-poeta</Template>
  <TotalTime>70</TotalTime>
  <Words>1049</Words>
  <Application>Microsoft Office PowerPoint</Application>
  <PresentationFormat>Экран (4:3)</PresentationFormat>
  <Paragraphs>82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zhittya-ta-tvorchiy-shlyah-poeta</vt:lpstr>
      <vt:lpstr>Богдан-Ігор Антонич (1909-1937)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Богдан-Ігор Антонич (1909-1937)</dc:title>
  <dc:creator>Ира</dc:creator>
  <cp:lastModifiedBy>User</cp:lastModifiedBy>
  <cp:revision>8</cp:revision>
  <dcterms:created xsi:type="dcterms:W3CDTF">2014-09-23T19:35:09Z</dcterms:created>
  <dcterms:modified xsi:type="dcterms:W3CDTF">2014-12-24T21:49:03Z</dcterms:modified>
</cp:coreProperties>
</file>