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70" r:id="rId12"/>
    <p:sldId id="264" r:id="rId13"/>
    <p:sldId id="27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1F0364-3676-48AC-8AF4-16BED39A0205}" type="datetimeFigureOut">
              <a:rPr lang="uk-UA" smtClean="0"/>
              <a:t>21.04.2014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63D7FC-56C6-403C-809C-1828C52E4EA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23" y="897888"/>
            <a:ext cx="3888432" cy="59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339" y="-99392"/>
            <a:ext cx="7772400" cy="178010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ОЛЕСЬ ГОНЧАР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(</a:t>
            </a:r>
            <a:r>
              <a:rPr lang="uk-UA" dirty="0">
                <a:solidFill>
                  <a:schemeClr val="tx1"/>
                </a:solidFill>
              </a:rPr>
              <a:t>1918 — 1995)</a:t>
            </a:r>
          </a:p>
        </p:txBody>
      </p:sp>
    </p:spTree>
    <p:extLst>
      <p:ext uri="{BB962C8B-B14F-4D97-AF65-F5344CB8AC3E}">
        <p14:creationId xmlns:p14="http://schemas.microsoft.com/office/powerpoint/2010/main" val="24719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" y="-63591"/>
            <a:ext cx="9110600" cy="69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280919" cy="6336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З </a:t>
            </a:r>
            <a:r>
              <a:rPr lang="ru-RU" dirty="0">
                <a:solidFill>
                  <a:schemeClr val="tx1"/>
                </a:solidFill>
              </a:rPr>
              <a:t>1946 р. — член </a:t>
            </a:r>
            <a:r>
              <a:rPr lang="ru-RU" dirty="0" err="1">
                <a:solidFill>
                  <a:schemeClr val="tx1"/>
                </a:solidFill>
              </a:rPr>
              <a:t>Спілки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Високу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оцінку</a:t>
            </a:r>
            <a:r>
              <a:rPr lang="ru-RU" dirty="0">
                <a:solidFill>
                  <a:schemeClr val="tx1"/>
                </a:solidFill>
              </a:rPr>
              <a:t> роману «</a:t>
            </a:r>
            <a:r>
              <a:rPr lang="ru-RU" dirty="0" err="1">
                <a:solidFill>
                  <a:schemeClr val="tx1"/>
                </a:solidFill>
              </a:rPr>
              <a:t>Прапороносці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відзначеному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двома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преміями</a:t>
            </a:r>
            <a:r>
              <a:rPr lang="ru-RU" dirty="0">
                <a:solidFill>
                  <a:schemeClr val="tx1"/>
                </a:solidFill>
              </a:rPr>
              <a:t> СРСР, дали </a:t>
            </a:r>
            <a:r>
              <a:rPr lang="ru-RU" dirty="0" err="1">
                <a:solidFill>
                  <a:schemeClr val="tx1"/>
                </a:solidFill>
              </a:rPr>
              <a:t>тоді</a:t>
            </a:r>
            <a:r>
              <a:rPr lang="ru-RU" dirty="0">
                <a:solidFill>
                  <a:schemeClr val="tx1"/>
                </a:solidFill>
              </a:rPr>
              <a:t> Ю. </a:t>
            </a:r>
            <a:r>
              <a:rPr lang="ru-RU" dirty="0" err="1">
                <a:solidFill>
                  <a:schemeClr val="tx1"/>
                </a:solidFill>
              </a:rPr>
              <a:t>Яновський</a:t>
            </a:r>
            <a:r>
              <a:rPr lang="ru-RU" dirty="0">
                <a:solidFill>
                  <a:schemeClr val="tx1"/>
                </a:solidFill>
              </a:rPr>
              <a:t>, П. </a:t>
            </a:r>
            <a:r>
              <a:rPr lang="ru-RU" dirty="0" err="1">
                <a:solidFill>
                  <a:schemeClr val="tx1"/>
                </a:solidFill>
              </a:rPr>
              <a:t>Тичина</a:t>
            </a:r>
            <a:r>
              <a:rPr lang="ru-RU" dirty="0">
                <a:solidFill>
                  <a:schemeClr val="tx1"/>
                </a:solidFill>
              </a:rPr>
              <a:t>, Остап Вишня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Після </a:t>
            </a:r>
            <a:r>
              <a:rPr lang="uk-UA" dirty="0">
                <a:solidFill>
                  <a:schemeClr val="tx1"/>
                </a:solidFill>
              </a:rPr>
              <a:t>завершення роботи над трилогією «Прапороносці» героїка війни і далі хвилювала митця. Наприкінці 40-х і на початку 50-х років він пише низку новел («</a:t>
            </a:r>
            <a:r>
              <a:rPr lang="uk-UA" dirty="0" err="1">
                <a:solidFill>
                  <a:schemeClr val="tx1"/>
                </a:solidFill>
              </a:rPr>
              <a:t>Модри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Камень</a:t>
            </a:r>
            <a:r>
              <a:rPr lang="uk-UA" dirty="0">
                <a:solidFill>
                  <a:schemeClr val="tx1"/>
                </a:solidFill>
              </a:rPr>
              <a:t>», «Весна за </a:t>
            </a:r>
            <a:r>
              <a:rPr lang="uk-UA" dirty="0" err="1">
                <a:solidFill>
                  <a:schemeClr val="tx1"/>
                </a:solidFill>
              </a:rPr>
              <a:t>Моравою</a:t>
            </a:r>
            <a:r>
              <a:rPr lang="uk-UA" dirty="0">
                <a:solidFill>
                  <a:schemeClr val="tx1"/>
                </a:solidFill>
              </a:rPr>
              <a:t>», «Ілонка», «Гори співають», «</a:t>
            </a:r>
            <a:r>
              <a:rPr lang="uk-UA" dirty="0" err="1">
                <a:solidFill>
                  <a:schemeClr val="tx1"/>
                </a:solidFill>
              </a:rPr>
              <a:t>Усман</a:t>
            </a:r>
            <a:r>
              <a:rPr lang="uk-UA" dirty="0">
                <a:solidFill>
                  <a:schemeClr val="tx1"/>
                </a:solidFill>
              </a:rPr>
              <a:t> та Марта» тощо), багато в чому суголосних з «Прапороносцями».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Видані </a:t>
            </a:r>
            <a:r>
              <a:rPr lang="uk-UA" dirty="0">
                <a:solidFill>
                  <a:schemeClr val="tx1"/>
                </a:solidFill>
              </a:rPr>
              <a:t>протягом 50-х років книги новел «Південь» (1951), «Дорога за хмари» (1953), «Чари-комиші» (1958), повісті «Микита Братусь» (1951) і «Щоб світився вогник» (1955) присвячені мирному життю людей, важливим моральним аспектам їхніх взаємовідносин, а романна дилогія «Таврія» (1952) і «Перекоп» (1957) — </a:t>
            </a:r>
            <a:r>
              <a:rPr lang="uk-UA" dirty="0" err="1">
                <a:solidFill>
                  <a:schemeClr val="tx1"/>
                </a:solidFill>
              </a:rPr>
              <a:t>історико-революційній</a:t>
            </a:r>
            <a:r>
              <a:rPr lang="uk-UA" dirty="0">
                <a:solidFill>
                  <a:schemeClr val="tx1"/>
                </a:solidFill>
              </a:rPr>
              <a:t> проблематиці.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Якісна </a:t>
            </a:r>
            <a:r>
              <a:rPr lang="uk-UA" dirty="0">
                <a:solidFill>
                  <a:schemeClr val="tx1"/>
                </a:solidFill>
              </a:rPr>
              <a:t>новизна романів «Людина і зброя» (1960) та «Циклон» (1970) полягала в тому, що акцент у них зроблено на </a:t>
            </a:r>
            <a:r>
              <a:rPr lang="uk-UA" dirty="0" err="1">
                <a:solidFill>
                  <a:schemeClr val="tx1"/>
                </a:solidFill>
              </a:rPr>
              <a:t>найсокровенніших</a:t>
            </a:r>
            <a:r>
              <a:rPr lang="uk-UA" dirty="0">
                <a:solidFill>
                  <a:schemeClr val="tx1"/>
                </a:solidFill>
              </a:rPr>
              <a:t> питаннях життя і смерті людини, на проблемах її </a:t>
            </a:r>
            <a:r>
              <a:rPr lang="uk-UA" dirty="0" err="1">
                <a:solidFill>
                  <a:schemeClr val="tx1"/>
                </a:solidFill>
              </a:rPr>
              <a:t>незнищенності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4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76672"/>
            <a:ext cx="875584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На </a:t>
            </a:r>
            <a:r>
              <a:rPr lang="uk-UA" dirty="0">
                <a:solidFill>
                  <a:schemeClr val="tx1"/>
                </a:solidFill>
              </a:rPr>
              <a:t>сторінках журналу «Вітчизна», а згодом і окремим виданням з'явилися всі три частини роману («Альпи», 1946; «Голубий Дунай», 1947; «Злата Прага», 1948). Високу оцінку творові, відзначеному двома Сталінськими преміями, дали тоді Юрій Яновський, Павло Тичина, Олександр Фадєєв, Остап Вишня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У </a:t>
            </a:r>
            <a:r>
              <a:rPr lang="ru-RU" dirty="0">
                <a:solidFill>
                  <a:schemeClr val="tx1"/>
                </a:solidFill>
              </a:rPr>
              <a:t>1959–1971 роках Олесь Гончар — голова </a:t>
            </a:r>
            <a:r>
              <a:rPr lang="ru-RU" dirty="0" err="1">
                <a:solidFill>
                  <a:schemeClr val="tx1"/>
                </a:solidFill>
              </a:rPr>
              <a:t>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у 1959–1986 роках — </a:t>
            </a:r>
            <a:r>
              <a:rPr lang="ru-RU" dirty="0" err="1">
                <a:solidFill>
                  <a:schemeClr val="tx1"/>
                </a:solidFill>
              </a:rPr>
              <a:t>секретар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письменників</a:t>
            </a:r>
            <a:r>
              <a:rPr lang="ru-RU" dirty="0">
                <a:solidFill>
                  <a:schemeClr val="tx1"/>
                </a:solidFill>
              </a:rPr>
              <a:t> СРСР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1973 р. — голова </a:t>
            </a:r>
            <a:r>
              <a:rPr lang="ru-RU" dirty="0" err="1">
                <a:solidFill>
                  <a:schemeClr val="tx1"/>
                </a:solidFill>
              </a:rPr>
              <a:t>Українського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республіканського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комітету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захисту</a:t>
            </a:r>
            <a:r>
              <a:rPr lang="ru-RU" dirty="0">
                <a:solidFill>
                  <a:schemeClr val="tx1"/>
                </a:solidFill>
              </a:rPr>
              <a:t> миру, член </a:t>
            </a:r>
            <a:r>
              <a:rPr lang="ru-RU" dirty="0" err="1">
                <a:solidFill>
                  <a:schemeClr val="tx1"/>
                </a:solidFill>
              </a:rPr>
              <a:t>Всесвітньої</a:t>
            </a:r>
            <a:r>
              <a:rPr lang="ru-RU" dirty="0">
                <a:solidFill>
                  <a:schemeClr val="tx1"/>
                </a:solidFill>
              </a:rPr>
              <a:t> Ради Миру, </a:t>
            </a:r>
            <a:r>
              <a:rPr lang="ru-RU" dirty="0" err="1">
                <a:solidFill>
                  <a:schemeClr val="tx1"/>
                </a:solidFill>
              </a:rPr>
              <a:t>академік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Академії</a:t>
            </a:r>
            <a:r>
              <a:rPr lang="ru-RU" dirty="0">
                <a:solidFill>
                  <a:schemeClr val="tx1"/>
                </a:solidFill>
              </a:rPr>
              <a:t> наук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92183"/>
            <a:ext cx="4651387" cy="234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7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80919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Свіжість </a:t>
            </a:r>
            <a:r>
              <a:rPr lang="uk-UA" dirty="0">
                <a:solidFill>
                  <a:schemeClr val="tx1"/>
                </a:solidFill>
              </a:rPr>
              <a:t>погляду на світ, незвичайну заглибленість у життя продемонстрував автор «Прапороносців» у нових своїх творах, що з'явилися протягом 60-70-х років. Серед них — романи «Тронка» (1963), «Собор» (1968), «Берег любові» (1976), «Твоя зоря» (1980), повість «Бригантина» (1972), новели «</a:t>
            </a:r>
            <a:r>
              <a:rPr lang="uk-UA" dirty="0" err="1">
                <a:solidFill>
                  <a:schemeClr val="tx1"/>
                </a:solidFill>
              </a:rPr>
              <a:t>Кресафт</a:t>
            </a:r>
            <a:r>
              <a:rPr lang="uk-UA" dirty="0">
                <a:solidFill>
                  <a:schemeClr val="tx1"/>
                </a:solidFill>
              </a:rPr>
              <a:t>» (1963), «На косі» (1966), «Під далекими соснами» (1970), «Пізнє прозріння» (1974) тощо.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«</a:t>
            </a:r>
            <a:r>
              <a:rPr lang="uk-UA" dirty="0">
                <a:solidFill>
                  <a:schemeClr val="tx1"/>
                </a:solidFill>
              </a:rPr>
              <a:t>Тронка» 1964 р. відзначена Ленінською премією, і це віщувало письменнику нібито цілковите благополуччя в житті та творчості. Але в 1968 р. з'явився його новий роман «Собор». Як зазначає Михайло Наєнко, «від того «офіційного» благополуччя не залишилося й сліду: письменника було піддано вульгарній, в основі своїй — далекій від творчості, критиці». Тільки гучне ім'я врятувало від арешту. Твір було вилучено з літературного процесу на два десятиліття.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Працю </a:t>
            </a:r>
            <a:r>
              <a:rPr lang="uk-UA" dirty="0">
                <a:solidFill>
                  <a:schemeClr val="tx1"/>
                </a:solidFill>
              </a:rPr>
              <a:t>на ниві художньої прози Олесь Гончар постійно поєднував із літературно-критичною творчістю. Почавши ще в студентські роки з досліджень творів М. Коцюбинського і В. Стефаника, він згодом створив десятки статей.</a:t>
            </a:r>
          </a:p>
        </p:txBody>
      </p:sp>
    </p:spTree>
    <p:extLst>
      <p:ext uri="{BB962C8B-B14F-4D97-AF65-F5344CB8AC3E}">
        <p14:creationId xmlns:p14="http://schemas.microsoft.com/office/powerpoint/2010/main" val="136105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72" y="3717032"/>
            <a:ext cx="350852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0"/>
            <a:ext cx="5976664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Працю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ниві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художньої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прози</a:t>
            </a:r>
            <a:r>
              <a:rPr lang="ru-RU" dirty="0">
                <a:solidFill>
                  <a:schemeClr val="tx1"/>
                </a:solidFill>
              </a:rPr>
              <a:t> Олесь Гончар </a:t>
            </a:r>
            <a:r>
              <a:rPr lang="ru-RU" dirty="0" err="1">
                <a:solidFill>
                  <a:schemeClr val="tx1"/>
                </a:solidFill>
              </a:rPr>
              <a:t>постійно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поєднує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літературно</a:t>
            </a:r>
            <a:r>
              <a:rPr lang="ru-RU" dirty="0">
                <a:solidFill>
                  <a:schemeClr val="tx1"/>
                </a:solidFill>
              </a:rPr>
              <a:t>-критичною </a:t>
            </a:r>
            <a:r>
              <a:rPr lang="ru-RU" dirty="0" err="1">
                <a:solidFill>
                  <a:schemeClr val="tx1"/>
                </a:solidFill>
              </a:rPr>
              <a:t>творчістю</a:t>
            </a:r>
            <a:r>
              <a:rPr lang="ru-RU" dirty="0">
                <a:solidFill>
                  <a:schemeClr val="tx1"/>
                </a:solidFill>
              </a:rPr>
              <a:t>. Почавши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студентські</a:t>
            </a:r>
            <a:r>
              <a:rPr lang="ru-RU" dirty="0">
                <a:solidFill>
                  <a:schemeClr val="tx1"/>
                </a:solidFill>
              </a:rPr>
              <a:t> роки з </a:t>
            </a:r>
            <a:r>
              <a:rPr lang="ru-RU" dirty="0" err="1">
                <a:solidFill>
                  <a:schemeClr val="tx1"/>
                </a:solidFill>
              </a:rPr>
              <a:t>досліджень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Михайла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Коцюбинського</a:t>
            </a:r>
            <a:r>
              <a:rPr lang="ru-RU" dirty="0">
                <a:solidFill>
                  <a:schemeClr val="tx1"/>
                </a:solidFill>
              </a:rPr>
              <a:t> і Василя </a:t>
            </a:r>
            <a:r>
              <a:rPr lang="ru-RU" dirty="0" err="1">
                <a:solidFill>
                  <a:schemeClr val="tx1"/>
                </a:solidFill>
              </a:rPr>
              <a:t>Стефаника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згодом</a:t>
            </a:r>
            <a:r>
              <a:rPr lang="ru-RU" dirty="0">
                <a:solidFill>
                  <a:schemeClr val="tx1"/>
                </a:solidFill>
              </a:rPr>
              <a:t> створив десятки статей,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публікувалися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трьох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окремих</a:t>
            </a:r>
            <a:r>
              <a:rPr lang="ru-RU" dirty="0">
                <a:solidFill>
                  <a:schemeClr val="tx1"/>
                </a:solidFill>
              </a:rPr>
              <a:t> книгах («Про наше </a:t>
            </a:r>
            <a:r>
              <a:rPr lang="ru-RU" dirty="0" err="1">
                <a:solidFill>
                  <a:schemeClr val="tx1"/>
                </a:solidFill>
              </a:rPr>
              <a:t>письменство</a:t>
            </a:r>
            <a:r>
              <a:rPr lang="ru-RU" dirty="0">
                <a:solidFill>
                  <a:schemeClr val="tx1"/>
                </a:solidFill>
              </a:rPr>
              <a:t>», 1972; «О тех, кто дорог», 1978; «</a:t>
            </a:r>
            <a:r>
              <a:rPr lang="ru-RU" dirty="0" err="1">
                <a:solidFill>
                  <a:schemeClr val="tx1"/>
                </a:solidFill>
              </a:rPr>
              <a:t>Письменницькі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роздуми</a:t>
            </a:r>
            <a:r>
              <a:rPr lang="ru-RU" dirty="0">
                <a:solidFill>
                  <a:schemeClr val="tx1"/>
                </a:solidFill>
              </a:rPr>
              <a:t>», 1980) та входили </a:t>
            </a:r>
            <a:r>
              <a:rPr lang="ru-RU" dirty="0" err="1">
                <a:solidFill>
                  <a:schemeClr val="tx1"/>
                </a:solidFill>
              </a:rPr>
              <a:t>частково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шеститомного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зібрання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письменника</a:t>
            </a:r>
            <a:r>
              <a:rPr lang="ru-RU" dirty="0">
                <a:solidFill>
                  <a:schemeClr val="tx1"/>
                </a:solidFill>
              </a:rPr>
              <a:t>. Твори Гончара </a:t>
            </a:r>
            <a:r>
              <a:rPr lang="ru-RU" dirty="0" err="1">
                <a:solidFill>
                  <a:schemeClr val="tx1"/>
                </a:solidFill>
              </a:rPr>
              <a:t>перекладалися</a:t>
            </a:r>
            <a:r>
              <a:rPr lang="ru-RU" dirty="0">
                <a:solidFill>
                  <a:schemeClr val="tx1"/>
                </a:solidFill>
              </a:rPr>
              <a:t> на 67 </a:t>
            </a:r>
            <a:r>
              <a:rPr lang="ru-RU" dirty="0" err="1">
                <a:solidFill>
                  <a:schemeClr val="tx1"/>
                </a:solidFill>
              </a:rPr>
              <a:t>мов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творчий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засвоюється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вітчизняними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зарубіжними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майстрами</a:t>
            </a:r>
            <a:r>
              <a:rPr lang="ru-RU" dirty="0">
                <a:solidFill>
                  <a:schemeClr val="tx1"/>
                </a:solidFill>
              </a:rPr>
              <a:t> слова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Нагороджений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багатьма</a:t>
            </a:r>
            <a:r>
              <a:rPr lang="ru-RU" dirty="0">
                <a:solidFill>
                  <a:schemeClr val="tx1"/>
                </a:solidFill>
              </a:rPr>
              <a:t> орденами та медалями.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1992-1993 </a:t>
            </a:r>
            <a:r>
              <a:rPr lang="ru-RU" dirty="0" err="1">
                <a:solidFill>
                  <a:schemeClr val="tx1"/>
                </a:solidFill>
              </a:rPr>
              <a:t>рр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Міжнародний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Біографічний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центр у </a:t>
            </a:r>
            <a:r>
              <a:rPr lang="ru-RU" dirty="0" err="1">
                <a:solidFill>
                  <a:schemeClr val="tx1"/>
                </a:solidFill>
              </a:rPr>
              <a:t>Кембриджі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Англія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визнав</a:t>
            </a:r>
            <a:r>
              <a:rPr lang="ru-RU" dirty="0">
                <a:solidFill>
                  <a:schemeClr val="tx1"/>
                </a:solidFill>
              </a:rPr>
              <a:t> О. Гончара «</a:t>
            </a:r>
            <a:r>
              <a:rPr lang="ru-RU" dirty="0" err="1">
                <a:solidFill>
                  <a:schemeClr val="tx1"/>
                </a:solidFill>
              </a:rPr>
              <a:t>всесвітнім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інтелектуалом</a:t>
            </a:r>
            <a:r>
              <a:rPr lang="ru-RU" dirty="0">
                <a:solidFill>
                  <a:schemeClr val="tx1"/>
                </a:solidFill>
              </a:rPr>
              <a:t> 1992/93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Помер </a:t>
            </a:r>
            <a:r>
              <a:rPr lang="ru-RU" dirty="0">
                <a:solidFill>
                  <a:schemeClr val="tx1"/>
                </a:solidFill>
              </a:rPr>
              <a:t>14 </a:t>
            </a:r>
            <a:r>
              <a:rPr lang="ru-RU" dirty="0" err="1">
                <a:solidFill>
                  <a:schemeClr val="tx1"/>
                </a:solidFill>
              </a:rPr>
              <a:t>липня</a:t>
            </a:r>
            <a:r>
              <a:rPr lang="ru-RU" dirty="0">
                <a:solidFill>
                  <a:schemeClr val="tx1"/>
                </a:solidFill>
              </a:rPr>
              <a:t> 1995 року. </a:t>
            </a:r>
            <a:r>
              <a:rPr lang="ru-RU" dirty="0" err="1">
                <a:solidFill>
                  <a:schemeClr val="tx1"/>
                </a:solidFill>
              </a:rPr>
              <a:t>Похований</a:t>
            </a:r>
            <a:r>
              <a:rPr lang="ru-RU" dirty="0">
                <a:solidFill>
                  <a:schemeClr val="tx1"/>
                </a:solidFill>
              </a:rPr>
              <a:t> на Байковому </a:t>
            </a:r>
            <a:r>
              <a:rPr lang="ru-RU" dirty="0" err="1">
                <a:solidFill>
                  <a:schemeClr val="tx1"/>
                </a:solidFill>
              </a:rPr>
              <a:t>цвинтарі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2420888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2005 р. Президент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присвоїв</a:t>
            </a:r>
            <a:r>
              <a:rPr lang="ru-RU" dirty="0" smtClean="0"/>
              <a:t> Олесю Гончару </a:t>
            </a:r>
            <a:r>
              <a:rPr lang="ru-RU" dirty="0" err="1" smtClean="0"/>
              <a:t>звання</a:t>
            </a:r>
            <a:r>
              <a:rPr lang="ru-RU" dirty="0" smtClean="0"/>
              <a:t> Героя </a:t>
            </a:r>
            <a:r>
              <a:rPr lang="ru-RU" dirty="0" err="1" smtClean="0"/>
              <a:t>України</a:t>
            </a:r>
            <a:r>
              <a:rPr lang="ru-RU" dirty="0" smtClean="0"/>
              <a:t> (посмертно).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67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5" cy="482453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селі Сухе Кобеляцького району Полтавської області 28 серпня 2000 було відкрито Державний літературно-меморіальний музей-садибу Олеся Гончара. Щорічно, 3 квітня та 14 липня у музеї проводяться літературно-музичні вечори пам'яті письменника.</a:t>
            </a:r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Іменем Олеся Гончара названі:</a:t>
            </a:r>
          </a:p>
          <a:p>
            <a:endParaRPr lang="uk-UA" dirty="0" smtClean="0"/>
          </a:p>
          <a:p>
            <a:r>
              <a:rPr lang="uk-UA" dirty="0" smtClean="0"/>
              <a:t>вулиці у містах України:</a:t>
            </a:r>
          </a:p>
          <a:p>
            <a:r>
              <a:rPr lang="uk-UA" dirty="0" smtClean="0"/>
              <a:t>вулиця в Києві</a:t>
            </a:r>
          </a:p>
          <a:p>
            <a:r>
              <a:rPr lang="uk-UA" dirty="0" smtClean="0"/>
              <a:t>вулиця в Дніпропетровську, до 2003 р. — вул. Кірова, раніше — Цегельна, Полтавська</a:t>
            </a:r>
          </a:p>
          <a:p>
            <a:r>
              <a:rPr lang="uk-UA" dirty="0" smtClean="0"/>
              <a:t>вулиця Олеся Гончара в Івано-Франківську</a:t>
            </a:r>
          </a:p>
          <a:p>
            <a:r>
              <a:rPr lang="uk-UA" dirty="0" smtClean="0"/>
              <a:t>школа № 76 у м. Києві</a:t>
            </a:r>
          </a:p>
          <a:p>
            <a:r>
              <a:rPr lang="uk-UA" dirty="0" smtClean="0"/>
              <a:t>Дніпропетровський національний університет.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Пам'ять</a:t>
            </a:r>
          </a:p>
        </p:txBody>
      </p:sp>
    </p:spTree>
    <p:extLst>
      <p:ext uri="{BB962C8B-B14F-4D97-AF65-F5344CB8AC3E}">
        <p14:creationId xmlns:p14="http://schemas.microsoft.com/office/powerpoint/2010/main" val="269086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В </a:t>
            </a:r>
            <a:r>
              <a:rPr lang="uk-UA" dirty="0"/>
              <a:t>оповіданні О. Гончара «За мить до щастя» художньо осмислюється краса і сила кохання, подається узагальнений образ миті життя, філософія героя говорить про те, що людське щастя відносне й короткочасне. Можливо, людина й живе на землі заради цієї прекрасної миті, хоч і платить часто дуже високу ціну.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9385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УКРАЇНСЬКА НОВЕЛА, </a:t>
            </a:r>
            <a:r>
              <a:rPr lang="ru-RU" dirty="0" smtClean="0">
                <a:solidFill>
                  <a:schemeClr val="tx1"/>
                </a:solidFill>
              </a:rPr>
              <a:t>ОПОВІДАННЯ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«За </a:t>
            </a:r>
            <a:r>
              <a:rPr lang="ru-RU" dirty="0" err="1">
                <a:solidFill>
                  <a:schemeClr val="tx1"/>
                </a:solidFill>
              </a:rPr>
              <a:t>мить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щастя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1412776"/>
            <a:ext cx="5680141" cy="51845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Народився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3 </a:t>
            </a:r>
            <a:r>
              <a:rPr lang="ru-RU" dirty="0" err="1">
                <a:solidFill>
                  <a:schemeClr val="tx1"/>
                </a:solidFill>
              </a:rPr>
              <a:t>квітня</a:t>
            </a:r>
            <a:r>
              <a:rPr lang="ru-RU" dirty="0">
                <a:solidFill>
                  <a:schemeClr val="tx1"/>
                </a:solidFill>
              </a:rPr>
              <a:t> 1918 року в </a:t>
            </a:r>
            <a:r>
              <a:rPr lang="ru-RU" dirty="0" err="1">
                <a:solidFill>
                  <a:schemeClr val="tx1"/>
                </a:solidFill>
              </a:rPr>
              <a:t>селі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Ломівка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неподалік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Катеринослава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нині</a:t>
            </a:r>
            <a:r>
              <a:rPr lang="ru-RU" dirty="0">
                <a:solidFill>
                  <a:schemeClr val="tx1"/>
                </a:solidFill>
              </a:rPr>
              <a:t> у межах </a:t>
            </a:r>
            <a:r>
              <a:rPr lang="ru-RU" dirty="0" err="1">
                <a:solidFill>
                  <a:schemeClr val="tx1"/>
                </a:solidFill>
              </a:rPr>
              <a:t>Дніпропетровська</a:t>
            </a:r>
            <a:r>
              <a:rPr lang="ru-RU" dirty="0">
                <a:solidFill>
                  <a:schemeClr val="tx1"/>
                </a:solidFill>
              </a:rPr>
              <a:t>) в </a:t>
            </a:r>
            <a:r>
              <a:rPr lang="ru-RU" dirty="0" err="1">
                <a:solidFill>
                  <a:schemeClr val="tx1"/>
                </a:solidFill>
              </a:rPr>
              <a:t>родині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Терентія</a:t>
            </a:r>
            <a:r>
              <a:rPr lang="ru-RU" dirty="0">
                <a:solidFill>
                  <a:schemeClr val="tx1"/>
                </a:solidFill>
              </a:rPr>
              <a:t> Сидоровича та </a:t>
            </a:r>
            <a:r>
              <a:rPr lang="ru-RU" dirty="0" err="1">
                <a:solidFill>
                  <a:schemeClr val="tx1"/>
                </a:solidFill>
              </a:rPr>
              <a:t>Тетяни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Гаврилівни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Біличенків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Олександр Терентійович Гончар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00199"/>
            <a:ext cx="2867201" cy="486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645024"/>
            <a:ext cx="35283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81117" y="4236190"/>
            <a:ext cx="1997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Хата-музей Олеся Гончара в </a:t>
            </a:r>
            <a:r>
              <a:rPr lang="ru-RU" dirty="0" err="1" smtClean="0"/>
              <a:t>селі</a:t>
            </a:r>
            <a:r>
              <a:rPr lang="ru-RU" dirty="0" smtClean="0"/>
              <a:t> Суха </a:t>
            </a:r>
            <a:r>
              <a:rPr lang="ru-RU" dirty="0" err="1" smtClean="0"/>
              <a:t>Кобеляцького</a:t>
            </a:r>
            <a:r>
              <a:rPr lang="ru-RU" dirty="0" smtClean="0"/>
              <a:t> району </a:t>
            </a:r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9044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Після </a:t>
            </a:r>
            <a:r>
              <a:rPr lang="uk-UA" dirty="0"/>
              <a:t>смерті матері, коли хлопцеві було 3 роки, із </a:t>
            </a:r>
            <a:r>
              <a:rPr lang="uk-UA" dirty="0" err="1"/>
              <a:t>Ломівки</a:t>
            </a:r>
            <a:r>
              <a:rPr lang="uk-UA" dirty="0"/>
              <a:t> його забрали на виховання дід і бабуся в слободу Суху Полтавської області. Бабуся замінила майбутньому письменникові матір. 1927 року при вступі до школи був записаний як Гончар (дівоче прізвище матері, прізвище бабусі та дідуся по матері).</a:t>
            </a:r>
          </a:p>
        </p:txBody>
      </p:sp>
    </p:spTree>
    <p:extLst>
      <p:ext uri="{BB962C8B-B14F-4D97-AF65-F5344CB8AC3E}">
        <p14:creationId xmlns:p14="http://schemas.microsoft.com/office/powerpoint/2010/main" val="325585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332656"/>
            <a:ext cx="5752149" cy="64087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Тридцяті </a:t>
            </a:r>
            <a:r>
              <a:rPr lang="uk-UA" dirty="0">
                <a:solidFill>
                  <a:schemeClr val="tx1"/>
                </a:solidFill>
              </a:rPr>
              <a:t>роки в житті Олеся Гончара — період формування його як митця. До вступу в Харківський університет (1938) він навчався в технікумі журналістики, працював у районній (на Полтавщині) та обласній комсомольській газеті в Харкові і дедалі впевненіше пробував свої творчі сили як письменник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У </a:t>
            </a:r>
            <a:r>
              <a:rPr lang="ru-RU" dirty="0" err="1">
                <a:solidFill>
                  <a:schemeClr val="tx1"/>
                </a:solidFill>
              </a:rPr>
              <a:t>вересні</a:t>
            </a:r>
            <a:r>
              <a:rPr lang="ru-RU" dirty="0">
                <a:solidFill>
                  <a:schemeClr val="tx1"/>
                </a:solidFill>
              </a:rPr>
              <a:t> 1938 року вступив на </a:t>
            </a:r>
            <a:r>
              <a:rPr lang="ru-RU" dirty="0" err="1">
                <a:solidFill>
                  <a:schemeClr val="tx1"/>
                </a:solidFill>
              </a:rPr>
              <a:t>філологічний</a:t>
            </a:r>
            <a:r>
              <a:rPr lang="ru-RU" dirty="0">
                <a:solidFill>
                  <a:schemeClr val="tx1"/>
                </a:solidFill>
              </a:rPr>
              <a:t> факультет </a:t>
            </a:r>
            <a:r>
              <a:rPr lang="ru-RU" dirty="0" err="1">
                <a:solidFill>
                  <a:schemeClr val="tx1"/>
                </a:solidFill>
              </a:rPr>
              <a:t>Харківського</a:t>
            </a:r>
            <a:r>
              <a:rPr lang="ru-RU" dirty="0">
                <a:solidFill>
                  <a:schemeClr val="tx1"/>
                </a:solidFill>
              </a:rPr>
              <a:t> державного </a:t>
            </a:r>
            <a:r>
              <a:rPr lang="ru-RU" dirty="0" err="1">
                <a:solidFill>
                  <a:schemeClr val="tx1"/>
                </a:solidFill>
              </a:rPr>
              <a:t>університету</a:t>
            </a:r>
            <a:r>
              <a:rPr lang="ru-RU" dirty="0">
                <a:solidFill>
                  <a:schemeClr val="tx1"/>
                </a:solidFill>
              </a:rPr>
              <a:t>. Через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згадував</a:t>
            </a:r>
            <a:r>
              <a:rPr lang="ru-RU" dirty="0">
                <a:solidFill>
                  <a:schemeClr val="tx1"/>
                </a:solidFill>
              </a:rPr>
              <a:t>: «Коли я переступив </a:t>
            </a:r>
            <a:r>
              <a:rPr lang="ru-RU" dirty="0" err="1">
                <a:solidFill>
                  <a:schemeClr val="tx1"/>
                </a:solidFill>
              </a:rPr>
              <a:t>поріг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університету</a:t>
            </a:r>
            <a:r>
              <a:rPr lang="ru-RU" dirty="0">
                <a:solidFill>
                  <a:schemeClr val="tx1"/>
                </a:solidFill>
              </a:rPr>
              <a:t>, у </a:t>
            </a:r>
            <a:r>
              <a:rPr lang="ru-RU" dirty="0" err="1">
                <a:solidFill>
                  <a:schemeClr val="tx1"/>
                </a:solidFill>
              </a:rPr>
              <a:t>всьому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місті</a:t>
            </a:r>
            <a:r>
              <a:rPr lang="ru-RU" dirty="0">
                <a:solidFill>
                  <a:schemeClr val="tx1"/>
                </a:solidFill>
              </a:rPr>
              <a:t>, гадаю, не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щасливішої</a:t>
            </a:r>
            <a:r>
              <a:rPr lang="ru-RU" dirty="0">
                <a:solidFill>
                  <a:schemeClr val="tx1"/>
                </a:solidFill>
              </a:rPr>
              <a:t> за мене, </a:t>
            </a:r>
            <a:r>
              <a:rPr lang="ru-RU" dirty="0" err="1">
                <a:solidFill>
                  <a:schemeClr val="tx1"/>
                </a:solidFill>
              </a:rPr>
              <a:t>здійснилася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заповітна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мрія</a:t>
            </a:r>
            <a:r>
              <a:rPr lang="ru-RU" dirty="0">
                <a:solidFill>
                  <a:schemeClr val="tx1"/>
                </a:solidFill>
              </a:rPr>
              <a:t>: з </a:t>
            </a:r>
            <a:r>
              <a:rPr lang="ru-RU" dirty="0" err="1">
                <a:solidFill>
                  <a:schemeClr val="tx1"/>
                </a:solidFill>
              </a:rPr>
              <a:t>радісним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завмиранням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серця</a:t>
            </a:r>
            <a:r>
              <a:rPr lang="ru-RU" dirty="0">
                <a:solidFill>
                  <a:schemeClr val="tx1"/>
                </a:solidFill>
              </a:rPr>
              <a:t> ступив я в </a:t>
            </a:r>
            <a:r>
              <a:rPr lang="ru-RU" dirty="0" err="1">
                <a:solidFill>
                  <a:schemeClr val="tx1"/>
                </a:solidFill>
              </a:rPr>
              <a:t>цей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сонячний</a:t>
            </a:r>
            <a:r>
              <a:rPr lang="ru-RU" dirty="0">
                <a:solidFill>
                  <a:schemeClr val="tx1"/>
                </a:solidFill>
              </a:rPr>
              <a:t> храм науки…»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2" y="836712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1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Ранні </a:t>
            </a:r>
            <a:r>
              <a:rPr lang="uk-UA" dirty="0"/>
              <a:t>оповідання й повісті («Черешні цвітуть», «Іван Мостовий» тощо) Гончар присвятив людям, яких добре знав, з якими не раз стрічався в житті. 1936 р., коли почалася громадянська війна в Іспанії, молодий Гончар гаряче мріяв потрапити в саму гущу тих подій. Цьому бажанню тоді не судилося збутися, але через п'ять років він таки «кинув синій портфель» і разом з іншими студентами Харківського університету пішов добровольцем на фронт.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422154" cy="236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9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1936 р., коли почалася громадянська війна в Іспанії, молодий Гончар гаряче мріяв потрапити в саму гущу тих подій. Цьому бажанню тоді не судилося збутися, але через п'ять літ він таки разом з іншими студентами Харківського університету пішов добровольцем на фронт. Улітку 1942 року на </a:t>
            </a:r>
            <a:r>
              <a:rPr lang="uk-UA" dirty="0" err="1"/>
              <a:t>Білгородщині</a:t>
            </a:r>
            <a:r>
              <a:rPr lang="uk-UA" dirty="0"/>
              <a:t> Олесь Гончар, як і тисячі солдатів, опинився у фашистському полоні, звідки був звільнений у 1943 році.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11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5328591" cy="604867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У </a:t>
            </a:r>
            <a:r>
              <a:rPr lang="ru-RU" dirty="0" err="1">
                <a:solidFill>
                  <a:schemeClr val="tx1"/>
                </a:solidFill>
              </a:rPr>
              <a:t>червні</a:t>
            </a:r>
            <a:r>
              <a:rPr lang="ru-RU" dirty="0">
                <a:solidFill>
                  <a:schemeClr val="tx1"/>
                </a:solidFill>
              </a:rPr>
              <a:t> 1941 р. </a:t>
            </a:r>
            <a:r>
              <a:rPr lang="ru-RU" dirty="0" err="1">
                <a:solidFill>
                  <a:schemeClr val="tx1"/>
                </a:solidFill>
              </a:rPr>
              <a:t>О.Гончар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складі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студентського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батальйону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пішов</a:t>
            </a:r>
            <a:r>
              <a:rPr lang="ru-RU" dirty="0">
                <a:solidFill>
                  <a:schemeClr val="tx1"/>
                </a:solidFill>
              </a:rPr>
              <a:t> добровольцем на фронт. Про долю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батальйону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</a:t>
            </a:r>
            <a:r>
              <a:rPr lang="ru-RU" dirty="0">
                <a:solidFill>
                  <a:schemeClr val="tx1"/>
                </a:solidFill>
              </a:rPr>
              <a:t> написав у </a:t>
            </a:r>
            <a:r>
              <a:rPr lang="ru-RU" dirty="0" err="1">
                <a:solidFill>
                  <a:schemeClr val="tx1"/>
                </a:solidFill>
              </a:rPr>
              <a:t>романі</a:t>
            </a:r>
            <a:r>
              <a:rPr lang="ru-RU" dirty="0">
                <a:solidFill>
                  <a:schemeClr val="tx1"/>
                </a:solidFill>
              </a:rPr>
              <a:t> «Людина і </a:t>
            </a:r>
            <a:r>
              <a:rPr lang="ru-RU" dirty="0" err="1">
                <a:solidFill>
                  <a:schemeClr val="tx1"/>
                </a:solidFill>
              </a:rPr>
              <a:t>зброя</a:t>
            </a:r>
            <a:r>
              <a:rPr lang="ru-RU" dirty="0">
                <a:solidFill>
                  <a:schemeClr val="tx1"/>
                </a:solidFill>
              </a:rPr>
              <a:t>», за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нагороджений</a:t>
            </a:r>
            <a:r>
              <a:rPr lang="ru-RU" dirty="0">
                <a:solidFill>
                  <a:schemeClr val="tx1"/>
                </a:solidFill>
              </a:rPr>
              <a:t> державною </a:t>
            </a:r>
            <a:r>
              <a:rPr lang="ru-RU" dirty="0" err="1">
                <a:solidFill>
                  <a:schemeClr val="tx1"/>
                </a:solidFill>
              </a:rPr>
              <a:t>премією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</a:t>
            </a:r>
            <a:r>
              <a:rPr lang="ru-RU" dirty="0">
                <a:solidFill>
                  <a:schemeClr val="tx1"/>
                </a:solidFill>
              </a:rPr>
              <a:t>. Т. </a:t>
            </a:r>
            <a:r>
              <a:rPr lang="ru-RU" dirty="0" err="1">
                <a:solidFill>
                  <a:schemeClr val="tx1"/>
                </a:solidFill>
              </a:rPr>
              <a:t>Шевченка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Воєнні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старшим сержантом, старшиною </a:t>
            </a:r>
            <a:r>
              <a:rPr lang="ru-RU" dirty="0" err="1">
                <a:solidFill>
                  <a:schemeClr val="tx1"/>
                </a:solidFill>
              </a:rPr>
              <a:t>мінометної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батареї</a:t>
            </a:r>
            <a:r>
              <a:rPr lang="ru-RU" dirty="0">
                <a:solidFill>
                  <a:schemeClr val="tx1"/>
                </a:solidFill>
              </a:rPr>
              <a:t>) не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сприятливі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творчості</a:t>
            </a:r>
            <a:r>
              <a:rPr lang="ru-RU" dirty="0">
                <a:solidFill>
                  <a:schemeClr val="tx1"/>
                </a:solidFill>
              </a:rPr>
              <a:t>. Але й за таких нелегких </a:t>
            </a:r>
            <a:r>
              <a:rPr lang="ru-RU" dirty="0" err="1">
                <a:solidFill>
                  <a:schemeClr val="tx1"/>
                </a:solidFill>
              </a:rPr>
              <a:t>обставин</a:t>
            </a:r>
            <a:r>
              <a:rPr lang="ru-RU" dirty="0">
                <a:solidFill>
                  <a:schemeClr val="tx1"/>
                </a:solidFill>
              </a:rPr>
              <a:t> О. Гончар не </a:t>
            </a:r>
            <a:r>
              <a:rPr lang="ru-RU" dirty="0" err="1">
                <a:solidFill>
                  <a:schemeClr val="tx1"/>
                </a:solidFill>
              </a:rPr>
              <a:t>розлучався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олівцем</a:t>
            </a:r>
            <a:r>
              <a:rPr lang="ru-RU" dirty="0">
                <a:solidFill>
                  <a:schemeClr val="tx1"/>
                </a:solidFill>
              </a:rPr>
              <a:t> та блокнотом.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2558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8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08720"/>
            <a:ext cx="7740848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І </a:t>
            </a:r>
            <a:r>
              <a:rPr lang="uk-UA" dirty="0">
                <a:solidFill>
                  <a:schemeClr val="tx1"/>
                </a:solidFill>
              </a:rPr>
              <a:t>знову О. Гончар на фронті. Кіровоградщина, </a:t>
            </a:r>
            <a:r>
              <a:rPr lang="uk-UA" dirty="0" err="1">
                <a:solidFill>
                  <a:schemeClr val="tx1"/>
                </a:solidFill>
              </a:rPr>
              <a:t>Надбужжя</a:t>
            </a:r>
            <a:r>
              <a:rPr lang="uk-UA" dirty="0">
                <a:solidFill>
                  <a:schemeClr val="tx1"/>
                </a:solidFill>
              </a:rPr>
              <a:t>, Бессарабія, Румунія, Трансільванія, Чехія, Австрійські Альпи, Дунай, Словаччина. Орден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Червоної </a:t>
            </a:r>
            <a:r>
              <a:rPr lang="uk-UA" dirty="0">
                <a:solidFill>
                  <a:schemeClr val="tx1"/>
                </a:solidFill>
              </a:rPr>
              <a:t>Зірки, орден Слави, три медалі «За відвагу». Мінометник («Просився у розвідку, послали в мінометники»). Звання — старший сержант.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Воєнні </a:t>
            </a:r>
            <a:r>
              <a:rPr lang="uk-UA" dirty="0">
                <a:solidFill>
                  <a:schemeClr val="tx1"/>
                </a:solidFill>
              </a:rPr>
              <a:t>умови були не дуже сприятливі для творчості. Але й за таких нелегких обставин О. Гончар не розлучався з олівцем та блокнотом. Вірші, що народжувалися в перервах між боями, сам письменник назве згодом «конспектами почуттів», «поетичними чернетками для майбутніх творів».</a:t>
            </a:r>
          </a:p>
        </p:txBody>
      </p:sp>
    </p:spTree>
    <p:extLst>
      <p:ext uri="{BB962C8B-B14F-4D97-AF65-F5344CB8AC3E}">
        <p14:creationId xmlns:p14="http://schemas.microsoft.com/office/powerpoint/2010/main" val="74089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0648"/>
            <a:ext cx="8568951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Вірші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народжувалися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перервах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боями, сам </a:t>
            </a:r>
            <a:r>
              <a:rPr lang="ru-RU" dirty="0" err="1">
                <a:solidFill>
                  <a:schemeClr val="tx1"/>
                </a:solidFill>
              </a:rPr>
              <a:t>письменник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згодом</a:t>
            </a:r>
            <a:r>
              <a:rPr lang="ru-RU" dirty="0">
                <a:solidFill>
                  <a:schemeClr val="tx1"/>
                </a:solidFill>
              </a:rPr>
              <a:t> «конспектами </a:t>
            </a:r>
            <a:r>
              <a:rPr lang="ru-RU" dirty="0" err="1">
                <a:solidFill>
                  <a:schemeClr val="tx1"/>
                </a:solidFill>
              </a:rPr>
              <a:t>почуттів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поетичними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чернетками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майбутніх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творів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r>
              <a:rPr lang="ru-RU" dirty="0" err="1">
                <a:solidFill>
                  <a:schemeClr val="tx1"/>
                </a:solidFill>
              </a:rPr>
              <a:t>Сьогоднішнє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прочитання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переконує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справді</a:t>
            </a:r>
            <a:r>
              <a:rPr lang="ru-RU" dirty="0">
                <a:solidFill>
                  <a:schemeClr val="tx1"/>
                </a:solidFill>
              </a:rPr>
              <a:t> так. </a:t>
            </a:r>
            <a:r>
              <a:rPr lang="ru-RU" dirty="0" err="1">
                <a:solidFill>
                  <a:schemeClr val="tx1"/>
                </a:solidFill>
              </a:rPr>
              <a:t>Ліричний</a:t>
            </a:r>
            <a:r>
              <a:rPr lang="ru-RU" dirty="0">
                <a:solidFill>
                  <a:schemeClr val="tx1"/>
                </a:solidFill>
              </a:rPr>
              <a:t> герой «Атаки», «</a:t>
            </a:r>
            <a:r>
              <a:rPr lang="ru-RU" dirty="0" err="1">
                <a:solidFill>
                  <a:schemeClr val="tx1"/>
                </a:solidFill>
              </a:rPr>
              <a:t>Думи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Батьківщину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Братів</a:t>
            </a:r>
            <a:r>
              <a:rPr lang="ru-RU" dirty="0">
                <a:solidFill>
                  <a:schemeClr val="tx1"/>
                </a:solidFill>
              </a:rPr>
              <a:t>» та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фронтових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поезій</a:t>
            </a:r>
            <a:r>
              <a:rPr lang="ru-RU" dirty="0">
                <a:solidFill>
                  <a:schemeClr val="tx1"/>
                </a:solidFill>
              </a:rPr>
              <a:t> Гончара духовно, </a:t>
            </a:r>
            <a:r>
              <a:rPr lang="ru-RU" dirty="0" err="1">
                <a:solidFill>
                  <a:schemeClr val="tx1"/>
                </a:solidFill>
              </a:rPr>
              <a:t>емоційно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близький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героїв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повоєнних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романів</a:t>
            </a:r>
            <a:r>
              <a:rPr lang="ru-RU" dirty="0">
                <a:solidFill>
                  <a:schemeClr val="tx1"/>
                </a:solidFill>
              </a:rPr>
              <a:t> і новел, </a:t>
            </a:r>
            <a:r>
              <a:rPr lang="ru-RU" dirty="0" err="1">
                <a:solidFill>
                  <a:schemeClr val="tx1"/>
                </a:solidFill>
              </a:rPr>
              <a:t>передусім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Прапороносців</a:t>
            </a:r>
            <a:r>
              <a:rPr lang="ru-RU" dirty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Робота </a:t>
            </a:r>
            <a:r>
              <a:rPr lang="ru-RU" dirty="0">
                <a:solidFill>
                  <a:schemeClr val="tx1"/>
                </a:solidFill>
              </a:rPr>
              <a:t>над «</a:t>
            </a:r>
            <a:r>
              <a:rPr lang="ru-RU" dirty="0" err="1">
                <a:solidFill>
                  <a:schemeClr val="tx1"/>
                </a:solidFill>
              </a:rPr>
              <a:t>Прапороносцями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тривала</a:t>
            </a:r>
            <a:r>
              <a:rPr lang="ru-RU" dirty="0">
                <a:solidFill>
                  <a:schemeClr val="tx1"/>
                </a:solidFill>
              </a:rPr>
              <a:t> три </a:t>
            </a:r>
            <a:r>
              <a:rPr lang="ru-RU" dirty="0" err="1">
                <a:solidFill>
                  <a:schemeClr val="tx1"/>
                </a:solidFill>
              </a:rPr>
              <a:t>повоєнних</a:t>
            </a:r>
            <a:r>
              <a:rPr lang="ru-RU" dirty="0">
                <a:solidFill>
                  <a:schemeClr val="tx1"/>
                </a:solidFill>
              </a:rPr>
              <a:t> роки у </a:t>
            </a:r>
            <a:r>
              <a:rPr lang="ru-RU" dirty="0" err="1">
                <a:solidFill>
                  <a:schemeClr val="tx1"/>
                </a:solidFill>
              </a:rPr>
              <a:t>місті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Дніпропетровськ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жив у </a:t>
            </a:r>
            <a:r>
              <a:rPr lang="ru-RU" dirty="0" err="1">
                <a:solidFill>
                  <a:schemeClr val="tx1"/>
                </a:solidFill>
              </a:rPr>
              <a:t>районі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Ломівка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домі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сестри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проживає</a:t>
            </a:r>
            <a:r>
              <a:rPr lang="ru-RU" dirty="0">
                <a:solidFill>
                  <a:schemeClr val="tx1"/>
                </a:solidFill>
              </a:rPr>
              <a:t> там (2013 р.). В </a:t>
            </a:r>
            <a:r>
              <a:rPr lang="ru-RU" dirty="0" err="1">
                <a:solidFill>
                  <a:schemeClr val="tx1"/>
                </a:solidFill>
              </a:rPr>
              <a:t>цей</a:t>
            </a:r>
            <a:r>
              <a:rPr lang="ru-RU" dirty="0">
                <a:solidFill>
                  <a:schemeClr val="tx1"/>
                </a:solidFill>
              </a:rPr>
              <a:t> час, правда, Олесь Гончар </a:t>
            </a:r>
            <a:r>
              <a:rPr lang="ru-RU" dirty="0" err="1">
                <a:solidFill>
                  <a:schemeClr val="tx1"/>
                </a:solidFill>
              </a:rPr>
              <a:t>публікує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кілька</a:t>
            </a:r>
            <a:r>
              <a:rPr lang="ru-RU" dirty="0">
                <a:solidFill>
                  <a:schemeClr val="tx1"/>
                </a:solidFill>
              </a:rPr>
              <a:t> новел і </a:t>
            </a:r>
            <a:r>
              <a:rPr lang="ru-RU" dirty="0" err="1">
                <a:solidFill>
                  <a:schemeClr val="tx1"/>
                </a:solidFill>
              </a:rPr>
              <a:t>повість</a:t>
            </a:r>
            <a:r>
              <a:rPr lang="ru-RU" dirty="0">
                <a:solidFill>
                  <a:schemeClr val="tx1"/>
                </a:solidFill>
              </a:rPr>
              <a:t> «Земля гуде», </a:t>
            </a:r>
            <a:r>
              <a:rPr lang="ru-RU" dirty="0" err="1">
                <a:solidFill>
                  <a:schemeClr val="tx1"/>
                </a:solidFill>
              </a:rPr>
              <a:t>завершує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навчання</a:t>
            </a:r>
            <a:r>
              <a:rPr lang="ru-RU" dirty="0">
                <a:solidFill>
                  <a:schemeClr val="tx1"/>
                </a:solidFill>
              </a:rPr>
              <a:t> в ВНЗ (</a:t>
            </a:r>
            <a:r>
              <a:rPr lang="ru-RU" dirty="0" err="1">
                <a:solidFill>
                  <a:schemeClr val="tx1"/>
                </a:solidFill>
              </a:rPr>
              <a:t>Дніпропетровський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університет</a:t>
            </a:r>
            <a:r>
              <a:rPr lang="ru-RU" dirty="0">
                <a:solidFill>
                  <a:schemeClr val="tx1"/>
                </a:solidFill>
              </a:rPr>
              <a:t>, 1946), але </a:t>
            </a:r>
            <a:r>
              <a:rPr lang="ru-RU" dirty="0" err="1">
                <a:solidFill>
                  <a:schemeClr val="tx1"/>
                </a:solidFill>
              </a:rPr>
              <a:t>головним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підсумком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трилогія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Прапороносці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4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1498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ОЛЕСЬ ГОНЧАР (1918 — 1995)</vt:lpstr>
      <vt:lpstr>Олександр Терентійович Гончар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Пам'ять</vt:lpstr>
      <vt:lpstr>УКРАЇНСЬКА НОВЕЛА, ОПОВІДАННЯ «За мить до щастя»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ОЛЕСЬ ГОНЧАР (1918 — 1995)</dc:title>
  <dc:creator>NANKA</dc:creator>
  <cp:lastModifiedBy>NANKA</cp:lastModifiedBy>
  <cp:revision>11</cp:revision>
  <dcterms:created xsi:type="dcterms:W3CDTF">2014-04-21T15:32:13Z</dcterms:created>
  <dcterms:modified xsi:type="dcterms:W3CDTF">2014-04-21T16:17:22Z</dcterms:modified>
</cp:coreProperties>
</file>