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5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5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38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6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7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7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0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3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8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5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8C0C44-64E1-4346-93AB-11804AE4FE6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1D74-C9B5-45CD-A8FA-A28901E2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5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55914"/>
            <a:ext cx="8825658" cy="3329581"/>
          </a:xfrm>
        </p:spPr>
        <p:txBody>
          <a:bodyPr/>
          <a:lstStyle/>
          <a:p>
            <a:pPr algn="ctr"/>
            <a:r>
              <a:rPr lang="ru-RU" sz="8800" b="1" i="1" dirty="0" err="1" smtClean="0">
                <a:solidFill>
                  <a:schemeClr val="accent3"/>
                </a:solidFill>
              </a:rPr>
              <a:t>Література</a:t>
            </a:r>
            <a:r>
              <a:rPr lang="uk-UA" sz="8800" b="1" i="1" dirty="0" smtClean="0">
                <a:solidFill>
                  <a:schemeClr val="accent3"/>
                </a:solidFill>
              </a:rPr>
              <a:t> на початку </a:t>
            </a:r>
            <a:r>
              <a:rPr lang="en-US" sz="8800" b="1" i="1" dirty="0" smtClean="0">
                <a:solidFill>
                  <a:schemeClr val="accent3"/>
                </a:solidFill>
              </a:rPr>
              <a:t>XX</a:t>
            </a:r>
            <a:r>
              <a:rPr lang="ru-RU" sz="8800" b="1" i="1" dirty="0" smtClean="0">
                <a:solidFill>
                  <a:schemeClr val="accent3"/>
                </a:solidFill>
              </a:rPr>
              <a:t> </a:t>
            </a:r>
            <a:r>
              <a:rPr lang="uk-UA" sz="8800" b="1" i="1" dirty="0" smtClean="0">
                <a:solidFill>
                  <a:schemeClr val="accent3"/>
                </a:solidFill>
              </a:rPr>
              <a:t>ст.</a:t>
            </a:r>
            <a:endParaRPr lang="ru-RU" sz="8800" b="1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694253"/>
            <a:ext cx="8825658" cy="117215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>
                <a:solidFill>
                  <a:schemeClr val="accent3"/>
                </a:solidFill>
              </a:rPr>
              <a:t>Виконали </a:t>
            </a:r>
          </a:p>
          <a:p>
            <a:pPr algn="r"/>
            <a:r>
              <a:rPr lang="uk-UA" dirty="0" err="1" smtClean="0">
                <a:solidFill>
                  <a:schemeClr val="accent3"/>
                </a:solidFill>
              </a:rPr>
              <a:t>Колегіантки</a:t>
            </a:r>
            <a:r>
              <a:rPr lang="uk-UA" dirty="0" smtClean="0">
                <a:solidFill>
                  <a:schemeClr val="accent3"/>
                </a:solidFill>
              </a:rPr>
              <a:t> 10 класу</a:t>
            </a:r>
          </a:p>
          <a:p>
            <a:pPr algn="r"/>
            <a:r>
              <a:rPr lang="uk-UA" dirty="0" smtClean="0">
                <a:solidFill>
                  <a:schemeClr val="accent3"/>
                </a:solidFill>
              </a:rPr>
              <a:t>Кириченко </a:t>
            </a:r>
            <a:r>
              <a:rPr lang="uk-UA" dirty="0" err="1" smtClean="0">
                <a:solidFill>
                  <a:schemeClr val="accent3"/>
                </a:solidFill>
              </a:rPr>
              <a:t>маргарита</a:t>
            </a:r>
            <a:r>
              <a:rPr lang="uk-UA" dirty="0" smtClean="0">
                <a:solidFill>
                  <a:schemeClr val="accent3"/>
                </a:solidFill>
              </a:rPr>
              <a:t> і </a:t>
            </a:r>
            <a:r>
              <a:rPr lang="uk-UA" dirty="0" err="1" smtClean="0">
                <a:solidFill>
                  <a:schemeClr val="accent3"/>
                </a:solidFill>
              </a:rPr>
              <a:t>буланова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r>
              <a:rPr lang="uk-UA" dirty="0" err="1" smtClean="0">
                <a:solidFill>
                  <a:schemeClr val="accent3"/>
                </a:solidFill>
              </a:rPr>
              <a:t>дарія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3"/>
                </a:solidFill>
              </a:rPr>
              <a:t>Збірки і твори представників символізму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762000"/>
            <a:ext cx="11557000" cy="5943600"/>
          </a:xfrm>
        </p:spPr>
        <p:txBody>
          <a:bodyPr numCol="3"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chemeClr val="accent3"/>
                </a:solidFill>
              </a:rPr>
              <a:t>Шарль Бодлер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3"/>
                </a:solidFill>
              </a:rPr>
              <a:t>25 </a:t>
            </a:r>
            <a:r>
              <a:rPr lang="ru-RU" b="1" i="1" dirty="0" err="1" smtClean="0">
                <a:solidFill>
                  <a:schemeClr val="accent3"/>
                </a:solidFill>
              </a:rPr>
              <a:t>червня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1857 Пуле-</a:t>
            </a:r>
            <a:r>
              <a:rPr lang="ru-RU" b="1" i="1" dirty="0" err="1" smtClean="0">
                <a:solidFill>
                  <a:schemeClr val="accent3"/>
                </a:solidFill>
              </a:rPr>
              <a:t>Малассі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випускає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поетичну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збірку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Бодлера</a:t>
            </a:r>
            <a:r>
              <a:rPr lang="ru-RU" b="1" i="1" dirty="0">
                <a:solidFill>
                  <a:schemeClr val="accent3"/>
                </a:solidFill>
              </a:rPr>
              <a:t> «</a:t>
            </a:r>
            <a:r>
              <a:rPr lang="ru-RU" b="1" i="1" dirty="0" err="1">
                <a:solidFill>
                  <a:schemeClr val="accent3"/>
                </a:solidFill>
              </a:rPr>
              <a:t>Квіти</a:t>
            </a:r>
            <a:r>
              <a:rPr lang="ru-RU" b="1" i="1" dirty="0">
                <a:solidFill>
                  <a:schemeClr val="accent3"/>
                </a:solidFill>
              </a:rPr>
              <a:t> зла</a:t>
            </a:r>
            <a:r>
              <a:rPr lang="ru-RU" b="1" i="1" dirty="0" smtClean="0">
                <a:solidFill>
                  <a:schemeClr val="accent3"/>
                </a:solidFill>
              </a:rPr>
              <a:t>»</a:t>
            </a:r>
            <a:r>
              <a:rPr lang="en-US" b="1" i="1" dirty="0" smtClean="0">
                <a:solidFill>
                  <a:schemeClr val="accent3"/>
                </a:solidFill>
              </a:rPr>
              <a:t>, </a:t>
            </a:r>
            <a:r>
              <a:rPr lang="ru-RU" b="1" i="1" dirty="0">
                <a:solidFill>
                  <a:schemeClr val="accent3"/>
                </a:solidFill>
              </a:rPr>
              <a:t>яка </a:t>
            </a:r>
            <a:r>
              <a:rPr lang="ru-RU" b="1" i="1" dirty="0" err="1">
                <a:solidFill>
                  <a:schemeClr val="accent3"/>
                </a:solidFill>
              </a:rPr>
              <a:t>викликала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гучний</a:t>
            </a:r>
            <a:r>
              <a:rPr lang="ru-RU" b="1" i="1" dirty="0">
                <a:solidFill>
                  <a:schemeClr val="accent3"/>
                </a:solidFill>
              </a:rPr>
              <a:t> скандал</a:t>
            </a:r>
            <a:r>
              <a:rPr lang="ru-RU" b="1" i="1" dirty="0" smtClean="0">
                <a:solidFill>
                  <a:schemeClr val="accent3"/>
                </a:solidFill>
              </a:rPr>
              <a:t>.</a:t>
            </a:r>
            <a:r>
              <a:rPr lang="ru-RU" b="1" i="1" dirty="0">
                <a:solidFill>
                  <a:schemeClr val="accent3"/>
                </a:solidFill>
              </a:rPr>
              <a:t> У 1860 </a:t>
            </a:r>
            <a:r>
              <a:rPr lang="ru-RU" b="1" i="1" dirty="0" err="1">
                <a:solidFill>
                  <a:schemeClr val="accent3"/>
                </a:solidFill>
              </a:rPr>
              <a:t>було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опубліковано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збірку</a:t>
            </a:r>
            <a:r>
              <a:rPr lang="ru-RU" b="1" i="1" dirty="0">
                <a:solidFill>
                  <a:schemeClr val="accent3"/>
                </a:solidFill>
              </a:rPr>
              <a:t> коротких </a:t>
            </a:r>
            <a:r>
              <a:rPr lang="ru-RU" b="1" i="1" dirty="0" err="1">
                <a:solidFill>
                  <a:schemeClr val="accent3"/>
                </a:solidFill>
              </a:rPr>
              <a:t>художньо-філософських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есе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Штучний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рай». </a:t>
            </a:r>
            <a:r>
              <a:rPr lang="ru-RU" b="1" i="1" dirty="0">
                <a:solidFill>
                  <a:schemeClr val="accent3"/>
                </a:solidFill>
              </a:rPr>
              <a:t>У 1861 </a:t>
            </a:r>
            <a:r>
              <a:rPr lang="ru-RU" b="1" i="1" dirty="0" err="1">
                <a:solidFill>
                  <a:schemeClr val="accent3"/>
                </a:solidFill>
              </a:rPr>
              <a:t>році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вийшло</a:t>
            </a:r>
            <a:r>
              <a:rPr lang="ru-RU" b="1" i="1" dirty="0">
                <a:solidFill>
                  <a:schemeClr val="accent3"/>
                </a:solidFill>
              </a:rPr>
              <a:t> друге </a:t>
            </a:r>
            <a:r>
              <a:rPr lang="ru-RU" b="1" i="1" dirty="0" err="1">
                <a:solidFill>
                  <a:schemeClr val="accent3"/>
                </a:solidFill>
              </a:rPr>
              <a:t>видання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Квітів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Зла».</a:t>
            </a:r>
            <a:r>
              <a:rPr lang="ru-RU" b="1" i="1" dirty="0">
                <a:solidFill>
                  <a:schemeClr val="accent3"/>
                </a:solidFill>
              </a:rPr>
              <a:t>  1864 журнал «</a:t>
            </a:r>
            <a:r>
              <a:rPr lang="ru-RU" b="1" i="1" dirty="0" err="1">
                <a:solidFill>
                  <a:schemeClr val="accent3"/>
                </a:solidFill>
              </a:rPr>
              <a:t>Фігаро</a:t>
            </a:r>
            <a:r>
              <a:rPr lang="ru-RU" b="1" i="1" dirty="0">
                <a:solidFill>
                  <a:schemeClr val="accent3"/>
                </a:solidFill>
              </a:rPr>
              <a:t>» </a:t>
            </a:r>
            <a:r>
              <a:rPr lang="ru-RU" b="1" i="1" dirty="0" err="1" smtClean="0">
                <a:solidFill>
                  <a:schemeClr val="accent3"/>
                </a:solidFill>
              </a:rPr>
              <a:t>опублікував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шість</a:t>
            </a:r>
            <a:r>
              <a:rPr lang="ru-RU" b="1" i="1" dirty="0">
                <a:solidFill>
                  <a:schemeClr val="accent3"/>
                </a:solidFill>
              </a:rPr>
              <a:t> поем у </a:t>
            </a:r>
            <a:r>
              <a:rPr lang="ru-RU" b="1" i="1" dirty="0" err="1">
                <a:solidFill>
                  <a:schemeClr val="accent3"/>
                </a:solidFill>
              </a:rPr>
              <a:t>прозі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під</a:t>
            </a:r>
            <a:r>
              <a:rPr lang="ru-RU" b="1" i="1" dirty="0">
                <a:solidFill>
                  <a:schemeClr val="accent3"/>
                </a:solidFill>
              </a:rPr>
              <a:t> заголовком «</a:t>
            </a:r>
            <a:r>
              <a:rPr lang="ru-RU" b="1" i="1" dirty="0" err="1">
                <a:solidFill>
                  <a:schemeClr val="accent3"/>
                </a:solidFill>
              </a:rPr>
              <a:t>Паризький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сплін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У 1868 </a:t>
            </a:r>
            <a:r>
              <a:rPr lang="ru-RU" b="1" i="1" dirty="0" err="1">
                <a:solidFill>
                  <a:schemeClr val="accent3"/>
                </a:solidFill>
              </a:rPr>
              <a:t>році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видавничий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будинок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Леві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випустив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третє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видання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Квітів</a:t>
            </a:r>
            <a:r>
              <a:rPr lang="ru-RU" b="1" i="1" dirty="0">
                <a:solidFill>
                  <a:schemeClr val="accent3"/>
                </a:solidFill>
              </a:rPr>
              <a:t> Зла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</a:p>
          <a:p>
            <a:pPr marL="0" indent="0" algn="ctr">
              <a:buNone/>
            </a:pPr>
            <a:endParaRPr lang="uk-UA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chemeClr val="accent3"/>
                </a:solidFill>
              </a:rPr>
              <a:t>Артюр</a:t>
            </a:r>
            <a:r>
              <a:rPr lang="ru-RU" b="1" i="1" dirty="0" smtClean="0">
                <a:solidFill>
                  <a:schemeClr val="accent3"/>
                </a:solidFill>
              </a:rPr>
              <a:t> Рембо</a:t>
            </a:r>
          </a:p>
          <a:p>
            <a:pPr marL="0" indent="0" algn="ctr">
              <a:buNone/>
            </a:pPr>
            <a:r>
              <a:rPr lang="ru-RU" b="1" i="1" dirty="0" err="1">
                <a:solidFill>
                  <a:schemeClr val="accent3"/>
                </a:solidFill>
              </a:rPr>
              <a:t>Поетичні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збірки</a:t>
            </a:r>
            <a:r>
              <a:rPr lang="ru-RU" b="1" i="1" dirty="0">
                <a:solidFill>
                  <a:schemeClr val="accent3"/>
                </a:solidFill>
              </a:rPr>
              <a:t> А. Рембо: "</a:t>
            </a:r>
            <a:r>
              <a:rPr lang="ru-RU" b="1" i="1" dirty="0" err="1">
                <a:solidFill>
                  <a:schemeClr val="accent3"/>
                </a:solidFill>
              </a:rPr>
              <a:t>Останні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вірші</a:t>
            </a:r>
            <a:r>
              <a:rPr lang="ru-RU" b="1" i="1" dirty="0">
                <a:solidFill>
                  <a:schemeClr val="accent3"/>
                </a:solidFill>
              </a:rPr>
              <a:t>" (1872), "Свята </a:t>
            </a:r>
            <a:r>
              <a:rPr lang="ru-RU" b="1" i="1" dirty="0" err="1">
                <a:solidFill>
                  <a:schemeClr val="accent3"/>
                </a:solidFill>
              </a:rPr>
              <a:t>терпіння</a:t>
            </a:r>
            <a:r>
              <a:rPr lang="ru-RU" b="1" i="1" dirty="0">
                <a:solidFill>
                  <a:schemeClr val="accent3"/>
                </a:solidFill>
              </a:rPr>
              <a:t>", "</a:t>
            </a:r>
            <a:r>
              <a:rPr lang="ru-RU" b="1" i="1" dirty="0" err="1">
                <a:solidFill>
                  <a:schemeClr val="accent3"/>
                </a:solidFill>
              </a:rPr>
              <a:t>Осяяння</a:t>
            </a:r>
            <a:r>
              <a:rPr lang="ru-RU" b="1" i="1" dirty="0">
                <a:solidFill>
                  <a:schemeClr val="accent3"/>
                </a:solidFill>
              </a:rPr>
              <a:t>", "Сезон у </a:t>
            </a:r>
            <a:r>
              <a:rPr lang="ru-RU" b="1" i="1" dirty="0" err="1">
                <a:solidFill>
                  <a:schemeClr val="accent3"/>
                </a:solidFill>
              </a:rPr>
              <a:t>пеклі</a:t>
            </a:r>
            <a:r>
              <a:rPr lang="ru-RU" b="1" i="1" dirty="0">
                <a:solidFill>
                  <a:schemeClr val="accent3"/>
                </a:solidFill>
              </a:rPr>
              <a:t>" (1873). Рембо </a:t>
            </a:r>
            <a:r>
              <a:rPr lang="ru-RU" b="1" i="1" dirty="0" err="1">
                <a:solidFill>
                  <a:schemeClr val="accent3"/>
                </a:solidFill>
              </a:rPr>
              <a:t>створював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</a:t>
            </a:r>
            <a:r>
              <a:rPr lang="ru-RU" b="1" i="1" dirty="0">
                <a:solidFill>
                  <a:schemeClr val="accent3"/>
                </a:solidFill>
              </a:rPr>
              <a:t>, </a:t>
            </a:r>
            <a:r>
              <a:rPr lang="ru-RU" b="1" i="1" dirty="0" err="1">
                <a:solidFill>
                  <a:schemeClr val="accent3"/>
                </a:solidFill>
              </a:rPr>
              <a:t>лише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протягом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трьох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років</a:t>
            </a:r>
            <a:r>
              <a:rPr lang="ru-RU" b="1" i="1" dirty="0">
                <a:solidFill>
                  <a:schemeClr val="accent3"/>
                </a:solidFill>
              </a:rPr>
              <a:t>. </a:t>
            </a:r>
            <a:r>
              <a:rPr lang="ru-RU" b="1" i="1" dirty="0" err="1">
                <a:solidFill>
                  <a:schemeClr val="accent3"/>
                </a:solidFill>
              </a:rPr>
              <a:t>Доробок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поета</a:t>
            </a:r>
            <a:r>
              <a:rPr lang="ru-RU" b="1" i="1" dirty="0">
                <a:solidFill>
                  <a:schemeClr val="accent3"/>
                </a:solidFill>
              </a:rPr>
              <a:t> невеликий: </a:t>
            </a:r>
            <a:r>
              <a:rPr lang="ru-RU" b="1" i="1" dirty="0" err="1">
                <a:solidFill>
                  <a:schemeClr val="accent3"/>
                </a:solidFill>
              </a:rPr>
              <a:t>кілька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десятків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поезій</a:t>
            </a:r>
            <a:r>
              <a:rPr lang="ru-RU" b="1" i="1" dirty="0">
                <a:solidFill>
                  <a:schemeClr val="accent3"/>
                </a:solidFill>
              </a:rPr>
              <a:t> і </a:t>
            </a:r>
            <a:r>
              <a:rPr lang="ru-RU" b="1" i="1" dirty="0" err="1">
                <a:solidFill>
                  <a:schemeClr val="accent3"/>
                </a:solidFill>
              </a:rPr>
              <a:t>дві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збірки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віршів</a:t>
            </a:r>
            <a:r>
              <a:rPr lang="ru-RU" b="1" i="1" dirty="0">
                <a:solidFill>
                  <a:schemeClr val="accent3"/>
                </a:solidFill>
              </a:rPr>
              <a:t> у </a:t>
            </a:r>
            <a:r>
              <a:rPr lang="ru-RU" b="1" i="1" dirty="0" err="1">
                <a:solidFill>
                  <a:schemeClr val="accent3"/>
                </a:solidFill>
              </a:rPr>
              <a:t>прозі</a:t>
            </a:r>
            <a:r>
              <a:rPr lang="ru-RU" b="1" i="1" dirty="0">
                <a:solidFill>
                  <a:schemeClr val="accent3"/>
                </a:solidFill>
              </a:rPr>
              <a:t>- "</a:t>
            </a:r>
            <a:r>
              <a:rPr lang="ru-RU" b="1" i="1" dirty="0" err="1">
                <a:solidFill>
                  <a:schemeClr val="accent3"/>
                </a:solidFill>
              </a:rPr>
              <a:t>Осяяння</a:t>
            </a:r>
            <a:r>
              <a:rPr lang="ru-RU" b="1" i="1" dirty="0">
                <a:solidFill>
                  <a:schemeClr val="accent3"/>
                </a:solidFill>
              </a:rPr>
              <a:t>" і "Сезон у </a:t>
            </a:r>
            <a:r>
              <a:rPr lang="ru-RU" b="1" i="1" dirty="0" err="1">
                <a:solidFill>
                  <a:schemeClr val="accent3"/>
                </a:solidFill>
              </a:rPr>
              <a:t>пеклі</a:t>
            </a:r>
            <a:r>
              <a:rPr lang="ru-RU" b="1" i="1" dirty="0">
                <a:solidFill>
                  <a:schemeClr val="accent3"/>
                </a:solidFill>
              </a:rPr>
              <a:t>". Але те </a:t>
            </a:r>
            <a:r>
              <a:rPr lang="ru-RU" b="1" i="1" dirty="0" err="1">
                <a:solidFill>
                  <a:schemeClr val="accent3"/>
                </a:solidFill>
              </a:rPr>
              <a:t>що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було</a:t>
            </a:r>
            <a:r>
              <a:rPr lang="ru-RU" b="1" i="1" dirty="0">
                <a:solidFill>
                  <a:schemeClr val="accent3"/>
                </a:solidFill>
              </a:rPr>
              <a:t> ним </a:t>
            </a:r>
            <a:r>
              <a:rPr lang="ru-RU" b="1" i="1" dirty="0" err="1">
                <a:solidFill>
                  <a:schemeClr val="accent3"/>
                </a:solidFill>
              </a:rPr>
              <a:t>зроблено</a:t>
            </a:r>
            <a:r>
              <a:rPr lang="ru-RU" b="1" i="1" dirty="0">
                <a:solidFill>
                  <a:schemeClr val="accent3"/>
                </a:solidFill>
              </a:rPr>
              <a:t>, без </a:t>
            </a:r>
            <a:r>
              <a:rPr lang="ru-RU" b="1" i="1" dirty="0" err="1">
                <a:solidFill>
                  <a:schemeClr val="accent3"/>
                </a:solidFill>
              </a:rPr>
              <a:t>перебільшення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можна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вважати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революцією</a:t>
            </a:r>
            <a:r>
              <a:rPr lang="ru-RU" b="1" i="1" dirty="0">
                <a:solidFill>
                  <a:schemeClr val="accent3"/>
                </a:solidFill>
              </a:rPr>
              <a:t> в </a:t>
            </a:r>
            <a:r>
              <a:rPr lang="ru-RU" b="1" i="1" dirty="0" err="1">
                <a:solidFill>
                  <a:schemeClr val="accent3"/>
                </a:solidFill>
              </a:rPr>
              <a:t>поезії</a:t>
            </a:r>
            <a:r>
              <a:rPr lang="ru-RU" b="1" i="1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Поль Верлен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chemeClr val="accent3"/>
                </a:solidFill>
              </a:rPr>
              <a:t>Перші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збірки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>
                <a:solidFill>
                  <a:schemeClr val="accent3"/>
                </a:solidFill>
              </a:rPr>
              <a:t>Верлена «</a:t>
            </a:r>
            <a:r>
              <a:rPr lang="ru-RU" b="1" i="1" dirty="0" err="1">
                <a:solidFill>
                  <a:schemeClr val="accent3"/>
                </a:solidFill>
              </a:rPr>
              <a:t>Сатурнічні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вірші</a:t>
            </a:r>
            <a:r>
              <a:rPr lang="ru-RU" b="1" i="1" dirty="0">
                <a:solidFill>
                  <a:schemeClr val="accent3"/>
                </a:solidFill>
              </a:rPr>
              <a:t>» і «</a:t>
            </a:r>
            <a:r>
              <a:rPr lang="ru-RU" b="1" i="1" dirty="0" err="1">
                <a:solidFill>
                  <a:schemeClr val="accent3"/>
                </a:solidFill>
              </a:rPr>
              <a:t>Вишукані</a:t>
            </a:r>
            <a:r>
              <a:rPr lang="ru-RU" b="1" i="1" dirty="0">
                <a:solidFill>
                  <a:schemeClr val="accent3"/>
                </a:solidFill>
              </a:rPr>
              <a:t> свята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Найкращою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поетичною</a:t>
            </a:r>
            <a:r>
              <a:rPr lang="ru-RU" b="1" i="1" dirty="0">
                <a:solidFill>
                  <a:schemeClr val="accent3"/>
                </a:solidFill>
              </a:rPr>
              <a:t> книгою Верлена стали «</a:t>
            </a:r>
            <a:r>
              <a:rPr lang="ru-RU" b="1" i="1" dirty="0" err="1">
                <a:solidFill>
                  <a:schemeClr val="accent3"/>
                </a:solidFill>
              </a:rPr>
              <a:t>Романси</a:t>
            </a:r>
            <a:r>
              <a:rPr lang="ru-RU" b="1" i="1" dirty="0">
                <a:solidFill>
                  <a:schemeClr val="accent3"/>
                </a:solidFill>
              </a:rPr>
              <a:t> без </a:t>
            </a:r>
            <a:r>
              <a:rPr lang="ru-RU" b="1" i="1" dirty="0" err="1">
                <a:solidFill>
                  <a:schemeClr val="accent3"/>
                </a:solidFill>
              </a:rPr>
              <a:t>слів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 </a:t>
            </a:r>
            <a:r>
              <a:rPr lang="ru-RU" b="1" i="1" dirty="0" err="1">
                <a:solidFill>
                  <a:schemeClr val="accent3"/>
                </a:solidFill>
              </a:rPr>
              <a:t>Основні</a:t>
            </a:r>
            <a:r>
              <a:rPr lang="ru-RU" b="1" i="1" dirty="0">
                <a:solidFill>
                  <a:schemeClr val="accent3"/>
                </a:solidFill>
              </a:rPr>
              <a:t> твори: </a:t>
            </a:r>
            <a:r>
              <a:rPr lang="ru-RU" b="1" i="1" dirty="0" err="1">
                <a:solidFill>
                  <a:schemeClr val="accent3"/>
                </a:solidFill>
              </a:rPr>
              <a:t>поетичні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збірки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Сатурнічні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вірші</a:t>
            </a:r>
            <a:r>
              <a:rPr lang="ru-RU" b="1" i="1" dirty="0">
                <a:solidFill>
                  <a:schemeClr val="accent3"/>
                </a:solidFill>
              </a:rPr>
              <a:t>» (1886), «</a:t>
            </a:r>
            <a:r>
              <a:rPr lang="ru-RU" b="1" i="1" dirty="0" err="1">
                <a:solidFill>
                  <a:schemeClr val="accent3"/>
                </a:solidFill>
              </a:rPr>
              <a:t>Вишукані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свята» </a:t>
            </a:r>
            <a:r>
              <a:rPr lang="ru-RU" b="1" i="1" dirty="0">
                <a:solidFill>
                  <a:schemeClr val="accent3"/>
                </a:solidFill>
              </a:rPr>
              <a:t>(1889</a:t>
            </a:r>
            <a:r>
              <a:rPr lang="ru-RU" b="1" i="1" dirty="0" smtClean="0">
                <a:solidFill>
                  <a:schemeClr val="accent3"/>
                </a:solidFill>
              </a:rPr>
              <a:t>), </a:t>
            </a:r>
            <a:r>
              <a:rPr lang="ru-RU" b="1" i="1" dirty="0">
                <a:solidFill>
                  <a:schemeClr val="accent3"/>
                </a:solidFill>
              </a:rPr>
              <a:t>«</a:t>
            </a:r>
            <a:r>
              <a:rPr lang="ru-RU" b="1" i="1" dirty="0" err="1">
                <a:solidFill>
                  <a:schemeClr val="accent3"/>
                </a:solidFill>
              </a:rPr>
              <a:t>Романси</a:t>
            </a:r>
            <a:r>
              <a:rPr lang="ru-RU" b="1" i="1" dirty="0">
                <a:solidFill>
                  <a:schemeClr val="accent3"/>
                </a:solidFill>
              </a:rPr>
              <a:t> без </a:t>
            </a:r>
            <a:r>
              <a:rPr lang="ru-RU" b="1" i="1" dirty="0" err="1">
                <a:solidFill>
                  <a:schemeClr val="accent3"/>
                </a:solidFill>
              </a:rPr>
              <a:t>слів</a:t>
            </a:r>
            <a:r>
              <a:rPr lang="ru-RU" b="1" i="1" dirty="0">
                <a:solidFill>
                  <a:schemeClr val="accent3"/>
                </a:solidFill>
              </a:rPr>
              <a:t>» (1874), книга </a:t>
            </a:r>
            <a:r>
              <a:rPr lang="ru-RU" b="1" i="1" dirty="0" err="1">
                <a:solidFill>
                  <a:schemeClr val="accent3"/>
                </a:solidFill>
              </a:rPr>
              <a:t>прози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Прокляті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поети</a:t>
            </a:r>
            <a:r>
              <a:rPr lang="ru-RU" b="1" i="1" dirty="0">
                <a:solidFill>
                  <a:schemeClr val="accent3"/>
                </a:solidFill>
              </a:rPr>
              <a:t>»(1884). </a:t>
            </a:r>
            <a:endParaRPr lang="ru-RU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pPr algn="ctr"/>
            <a:r>
              <a:rPr lang="uk-UA" sz="8800" b="1" i="1" dirty="0" smtClean="0">
                <a:solidFill>
                  <a:schemeClr val="accent3"/>
                </a:solidFill>
              </a:rPr>
              <a:t>Модернізм</a:t>
            </a:r>
            <a:endParaRPr lang="ru-RU" sz="8800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540933"/>
            <a:ext cx="10143067" cy="513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accent3"/>
                </a:solidFill>
              </a:rPr>
              <a:t>Починаючи</a:t>
            </a:r>
            <a:r>
              <a:rPr lang="ru-RU" sz="2400" dirty="0">
                <a:solidFill>
                  <a:schemeClr val="accent3"/>
                </a:solidFill>
              </a:rPr>
              <a:t> з </a:t>
            </a:r>
            <a:r>
              <a:rPr lang="ru-RU" sz="2400" dirty="0" err="1">
                <a:solidFill>
                  <a:schemeClr val="accent3"/>
                </a:solidFill>
              </a:rPr>
              <a:t>кінця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XIX </a:t>
            </a:r>
            <a:r>
              <a:rPr lang="ru-RU" sz="2400" dirty="0">
                <a:solidFill>
                  <a:schemeClr val="accent3"/>
                </a:solidFill>
              </a:rPr>
              <a:t>ст., </a:t>
            </a:r>
            <a:r>
              <a:rPr lang="ru-RU" sz="2400" dirty="0" err="1">
                <a:solidFill>
                  <a:schemeClr val="accent3"/>
                </a:solidFill>
              </a:rPr>
              <a:t>домінуючу</a:t>
            </a:r>
            <a:r>
              <a:rPr lang="ru-RU" sz="2400" dirty="0">
                <a:solidFill>
                  <a:schemeClr val="accent3"/>
                </a:solidFill>
              </a:rPr>
              <a:t> роль у </a:t>
            </a:r>
            <a:r>
              <a:rPr lang="ru-RU" sz="2400" dirty="0" err="1">
                <a:solidFill>
                  <a:schemeClr val="accent3"/>
                </a:solidFill>
              </a:rPr>
              <a:t>літературному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процесі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перебирає</a:t>
            </a:r>
            <a:r>
              <a:rPr lang="ru-RU" sz="2400" dirty="0">
                <a:solidFill>
                  <a:schemeClr val="accent3"/>
                </a:solidFill>
              </a:rPr>
              <a:t> на себе </a:t>
            </a:r>
            <a:r>
              <a:rPr lang="ru-RU" sz="2400" dirty="0" err="1">
                <a:solidFill>
                  <a:schemeClr val="accent3"/>
                </a:solidFill>
              </a:rPr>
              <a:t>модернізм</a:t>
            </a:r>
            <a:r>
              <a:rPr lang="ru-RU" sz="2400" dirty="0">
                <a:solidFill>
                  <a:schemeClr val="accent3"/>
                </a:solidFill>
              </a:rPr>
              <a:t>. Головна </a:t>
            </a:r>
            <a:r>
              <a:rPr lang="ru-RU" sz="2400" dirty="0" err="1">
                <a:solidFill>
                  <a:schemeClr val="accent3"/>
                </a:solidFill>
              </a:rPr>
              <a:t>увага</a:t>
            </a:r>
            <a:r>
              <a:rPr lang="ru-RU" sz="2400" dirty="0">
                <a:solidFill>
                  <a:schemeClr val="accent3"/>
                </a:solidFill>
              </a:rPr>
              <a:t> у </a:t>
            </a:r>
            <a:r>
              <a:rPr lang="ru-RU" sz="2400" dirty="0" err="1">
                <a:solidFill>
                  <a:schemeClr val="accent3"/>
                </a:solidFill>
              </a:rPr>
              <a:t>творах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модерністської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літератури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XX </a:t>
            </a:r>
            <a:r>
              <a:rPr lang="ru-RU" sz="2400" dirty="0">
                <a:solidFill>
                  <a:schemeClr val="accent3"/>
                </a:solidFill>
              </a:rPr>
              <a:t>ст. </a:t>
            </a:r>
            <a:r>
              <a:rPr lang="ru-RU" sz="2400" dirty="0" err="1">
                <a:solidFill>
                  <a:schemeClr val="accent3"/>
                </a:solidFill>
              </a:rPr>
              <a:t>зосереджується</a:t>
            </a:r>
            <a:r>
              <a:rPr lang="ru-RU" sz="2400" dirty="0">
                <a:solidFill>
                  <a:schemeClr val="accent3"/>
                </a:solidFill>
              </a:rPr>
              <a:t> на </a:t>
            </a:r>
            <a:r>
              <a:rPr lang="ru-RU" sz="2400" dirty="0" err="1">
                <a:solidFill>
                  <a:schemeClr val="accent3"/>
                </a:solidFill>
              </a:rPr>
              <a:t>вираженні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глибинної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сутності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людини</a:t>
            </a:r>
            <a:r>
              <a:rPr lang="ru-RU" sz="2400" dirty="0">
                <a:solidFill>
                  <a:schemeClr val="accent3"/>
                </a:solidFill>
              </a:rPr>
              <a:t> й </a:t>
            </a:r>
            <a:r>
              <a:rPr lang="ru-RU" sz="2400" dirty="0" err="1">
                <a:solidFill>
                  <a:schemeClr val="accent3"/>
                </a:solidFill>
              </a:rPr>
              <a:t>одвічних</a:t>
            </a:r>
            <a:r>
              <a:rPr lang="ru-RU" sz="2400" dirty="0">
                <a:solidFill>
                  <a:schemeClr val="accent3"/>
                </a:solidFill>
              </a:rPr>
              <a:t> проблем </a:t>
            </a:r>
            <a:r>
              <a:rPr lang="ru-RU" sz="2400" dirty="0" err="1">
                <a:solidFill>
                  <a:schemeClr val="accent3"/>
                </a:solidFill>
              </a:rPr>
              <a:t>буття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пошуках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шляхів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виходу</a:t>
            </a:r>
            <a:r>
              <a:rPr lang="ru-RU" sz="2400" dirty="0">
                <a:solidFill>
                  <a:schemeClr val="accent3"/>
                </a:solidFill>
              </a:rPr>
              <a:t> за </a:t>
            </a:r>
            <a:r>
              <a:rPr lang="ru-RU" sz="2400" dirty="0" err="1">
                <a:solidFill>
                  <a:schemeClr val="accent3"/>
                </a:solidFill>
              </a:rPr>
              <a:t>межі</a:t>
            </a:r>
            <a:r>
              <a:rPr lang="ru-RU" sz="2400" dirty="0">
                <a:solidFill>
                  <a:schemeClr val="accent3"/>
                </a:solidFill>
              </a:rPr>
              <a:t> конкретного й </a:t>
            </a:r>
            <a:r>
              <a:rPr lang="ru-RU" sz="2400" dirty="0" err="1">
                <a:solidFill>
                  <a:schemeClr val="accent3"/>
                </a:solidFill>
              </a:rPr>
              <a:t>історичного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можливостях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досягнення</a:t>
            </a:r>
            <a:r>
              <a:rPr lang="ru-RU" sz="2400" dirty="0">
                <a:solidFill>
                  <a:schemeClr val="accent3"/>
                </a:solidFill>
              </a:rPr>
              <a:t> «</a:t>
            </a:r>
            <a:r>
              <a:rPr lang="ru-RU" sz="2400" dirty="0" err="1">
                <a:solidFill>
                  <a:schemeClr val="accent3"/>
                </a:solidFill>
              </a:rPr>
              <a:t>високої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всезагальності</a:t>
            </a:r>
            <a:r>
              <a:rPr lang="ru-RU" sz="2400" dirty="0">
                <a:solidFill>
                  <a:schemeClr val="accent3"/>
                </a:solidFill>
              </a:rPr>
              <a:t>», </a:t>
            </a:r>
            <a:r>
              <a:rPr lang="ru-RU" sz="2400" dirty="0" err="1">
                <a:solidFill>
                  <a:schemeClr val="accent3"/>
                </a:solidFill>
              </a:rPr>
              <a:t>тобто</a:t>
            </a:r>
            <a:r>
              <a:rPr lang="ru-RU" sz="2400" dirty="0">
                <a:solidFill>
                  <a:schemeClr val="accent3"/>
                </a:solidFill>
              </a:rPr>
              <a:t> на </a:t>
            </a:r>
            <a:r>
              <a:rPr lang="ru-RU" sz="2400" dirty="0" err="1">
                <a:solidFill>
                  <a:schemeClr val="accent3"/>
                </a:solidFill>
              </a:rPr>
              <a:t>відкритті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універсальних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тенденцій</a:t>
            </a:r>
            <a:r>
              <a:rPr lang="ru-RU" sz="2400" dirty="0">
                <a:solidFill>
                  <a:schemeClr val="accent3"/>
                </a:solidFill>
              </a:rPr>
              <a:t> духовного </a:t>
            </a:r>
            <a:r>
              <a:rPr lang="ru-RU" sz="2400" dirty="0" err="1">
                <a:solidFill>
                  <a:schemeClr val="accent3"/>
                </a:solidFill>
              </a:rPr>
              <a:t>розвитку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людства</a:t>
            </a:r>
            <a:r>
              <a:rPr lang="ru-RU" sz="24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3"/>
                </a:solidFill>
              </a:rPr>
              <a:t>У </a:t>
            </a:r>
            <a:r>
              <a:rPr lang="ru-RU" sz="2400" dirty="0" err="1">
                <a:solidFill>
                  <a:schemeClr val="accent3"/>
                </a:solidFill>
              </a:rPr>
              <a:t>модерністському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творі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поєднуються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свідоме</a:t>
            </a:r>
            <a:r>
              <a:rPr lang="ru-RU" sz="2400" dirty="0">
                <a:solidFill>
                  <a:schemeClr val="accent3"/>
                </a:solidFill>
              </a:rPr>
              <a:t> й </a:t>
            </a:r>
            <a:r>
              <a:rPr lang="ru-RU" sz="2400" dirty="0" err="1">
                <a:solidFill>
                  <a:schemeClr val="accent3"/>
                </a:solidFill>
              </a:rPr>
              <a:t>підсвідоме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земне</a:t>
            </a:r>
            <a:r>
              <a:rPr lang="ru-RU" sz="2400" dirty="0">
                <a:solidFill>
                  <a:schemeClr val="accent3"/>
                </a:solidFill>
              </a:rPr>
              <a:t> й </a:t>
            </a:r>
            <a:r>
              <a:rPr lang="ru-RU" sz="2400" dirty="0" err="1">
                <a:solidFill>
                  <a:schemeClr val="accent3"/>
                </a:solidFill>
              </a:rPr>
              <a:t>космічне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що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здійснюється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передусім</a:t>
            </a:r>
            <a:r>
              <a:rPr lang="ru-RU" sz="2400" dirty="0">
                <a:solidFill>
                  <a:schemeClr val="accent3"/>
                </a:solidFill>
              </a:rPr>
              <a:t> у </a:t>
            </a:r>
            <a:r>
              <a:rPr lang="ru-RU" sz="2400" dirty="0" err="1">
                <a:solidFill>
                  <a:schemeClr val="accent3"/>
                </a:solidFill>
              </a:rPr>
              <a:t>психологічній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площині</a:t>
            </a:r>
            <a:r>
              <a:rPr lang="ru-RU" sz="2400" dirty="0">
                <a:solidFill>
                  <a:schemeClr val="accent3"/>
                </a:solidFill>
              </a:rPr>
              <a:t>. У </a:t>
            </a:r>
            <a:r>
              <a:rPr lang="ru-RU" sz="2400" dirty="0" err="1">
                <a:solidFill>
                  <a:schemeClr val="accent3"/>
                </a:solidFill>
              </a:rPr>
              <a:t>центрі</a:t>
            </a:r>
            <a:r>
              <a:rPr lang="ru-RU" sz="2400" dirty="0">
                <a:solidFill>
                  <a:schemeClr val="accent3"/>
                </a:solidFill>
              </a:rPr>
              <a:t> такого </a:t>
            </a:r>
            <a:r>
              <a:rPr lang="ru-RU" sz="2400" dirty="0" err="1">
                <a:solidFill>
                  <a:schemeClr val="accent3"/>
                </a:solidFill>
              </a:rPr>
              <a:t>твору</a:t>
            </a:r>
            <a:r>
              <a:rPr lang="ru-RU" sz="2400" dirty="0">
                <a:solidFill>
                  <a:schemeClr val="accent3"/>
                </a:solidFill>
              </a:rPr>
              <a:t> — </a:t>
            </a:r>
            <a:r>
              <a:rPr lang="ru-RU" sz="2400" dirty="0" err="1">
                <a:solidFill>
                  <a:schemeClr val="accent3"/>
                </a:solidFill>
              </a:rPr>
              <a:t>людина</a:t>
            </a:r>
            <a:r>
              <a:rPr lang="ru-RU" sz="2400" dirty="0">
                <a:solidFill>
                  <a:schemeClr val="accent3"/>
                </a:solidFill>
              </a:rPr>
              <a:t>, яка </a:t>
            </a:r>
            <a:r>
              <a:rPr lang="ru-RU" sz="2400" dirty="0" err="1">
                <a:solidFill>
                  <a:schemeClr val="accent3"/>
                </a:solidFill>
              </a:rPr>
              <a:t>шукає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сенс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буття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прислухаючись</a:t>
            </a:r>
            <a:r>
              <a:rPr lang="ru-RU" sz="2400" dirty="0">
                <a:solidFill>
                  <a:schemeClr val="accent3"/>
                </a:solidFill>
              </a:rPr>
              <a:t> до </a:t>
            </a:r>
            <a:r>
              <a:rPr lang="ru-RU" sz="2400" dirty="0" err="1">
                <a:solidFill>
                  <a:schemeClr val="accent3"/>
                </a:solidFill>
              </a:rPr>
              <a:t>власних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переживань</a:t>
            </a:r>
            <a:r>
              <a:rPr lang="ru-RU" sz="2400" dirty="0">
                <a:solidFill>
                  <a:schemeClr val="accent3"/>
                </a:solidFill>
              </a:rPr>
              <a:t> і </a:t>
            </a:r>
            <a:r>
              <a:rPr lang="ru-RU" sz="2400" dirty="0" err="1">
                <a:solidFill>
                  <a:schemeClr val="accent3"/>
                </a:solidFill>
              </a:rPr>
              <a:t>стаючи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немов</a:t>
            </a:r>
            <a:r>
              <a:rPr lang="ru-RU" sz="2400" dirty="0">
                <a:solidFill>
                  <a:schemeClr val="accent3"/>
                </a:solidFill>
              </a:rPr>
              <a:t> «</a:t>
            </a:r>
            <a:r>
              <a:rPr lang="ru-RU" sz="2400" dirty="0" err="1">
                <a:solidFill>
                  <a:schemeClr val="accent3"/>
                </a:solidFill>
              </a:rPr>
              <a:t>оголеним</a:t>
            </a:r>
            <a:r>
              <a:rPr lang="ru-RU" sz="2400" dirty="0">
                <a:solidFill>
                  <a:schemeClr val="accent3"/>
                </a:solidFill>
              </a:rPr>
              <a:t> нервом </a:t>
            </a:r>
            <a:r>
              <a:rPr lang="ru-RU" sz="2400" dirty="0" err="1">
                <a:solidFill>
                  <a:schemeClr val="accent3"/>
                </a:solidFill>
              </a:rPr>
              <a:t>епохи</a:t>
            </a:r>
            <a:r>
              <a:rPr lang="ru-RU" sz="2400" dirty="0">
                <a:solidFill>
                  <a:schemeClr val="accent3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445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32585"/>
            <a:ext cx="9404723" cy="834215"/>
          </a:xfrm>
        </p:spPr>
        <p:txBody>
          <a:bodyPr/>
          <a:lstStyle/>
          <a:p>
            <a:pPr algn="ctr"/>
            <a:r>
              <a:rPr lang="ru-RU" sz="3200" b="1" i="1" dirty="0" err="1">
                <a:solidFill>
                  <a:schemeClr val="accent3"/>
                </a:solidFill>
              </a:rPr>
              <a:t>Характерні</a:t>
            </a:r>
            <a:r>
              <a:rPr lang="ru-RU" sz="3200" b="1" i="1" dirty="0">
                <a:solidFill>
                  <a:schemeClr val="accent3"/>
                </a:solidFill>
              </a:rPr>
              <a:t> </a:t>
            </a:r>
            <a:r>
              <a:rPr lang="ru-RU" sz="3200" b="1" i="1" dirty="0" err="1">
                <a:solidFill>
                  <a:schemeClr val="accent3"/>
                </a:solidFill>
              </a:rPr>
              <a:t>риси</a:t>
            </a:r>
            <a:r>
              <a:rPr lang="ru-RU" sz="3200" b="1" i="1" dirty="0">
                <a:solidFill>
                  <a:schemeClr val="accent3"/>
                </a:solidFill>
              </a:rPr>
              <a:t> </a:t>
            </a:r>
            <a:r>
              <a:rPr lang="ru-RU" sz="3200" b="1" i="1" dirty="0" err="1">
                <a:solidFill>
                  <a:schemeClr val="accent3"/>
                </a:solidFill>
              </a:rPr>
              <a:t>літератури</a:t>
            </a:r>
            <a:r>
              <a:rPr lang="ru-RU" sz="3200" b="1" i="1" dirty="0">
                <a:solidFill>
                  <a:schemeClr val="accent3"/>
                </a:solidFill>
              </a:rPr>
              <a:t> </a:t>
            </a:r>
            <a:r>
              <a:rPr lang="ru-RU" sz="3200" b="1" i="1" dirty="0" err="1">
                <a:solidFill>
                  <a:schemeClr val="accent3"/>
                </a:solidFill>
              </a:rPr>
              <a:t>модернізму</a:t>
            </a:r>
            <a:r>
              <a:rPr lang="ru-RU" sz="3200" b="1" i="1" dirty="0">
                <a:solidFill>
                  <a:schemeClr val="accent3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948268"/>
            <a:ext cx="10160000" cy="5655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особлива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увага</a:t>
            </a:r>
            <a:r>
              <a:rPr lang="ru-RU" sz="2800" dirty="0">
                <a:solidFill>
                  <a:schemeClr val="accent3"/>
                </a:solidFill>
              </a:rPr>
              <a:t> до </a:t>
            </a:r>
            <a:r>
              <a:rPr lang="ru-RU" sz="2800" dirty="0" err="1">
                <a:solidFill>
                  <a:schemeClr val="accent3"/>
                </a:solidFill>
              </a:rPr>
              <a:t>внутрішнього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світу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особистості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орієнтація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>
                <a:solidFill>
                  <a:schemeClr val="accent3"/>
                </a:solidFill>
              </a:rPr>
              <a:t>на </a:t>
            </a:r>
            <a:r>
              <a:rPr lang="ru-RU" sz="2800" dirty="0" err="1">
                <a:solidFill>
                  <a:schemeClr val="accent3"/>
                </a:solidFill>
              </a:rPr>
              <a:t>вічні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закони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буття</a:t>
            </a:r>
            <a:r>
              <a:rPr lang="ru-RU" sz="2800" dirty="0">
                <a:solidFill>
                  <a:schemeClr val="accent3"/>
                </a:solidFill>
              </a:rPr>
              <a:t> і </a:t>
            </a:r>
            <a:r>
              <a:rPr lang="ru-RU" sz="2800" dirty="0" err="1">
                <a:solidFill>
                  <a:schemeClr val="accent3"/>
                </a:solidFill>
              </a:rPr>
              <a:t>мистецтва</a:t>
            </a:r>
            <a:r>
              <a:rPr lang="ru-RU" sz="2800" dirty="0">
                <a:solidFill>
                  <a:schemeClr val="accent3"/>
                </a:solidFill>
              </a:rPr>
              <a:t>; </a:t>
            </a:r>
            <a:endParaRPr lang="ru-RU" sz="28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надання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переваги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творчій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інтуїції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сприйняття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літератури</a:t>
            </a:r>
            <a:r>
              <a:rPr lang="ru-RU" sz="2800" dirty="0">
                <a:solidFill>
                  <a:schemeClr val="accent3"/>
                </a:solidFill>
              </a:rPr>
              <a:t> як </a:t>
            </a:r>
            <a:r>
              <a:rPr lang="ru-RU" sz="2800" dirty="0" err="1">
                <a:solidFill>
                  <a:schemeClr val="accent3"/>
                </a:solidFill>
              </a:rPr>
              <a:t>найвищого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знання</a:t>
            </a:r>
            <a:r>
              <a:rPr lang="ru-RU" sz="2800" dirty="0">
                <a:solidFill>
                  <a:schemeClr val="accent3"/>
                </a:solidFill>
              </a:rPr>
              <a:t>, яке </a:t>
            </a:r>
            <a:r>
              <a:rPr lang="ru-RU" sz="2800" dirty="0" err="1">
                <a:solidFill>
                  <a:schemeClr val="accent3"/>
                </a:solidFill>
              </a:rPr>
              <a:t>здатне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проникнути</a:t>
            </a:r>
            <a:r>
              <a:rPr lang="ru-RU" sz="2800" dirty="0">
                <a:solidFill>
                  <a:schemeClr val="accent3"/>
                </a:solidFill>
              </a:rPr>
              <a:t> в </a:t>
            </a:r>
            <a:r>
              <a:rPr lang="ru-RU" sz="2800" dirty="0" err="1">
                <a:solidFill>
                  <a:schemeClr val="accent3"/>
                </a:solidFill>
              </a:rPr>
              <a:t>найінтимніші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глибини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існування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особистості</a:t>
            </a:r>
            <a:r>
              <a:rPr lang="ru-RU" sz="2800" dirty="0">
                <a:solidFill>
                  <a:schemeClr val="accent3"/>
                </a:solidFill>
              </a:rPr>
              <a:t>; </a:t>
            </a:r>
            <a:endParaRPr lang="ru-RU" sz="28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прагнення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віднайти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вічні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ідеї</a:t>
            </a:r>
            <a:r>
              <a:rPr lang="ru-RU" sz="2800" dirty="0">
                <a:solidFill>
                  <a:schemeClr val="accent3"/>
                </a:solidFill>
              </a:rPr>
              <a:t>, </a:t>
            </a:r>
            <a:r>
              <a:rPr lang="ru-RU" sz="2800" dirty="0" err="1">
                <a:solidFill>
                  <a:schemeClr val="accent3"/>
                </a:solidFill>
              </a:rPr>
              <a:t>що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можуть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перетворити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світ</a:t>
            </a:r>
            <a:r>
              <a:rPr lang="ru-RU" sz="2800" dirty="0">
                <a:solidFill>
                  <a:schemeClr val="accent3"/>
                </a:solidFill>
              </a:rPr>
              <a:t> за законами </a:t>
            </a:r>
            <a:r>
              <a:rPr lang="ru-RU" sz="2800" dirty="0" err="1">
                <a:solidFill>
                  <a:schemeClr val="accent3"/>
                </a:solidFill>
              </a:rPr>
              <a:t>краси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створення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нової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художньої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реальності</a:t>
            </a:r>
            <a:r>
              <a:rPr lang="ru-RU" sz="2800" dirty="0">
                <a:solidFill>
                  <a:schemeClr val="accent3"/>
                </a:solidFill>
              </a:rPr>
              <a:t> та </a:t>
            </a:r>
            <a:r>
              <a:rPr lang="ru-RU" sz="2800" dirty="0" err="1">
                <a:solidFill>
                  <a:schemeClr val="accent3"/>
                </a:solidFill>
              </a:rPr>
              <a:t>експерименти</a:t>
            </a:r>
            <a:r>
              <a:rPr lang="ru-RU" sz="2800" dirty="0">
                <a:solidFill>
                  <a:schemeClr val="accent3"/>
                </a:solidFill>
              </a:rPr>
              <a:t> з нею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пошуки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нових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формальних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 smtClean="0">
                <a:solidFill>
                  <a:schemeClr val="accent3"/>
                </a:solidFill>
              </a:rPr>
              <a:t>засобів</a:t>
            </a:r>
            <a:r>
              <a:rPr lang="ru-RU" sz="2800" dirty="0" smtClean="0">
                <a:solidFill>
                  <a:schemeClr val="accent3"/>
                </a:solidFill>
              </a:rPr>
              <a:t>.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36818"/>
            <a:ext cx="9404723" cy="842682"/>
          </a:xfrm>
        </p:spPr>
        <p:txBody>
          <a:bodyPr/>
          <a:lstStyle/>
          <a:p>
            <a:pPr algn="ctr"/>
            <a:r>
              <a:rPr lang="uk-UA" sz="4800" b="1" i="1" dirty="0" smtClean="0">
                <a:solidFill>
                  <a:schemeClr val="accent3"/>
                </a:solidFill>
              </a:rPr>
              <a:t>Представники модернізму</a:t>
            </a:r>
            <a:endParaRPr lang="ru-RU" sz="4800" b="1" i="1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http://ec-dejavu.ru/images/k-2/kafka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63918"/>
            <a:ext cx="2638425" cy="38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eoples.ru/art/theatre/dramatist/ibsen/ibsen_picture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643743"/>
            <a:ext cx="3238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2/23/Nietzsche1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26" y="1079500"/>
            <a:ext cx="2762461" cy="40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3104" y="508448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3"/>
                </a:solidFill>
              </a:rPr>
              <a:t>Фрідріх</a:t>
            </a:r>
            <a:r>
              <a:rPr lang="ru-RU" sz="2000" b="1" i="1" dirty="0">
                <a:solidFill>
                  <a:schemeClr val="accent3"/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3"/>
                </a:solidFill>
              </a:rPr>
              <a:t>Ніцше</a:t>
            </a:r>
            <a:endParaRPr lang="ru-RU" sz="2000" b="1" i="1" dirty="0" smtClean="0">
              <a:solidFill>
                <a:schemeClr val="accent3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accent3"/>
                </a:solidFill>
              </a:rPr>
              <a:t>(Німеччина)</a:t>
            </a:r>
            <a:endParaRPr lang="ru-RU" sz="2000" b="1" i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491" y="4501243"/>
            <a:ext cx="158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/>
                </a:solidFill>
              </a:rPr>
              <a:t>ГЕНРІК </a:t>
            </a:r>
            <a:endParaRPr lang="ru-RU" sz="2000" b="1" i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3"/>
                </a:solidFill>
              </a:rPr>
              <a:t>ІБСЕН</a:t>
            </a:r>
          </a:p>
          <a:p>
            <a:pPr algn="ctr"/>
            <a:r>
              <a:rPr lang="uk-UA" sz="2000" b="1" i="1" dirty="0" smtClean="0">
                <a:solidFill>
                  <a:schemeClr val="accent3"/>
                </a:solidFill>
              </a:rPr>
              <a:t>(Норвегія)</a:t>
            </a:r>
            <a:endParaRPr lang="ru-RU" sz="2000" b="1" i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786" y="4981068"/>
            <a:ext cx="1701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/>
                </a:solidFill>
              </a:rPr>
              <a:t>Франц </a:t>
            </a:r>
            <a:r>
              <a:rPr lang="ru-RU" sz="2000" b="1" i="1" dirty="0" smtClean="0">
                <a:solidFill>
                  <a:schemeClr val="accent3"/>
                </a:solidFill>
              </a:rPr>
              <a:t>Кафка</a:t>
            </a:r>
          </a:p>
          <a:p>
            <a:pPr algn="ctr"/>
            <a:r>
              <a:rPr lang="uk-UA" sz="2000" b="1" i="1" dirty="0" smtClean="0">
                <a:solidFill>
                  <a:schemeClr val="accent3"/>
                </a:solidFill>
              </a:rPr>
              <a:t>(Австро-</a:t>
            </a:r>
          </a:p>
          <a:p>
            <a:pPr algn="ctr"/>
            <a:r>
              <a:rPr lang="uk-UA" sz="2000" b="1" i="1" dirty="0" smtClean="0">
                <a:solidFill>
                  <a:schemeClr val="accent3"/>
                </a:solidFill>
              </a:rPr>
              <a:t>Угорщина)</a:t>
            </a:r>
            <a:endParaRPr lang="ru-RU" sz="2000" b="1" i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93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3"/>
                </a:solidFill>
              </a:rPr>
              <a:t>Збірки і твори представників модернізму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4" y="749300"/>
            <a:ext cx="11830050" cy="5829300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chemeClr val="accent3"/>
                </a:solidFill>
              </a:rPr>
              <a:t>Франц Кафка</a:t>
            </a:r>
          </a:p>
          <a:p>
            <a:pPr marL="0" indent="0" algn="ctr">
              <a:buNone/>
            </a:pPr>
            <a:r>
              <a:rPr lang="ru-RU" sz="1800" b="1" i="1" dirty="0" err="1">
                <a:solidFill>
                  <a:schemeClr val="accent3"/>
                </a:solidFill>
              </a:rPr>
              <a:t>Творчий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прорив</a:t>
            </a:r>
            <a:r>
              <a:rPr lang="ru-RU" sz="1800" b="1" i="1" dirty="0">
                <a:solidFill>
                  <a:schemeClr val="accent3"/>
                </a:solidFill>
              </a:rPr>
              <a:t> Кафки </a:t>
            </a:r>
            <a:r>
              <a:rPr lang="ru-RU" sz="1800" b="1" i="1" dirty="0" err="1">
                <a:solidFill>
                  <a:schemeClr val="accent3"/>
                </a:solidFill>
              </a:rPr>
              <a:t>стався</a:t>
            </a:r>
            <a:r>
              <a:rPr lang="ru-RU" sz="1800" b="1" i="1" dirty="0">
                <a:solidFill>
                  <a:schemeClr val="accent3"/>
                </a:solidFill>
              </a:rPr>
              <a:t> в 1912 </a:t>
            </a:r>
            <a:r>
              <a:rPr lang="ru-RU" sz="1800" b="1" i="1" dirty="0" err="1">
                <a:solidFill>
                  <a:schemeClr val="accent3"/>
                </a:solidFill>
              </a:rPr>
              <a:t>році</a:t>
            </a:r>
            <a:r>
              <a:rPr lang="ru-RU" sz="1800" b="1" i="1" dirty="0">
                <a:solidFill>
                  <a:schemeClr val="accent3"/>
                </a:solidFill>
              </a:rPr>
              <a:t>, коли </a:t>
            </a:r>
            <a:r>
              <a:rPr lang="ru-RU" sz="1800" b="1" i="1" dirty="0" err="1">
                <a:solidFill>
                  <a:schemeClr val="accent3"/>
                </a:solidFill>
              </a:rPr>
              <a:t>він</a:t>
            </a:r>
            <a:r>
              <a:rPr lang="ru-RU" sz="1800" b="1" i="1" dirty="0">
                <a:solidFill>
                  <a:schemeClr val="accent3"/>
                </a:solidFill>
              </a:rPr>
              <a:t> написав «</a:t>
            </a:r>
            <a:r>
              <a:rPr lang="ru-RU" sz="1800" b="1" i="1" dirty="0" err="1">
                <a:solidFill>
                  <a:schemeClr val="accent3"/>
                </a:solidFill>
              </a:rPr>
              <a:t>Вирок</a:t>
            </a:r>
            <a:r>
              <a:rPr lang="ru-RU" sz="1800" b="1" i="1" dirty="0" smtClean="0">
                <a:solidFill>
                  <a:schemeClr val="accent3"/>
                </a:solidFill>
              </a:rPr>
              <a:t>».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smtClean="0">
                <a:solidFill>
                  <a:schemeClr val="accent3"/>
                </a:solidFill>
              </a:rPr>
              <a:t>Перша 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збірка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>
                <a:solidFill>
                  <a:schemeClr val="accent3"/>
                </a:solidFill>
              </a:rPr>
              <a:t>Ф. Кафки «</a:t>
            </a:r>
            <a:r>
              <a:rPr lang="ru-RU" sz="1800" b="1" i="1" dirty="0" err="1">
                <a:solidFill>
                  <a:schemeClr val="accent3"/>
                </a:solidFill>
              </a:rPr>
              <a:t>Сію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стереження</a:t>
            </a:r>
            <a:r>
              <a:rPr lang="ru-RU" sz="1800" b="1" i="1" dirty="0">
                <a:solidFill>
                  <a:schemeClr val="accent3"/>
                </a:solidFill>
              </a:rPr>
              <a:t>». 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Письменник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>
                <a:solidFill>
                  <a:schemeClr val="accent3"/>
                </a:solidFill>
              </a:rPr>
              <a:t>написав </a:t>
            </a:r>
            <a:r>
              <a:rPr lang="ru-RU" sz="1800" b="1" i="1" dirty="0" err="1">
                <a:solidFill>
                  <a:schemeClr val="accent3"/>
                </a:solidFill>
              </a:rPr>
              <a:t>лише</a:t>
            </a:r>
            <a:r>
              <a:rPr lang="ru-RU" sz="1800" b="1" i="1" dirty="0">
                <a:solidFill>
                  <a:schemeClr val="accent3"/>
                </a:solidFill>
              </a:rPr>
              <a:t> три 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романи</a:t>
            </a:r>
            <a:r>
              <a:rPr lang="ru-RU" sz="1800" b="1" i="1" dirty="0" smtClean="0">
                <a:solidFill>
                  <a:schemeClr val="accent3"/>
                </a:solidFill>
              </a:rPr>
              <a:t>, </a:t>
            </a:r>
            <a:r>
              <a:rPr lang="ru-RU" sz="1800" b="1" i="1" dirty="0" err="1">
                <a:solidFill>
                  <a:schemeClr val="accent3"/>
                </a:solidFill>
              </a:rPr>
              <a:t>які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побачили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світ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вже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після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його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смерті</a:t>
            </a:r>
            <a:r>
              <a:rPr lang="ru-RU" sz="1800" b="1" i="1" dirty="0">
                <a:solidFill>
                  <a:schemeClr val="accent3"/>
                </a:solidFill>
              </a:rPr>
              <a:t>: «</a:t>
            </a:r>
            <a:r>
              <a:rPr lang="ru-RU" sz="1800" b="1" i="1" dirty="0" err="1">
                <a:solidFill>
                  <a:schemeClr val="accent3"/>
                </a:solidFill>
              </a:rPr>
              <a:t>Процес</a:t>
            </a:r>
            <a:r>
              <a:rPr lang="ru-RU" sz="1800" b="1" i="1" dirty="0">
                <a:solidFill>
                  <a:schemeClr val="accent3"/>
                </a:solidFill>
              </a:rPr>
              <a:t>», «Замок», «Америка»; </a:t>
            </a:r>
            <a:r>
              <a:rPr lang="ru-RU" sz="1800" b="1" i="1" dirty="0" err="1">
                <a:solidFill>
                  <a:schemeClr val="accent3"/>
                </a:solidFill>
              </a:rPr>
              <a:t>оповідання</a:t>
            </a:r>
            <a:r>
              <a:rPr lang="ru-RU" sz="1800" b="1" i="1" dirty="0">
                <a:solidFill>
                  <a:schemeClr val="accent3"/>
                </a:solidFill>
              </a:rPr>
              <a:t> «</a:t>
            </a:r>
            <a:r>
              <a:rPr lang="ru-RU" sz="1800" b="1" i="1" dirty="0" err="1">
                <a:solidFill>
                  <a:schemeClr val="accent3"/>
                </a:solidFill>
              </a:rPr>
              <a:t>Вирок</a:t>
            </a:r>
            <a:r>
              <a:rPr lang="ru-RU" sz="1800" b="1" i="1" dirty="0">
                <a:solidFill>
                  <a:schemeClr val="accent3"/>
                </a:solidFill>
              </a:rPr>
              <a:t>», «</a:t>
            </a:r>
            <a:r>
              <a:rPr lang="ru-RU" sz="1800" b="1" i="1" dirty="0" err="1">
                <a:solidFill>
                  <a:schemeClr val="accent3"/>
                </a:solidFill>
              </a:rPr>
              <a:t>Перевтілення</a:t>
            </a:r>
            <a:r>
              <a:rPr lang="ru-RU" sz="1800" b="1" i="1" dirty="0">
                <a:solidFill>
                  <a:schemeClr val="accent3"/>
                </a:solidFill>
              </a:rPr>
              <a:t>», «У </a:t>
            </a:r>
            <a:r>
              <a:rPr lang="ru-RU" sz="1800" b="1" i="1" dirty="0" err="1">
                <a:solidFill>
                  <a:schemeClr val="accent3"/>
                </a:solidFill>
              </a:rPr>
              <a:t>виправній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колонії</a:t>
            </a:r>
            <a:r>
              <a:rPr lang="ru-RU" sz="1800" b="1" i="1" dirty="0">
                <a:solidFill>
                  <a:schemeClr val="accent3"/>
                </a:solidFill>
              </a:rPr>
              <a:t>», </a:t>
            </a:r>
            <a:r>
              <a:rPr lang="ru-RU" sz="1800" b="1" i="1" dirty="0" err="1">
                <a:solidFill>
                  <a:schemeClr val="accent3"/>
                </a:solidFill>
              </a:rPr>
              <a:t>збірки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оповідань</a:t>
            </a:r>
            <a:r>
              <a:rPr lang="ru-RU" sz="1800" b="1" i="1" dirty="0">
                <a:solidFill>
                  <a:schemeClr val="accent3"/>
                </a:solidFill>
              </a:rPr>
              <a:t> «</a:t>
            </a:r>
            <a:r>
              <a:rPr lang="ru-RU" sz="1800" b="1" i="1" dirty="0" err="1">
                <a:solidFill>
                  <a:schemeClr val="accent3"/>
                </a:solidFill>
              </a:rPr>
              <a:t>Спостереження</a:t>
            </a:r>
            <a:r>
              <a:rPr lang="ru-RU" sz="1800" b="1" i="1" dirty="0">
                <a:solidFill>
                  <a:schemeClr val="accent3"/>
                </a:solidFill>
              </a:rPr>
              <a:t>», «</a:t>
            </a:r>
            <a:r>
              <a:rPr lang="ru-RU" sz="1800" b="1" i="1" dirty="0" err="1">
                <a:solidFill>
                  <a:schemeClr val="accent3"/>
                </a:solidFill>
              </a:rPr>
              <a:t>Сільський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лікар</a:t>
            </a:r>
            <a:r>
              <a:rPr lang="ru-RU" sz="1800" b="1" i="1" dirty="0">
                <a:solidFill>
                  <a:schemeClr val="accent3"/>
                </a:solidFill>
              </a:rPr>
              <a:t>», «Гол о </a:t>
            </a:r>
            <a:r>
              <a:rPr lang="ru-RU" sz="1800" b="1" i="1" dirty="0" smtClean="0">
                <a:solidFill>
                  <a:schemeClr val="accent3"/>
                </a:solidFill>
              </a:rPr>
              <a:t>дар»</a:t>
            </a:r>
          </a:p>
          <a:p>
            <a:pPr marL="0" indent="0" algn="ctr">
              <a:buNone/>
            </a:pPr>
            <a:endParaRPr lang="uk-UA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uk-UA" sz="1800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uk-UA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uk-UA" sz="1800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uk-UA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accent3"/>
                </a:solidFill>
              </a:rPr>
              <a:t>ГЕНРІК</a:t>
            </a:r>
            <a:r>
              <a:rPr lang="ru-RU" sz="1800" b="1" i="1" dirty="0">
                <a:solidFill>
                  <a:schemeClr val="accent3"/>
                </a:solidFill>
              </a:rPr>
              <a:t> </a:t>
            </a:r>
            <a:r>
              <a:rPr lang="ru-RU" sz="1800" b="1" i="1" dirty="0" smtClean="0">
                <a:solidFill>
                  <a:schemeClr val="accent3"/>
                </a:solidFill>
              </a:rPr>
              <a:t>ІБСЕН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accent3"/>
                </a:solidFill>
              </a:rPr>
              <a:t> 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Драми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>
                <a:solidFill>
                  <a:schemeClr val="accent3"/>
                </a:solidFill>
              </a:rPr>
              <a:t>«</a:t>
            </a:r>
            <a:r>
              <a:rPr lang="ru-RU" sz="1800" b="1" i="1" dirty="0" err="1">
                <a:solidFill>
                  <a:schemeClr val="accent3"/>
                </a:solidFill>
              </a:rPr>
              <a:t>Воїни</a:t>
            </a:r>
            <a:r>
              <a:rPr lang="ru-RU" sz="1800" b="1" i="1" dirty="0">
                <a:solidFill>
                  <a:schemeClr val="accent3"/>
                </a:solidFill>
              </a:rPr>
              <a:t> у </a:t>
            </a:r>
            <a:r>
              <a:rPr lang="ru-RU" sz="1800" b="1" i="1" dirty="0" err="1">
                <a:solidFill>
                  <a:schemeClr val="accent3"/>
                </a:solidFill>
              </a:rPr>
              <a:t>Хельгеланді</a:t>
            </a:r>
            <a:r>
              <a:rPr lang="ru-RU" sz="1800" b="1" i="1" dirty="0">
                <a:solidFill>
                  <a:schemeClr val="accent3"/>
                </a:solidFill>
              </a:rPr>
              <a:t>» (1857</a:t>
            </a:r>
            <a:r>
              <a:rPr lang="ru-RU" sz="1800" b="1" i="1" dirty="0" smtClean="0">
                <a:solidFill>
                  <a:schemeClr val="accent3"/>
                </a:solidFill>
              </a:rPr>
              <a:t>), «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Боротьба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>
                <a:solidFill>
                  <a:schemeClr val="accent3"/>
                </a:solidFill>
              </a:rPr>
              <a:t>за престол» (1863). 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Віршована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3"/>
                </a:solidFill>
              </a:rPr>
              <a:t>п'єса</a:t>
            </a:r>
            <a:r>
              <a:rPr lang="ru-RU" sz="1800" b="1" i="1" dirty="0" smtClean="0">
                <a:solidFill>
                  <a:schemeClr val="accent3"/>
                </a:solidFill>
              </a:rPr>
              <a:t> </a:t>
            </a:r>
            <a:r>
              <a:rPr lang="ru-RU" sz="1800" b="1" i="1" dirty="0">
                <a:solidFill>
                  <a:schemeClr val="accent3"/>
                </a:solidFill>
              </a:rPr>
              <a:t>«</a:t>
            </a:r>
            <a:r>
              <a:rPr lang="ru-RU" sz="1800" b="1" i="1" dirty="0" err="1">
                <a:solidFill>
                  <a:schemeClr val="accent3"/>
                </a:solidFill>
              </a:rPr>
              <a:t>Комедія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любові</a:t>
            </a:r>
            <a:r>
              <a:rPr lang="ru-RU" sz="1800" b="1" i="1" dirty="0">
                <a:solidFill>
                  <a:schemeClr val="accent3"/>
                </a:solidFill>
              </a:rPr>
              <a:t>» (1862</a:t>
            </a:r>
            <a:r>
              <a:rPr lang="ru-RU" sz="1800" b="1" i="1" dirty="0" smtClean="0">
                <a:solidFill>
                  <a:schemeClr val="accent3"/>
                </a:solidFill>
              </a:rPr>
              <a:t>), </a:t>
            </a:r>
            <a:r>
              <a:rPr lang="ru-RU" sz="1800" b="1" i="1" dirty="0" err="1">
                <a:solidFill>
                  <a:schemeClr val="accent3"/>
                </a:solidFill>
              </a:rPr>
              <a:t>віршовані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драми</a:t>
            </a:r>
            <a:r>
              <a:rPr lang="ru-RU" sz="1800" b="1" i="1" dirty="0">
                <a:solidFill>
                  <a:schemeClr val="accent3"/>
                </a:solidFill>
              </a:rPr>
              <a:t> — «</a:t>
            </a:r>
            <a:r>
              <a:rPr lang="ru-RU" sz="1800" b="1" i="1" dirty="0" err="1">
                <a:solidFill>
                  <a:schemeClr val="accent3"/>
                </a:solidFill>
              </a:rPr>
              <a:t>Бранд</a:t>
            </a:r>
            <a:r>
              <a:rPr lang="ru-RU" sz="1800" b="1" i="1" dirty="0">
                <a:solidFill>
                  <a:schemeClr val="accent3"/>
                </a:solidFill>
              </a:rPr>
              <a:t>» (1865) і «Пер </a:t>
            </a:r>
            <a:r>
              <a:rPr lang="ru-RU" sz="1800" b="1" i="1" dirty="0" err="1">
                <a:solidFill>
                  <a:schemeClr val="accent3"/>
                </a:solidFill>
              </a:rPr>
              <a:t>Гюнт</a:t>
            </a:r>
            <a:r>
              <a:rPr lang="ru-RU" sz="1800" b="1" i="1" dirty="0">
                <a:solidFill>
                  <a:schemeClr val="accent3"/>
                </a:solidFill>
              </a:rPr>
              <a:t>» (1867</a:t>
            </a:r>
            <a:r>
              <a:rPr lang="ru-RU" sz="1800" b="1" i="1" dirty="0" smtClean="0">
                <a:solidFill>
                  <a:schemeClr val="accent3"/>
                </a:solidFill>
              </a:rPr>
              <a:t>), </a:t>
            </a:r>
            <a:r>
              <a:rPr lang="ru-RU" sz="1800" b="1" i="1" dirty="0">
                <a:solidFill>
                  <a:schemeClr val="accent3"/>
                </a:solidFill>
              </a:rPr>
              <a:t> </a:t>
            </a:r>
            <a:r>
              <a:rPr lang="ru-RU" sz="1800" b="1" i="1" dirty="0" err="1">
                <a:solidFill>
                  <a:schemeClr val="accent3"/>
                </a:solidFill>
              </a:rPr>
              <a:t>філософсько-історичній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трилогії</a:t>
            </a:r>
            <a:r>
              <a:rPr lang="ru-RU" sz="1800" b="1" i="1" dirty="0">
                <a:solidFill>
                  <a:schemeClr val="accent3"/>
                </a:solidFill>
              </a:rPr>
              <a:t> «</a:t>
            </a:r>
            <a:r>
              <a:rPr lang="ru-RU" sz="1800" b="1" i="1" dirty="0" err="1">
                <a:solidFill>
                  <a:schemeClr val="accent3"/>
                </a:solidFill>
              </a:rPr>
              <a:t>Кесар</a:t>
            </a:r>
            <a:r>
              <a:rPr lang="ru-RU" sz="1800" b="1" i="1" dirty="0">
                <a:solidFill>
                  <a:schemeClr val="accent3"/>
                </a:solidFill>
              </a:rPr>
              <a:t> і </a:t>
            </a:r>
            <a:r>
              <a:rPr lang="ru-RU" sz="1800" b="1" i="1" dirty="0" err="1">
                <a:solidFill>
                  <a:schemeClr val="accent3"/>
                </a:solidFill>
              </a:rPr>
              <a:t>галілеєць</a:t>
            </a:r>
            <a:r>
              <a:rPr lang="ru-RU" sz="1800" b="1" i="1" dirty="0">
                <a:solidFill>
                  <a:schemeClr val="accent3"/>
                </a:solidFill>
              </a:rPr>
              <a:t>» (1873</a:t>
            </a:r>
            <a:r>
              <a:rPr lang="ru-RU" sz="1800" b="1" i="1" dirty="0" smtClean="0">
                <a:solidFill>
                  <a:schemeClr val="accent3"/>
                </a:solidFill>
              </a:rPr>
              <a:t>). П</a:t>
            </a:r>
            <a:r>
              <a:rPr lang="en-US" sz="1800" b="1" i="1" dirty="0" smtClean="0">
                <a:solidFill>
                  <a:schemeClr val="accent3"/>
                </a:solidFill>
              </a:rPr>
              <a:t>’</a:t>
            </a:r>
            <a:r>
              <a:rPr lang="uk-UA" sz="1800" b="1" i="1" dirty="0" smtClean="0">
                <a:solidFill>
                  <a:schemeClr val="accent3"/>
                </a:solidFill>
              </a:rPr>
              <a:t>єси</a:t>
            </a:r>
            <a:r>
              <a:rPr lang="ru-RU" sz="1800" b="1" i="1" dirty="0" smtClean="0">
                <a:solidFill>
                  <a:schemeClr val="accent3"/>
                </a:solidFill>
              </a:rPr>
              <a:t> «</a:t>
            </a:r>
            <a:r>
              <a:rPr lang="ru-RU" sz="1800" b="1" i="1" dirty="0" err="1">
                <a:solidFill>
                  <a:schemeClr val="accent3"/>
                </a:solidFill>
              </a:rPr>
              <a:t>Ляльковий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дім</a:t>
            </a:r>
            <a:r>
              <a:rPr lang="ru-RU" sz="1800" b="1" i="1" dirty="0">
                <a:solidFill>
                  <a:schemeClr val="accent3"/>
                </a:solidFill>
              </a:rPr>
              <a:t>» (1879),«</a:t>
            </a:r>
            <a:r>
              <a:rPr lang="ru-RU" sz="1800" b="1" i="1" dirty="0" err="1">
                <a:solidFill>
                  <a:schemeClr val="accent3"/>
                </a:solidFill>
              </a:rPr>
              <a:t>Хвороблива</a:t>
            </a:r>
            <a:r>
              <a:rPr lang="ru-RU" sz="1800" b="1" i="1" dirty="0">
                <a:solidFill>
                  <a:schemeClr val="accent3"/>
                </a:solidFill>
              </a:rPr>
              <a:t> </a:t>
            </a:r>
            <a:r>
              <a:rPr lang="ru-RU" sz="1800" b="1" i="1" dirty="0" err="1">
                <a:solidFill>
                  <a:schemeClr val="accent3"/>
                </a:solidFill>
              </a:rPr>
              <a:t>уява</a:t>
            </a:r>
            <a:r>
              <a:rPr lang="ru-RU" sz="1800" b="1" i="1" dirty="0">
                <a:solidFill>
                  <a:schemeClr val="accent3"/>
                </a:solidFill>
              </a:rPr>
              <a:t>»(1880), «</a:t>
            </a:r>
            <a:r>
              <a:rPr lang="ru-RU" sz="1800" b="1" i="1" dirty="0" err="1">
                <a:solidFill>
                  <a:schemeClr val="accent3"/>
                </a:solidFill>
              </a:rPr>
              <a:t>Привиди</a:t>
            </a:r>
            <a:r>
              <a:rPr lang="ru-RU" sz="1800" b="1" i="1" dirty="0">
                <a:solidFill>
                  <a:schemeClr val="accent3"/>
                </a:solidFill>
              </a:rPr>
              <a:t>» (1881), «Ворог народу» (1882), «Маразм старого </a:t>
            </a:r>
            <a:r>
              <a:rPr lang="ru-RU" sz="1800" b="1" i="1" dirty="0" err="1">
                <a:solidFill>
                  <a:schemeClr val="accent3"/>
                </a:solidFill>
              </a:rPr>
              <a:t>чоловіка</a:t>
            </a:r>
            <a:r>
              <a:rPr lang="ru-RU" sz="1800" b="1" i="1" dirty="0">
                <a:solidFill>
                  <a:schemeClr val="accent3"/>
                </a:solidFill>
              </a:rPr>
              <a:t>»(1883</a:t>
            </a:r>
            <a:r>
              <a:rPr lang="ru-RU" sz="1800" b="1" i="1" dirty="0" smtClean="0">
                <a:solidFill>
                  <a:schemeClr val="accent3"/>
                </a:solidFill>
              </a:rPr>
              <a:t>).</a:t>
            </a:r>
          </a:p>
          <a:p>
            <a:pPr marL="0" indent="0" algn="ctr">
              <a:buNone/>
            </a:pPr>
            <a:endParaRPr lang="ru-RU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uk-UA" sz="18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1600" b="1" dirty="0" err="1" smtClean="0">
                <a:solidFill>
                  <a:schemeClr val="accent3"/>
                </a:solidFill>
              </a:rPr>
              <a:t>Фрідріх</a:t>
            </a:r>
            <a:r>
              <a:rPr lang="ru-RU" sz="1600" b="1" dirty="0" smtClean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Ніцше</a:t>
            </a:r>
            <a:endParaRPr lang="ru-RU" sz="1600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3"/>
                </a:solidFill>
              </a:rPr>
              <a:t>Написано </a:t>
            </a:r>
            <a:r>
              <a:rPr lang="ru-RU" sz="1600" b="1" dirty="0" err="1">
                <a:solidFill>
                  <a:schemeClr val="accent3"/>
                </a:solidFill>
              </a:rPr>
              <a:t>перші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роботи</a:t>
            </a:r>
            <a:r>
              <a:rPr lang="ru-RU" sz="1600" b="1" dirty="0">
                <a:solidFill>
                  <a:schemeClr val="accent3"/>
                </a:solidFill>
              </a:rPr>
              <a:t>: «</a:t>
            </a:r>
            <a:r>
              <a:rPr lang="ru-RU" sz="1600" b="1" dirty="0" err="1">
                <a:solidFill>
                  <a:schemeClr val="accent3"/>
                </a:solidFill>
              </a:rPr>
              <a:t>Походження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трагедії</a:t>
            </a:r>
            <a:r>
              <a:rPr lang="ru-RU" sz="1600" b="1" dirty="0">
                <a:solidFill>
                  <a:schemeClr val="accent3"/>
                </a:solidFill>
              </a:rPr>
              <a:t> з духу </a:t>
            </a:r>
            <a:r>
              <a:rPr lang="ru-RU" sz="1600" b="1" dirty="0" err="1">
                <a:solidFill>
                  <a:schemeClr val="accent3"/>
                </a:solidFill>
              </a:rPr>
              <a:t>музики</a:t>
            </a:r>
            <a:r>
              <a:rPr lang="ru-RU" sz="1600" b="1" dirty="0">
                <a:solidFill>
                  <a:schemeClr val="accent3"/>
                </a:solidFill>
              </a:rPr>
              <a:t>» (1872); «</a:t>
            </a:r>
            <a:r>
              <a:rPr lang="ru-RU" sz="1600" b="1" dirty="0" err="1">
                <a:solidFill>
                  <a:schemeClr val="accent3"/>
                </a:solidFill>
              </a:rPr>
              <a:t>Філософія</a:t>
            </a:r>
            <a:r>
              <a:rPr lang="ru-RU" sz="1600" b="1" dirty="0">
                <a:solidFill>
                  <a:schemeClr val="accent3"/>
                </a:solidFill>
              </a:rPr>
              <a:t> в </a:t>
            </a:r>
            <a:r>
              <a:rPr lang="ru-RU" sz="1600" b="1" dirty="0" err="1">
                <a:solidFill>
                  <a:schemeClr val="accent3"/>
                </a:solidFill>
              </a:rPr>
              <a:t>трагічну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епоху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Греції</a:t>
            </a:r>
            <a:r>
              <a:rPr lang="ru-RU" sz="1600" b="1" dirty="0">
                <a:solidFill>
                  <a:schemeClr val="accent3"/>
                </a:solidFill>
              </a:rPr>
              <a:t>» (1873); «Про </a:t>
            </a:r>
            <a:r>
              <a:rPr lang="ru-RU" sz="1600" b="1" dirty="0" err="1">
                <a:solidFill>
                  <a:schemeClr val="accent3"/>
                </a:solidFill>
              </a:rPr>
              <a:t>істину</a:t>
            </a:r>
            <a:r>
              <a:rPr lang="ru-RU" sz="1600" b="1" dirty="0">
                <a:solidFill>
                  <a:schemeClr val="accent3"/>
                </a:solidFill>
              </a:rPr>
              <a:t> й неправду в </a:t>
            </a:r>
            <a:r>
              <a:rPr lang="ru-RU" sz="1600" b="1" dirty="0" err="1">
                <a:solidFill>
                  <a:schemeClr val="accent3"/>
                </a:solidFill>
              </a:rPr>
              <a:t>позаморальному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розумінні</a:t>
            </a:r>
            <a:r>
              <a:rPr lang="ru-RU" sz="1600" b="1" dirty="0">
                <a:solidFill>
                  <a:schemeClr val="accent3"/>
                </a:solidFill>
              </a:rPr>
              <a:t>» (1873); «Наука й </a:t>
            </a:r>
            <a:r>
              <a:rPr lang="ru-RU" sz="1600" b="1" dirty="0" err="1">
                <a:solidFill>
                  <a:schemeClr val="accent3"/>
                </a:solidFill>
              </a:rPr>
              <a:t>мудрість</a:t>
            </a:r>
            <a:r>
              <a:rPr lang="ru-RU" sz="1600" b="1" dirty="0">
                <a:solidFill>
                  <a:schemeClr val="accent3"/>
                </a:solidFill>
              </a:rPr>
              <a:t> у </a:t>
            </a:r>
            <a:r>
              <a:rPr lang="ru-RU" sz="1600" b="1" dirty="0" err="1">
                <a:solidFill>
                  <a:schemeClr val="accent3"/>
                </a:solidFill>
              </a:rPr>
              <a:t>боротьбі</a:t>
            </a:r>
            <a:r>
              <a:rPr lang="ru-RU" sz="1600" b="1" dirty="0">
                <a:solidFill>
                  <a:schemeClr val="accent3"/>
                </a:solidFill>
              </a:rPr>
              <a:t>» (1875); «</a:t>
            </a:r>
            <a:r>
              <a:rPr lang="ru-RU" sz="1600" b="1" dirty="0" err="1">
                <a:solidFill>
                  <a:schemeClr val="accent3"/>
                </a:solidFill>
              </a:rPr>
              <a:t>Несвоєчасні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міркування</a:t>
            </a:r>
            <a:r>
              <a:rPr lang="ru-RU" sz="1600" b="1" dirty="0">
                <a:solidFill>
                  <a:schemeClr val="accent3"/>
                </a:solidFill>
              </a:rPr>
              <a:t>» (1873-1876</a:t>
            </a:r>
            <a:r>
              <a:rPr lang="ru-RU" sz="1600" b="1" dirty="0" smtClean="0">
                <a:solidFill>
                  <a:schemeClr val="accent3"/>
                </a:solidFill>
              </a:rPr>
              <a:t>).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 smtClean="0">
                <a:solidFill>
                  <a:schemeClr val="accent3"/>
                </a:solidFill>
              </a:rPr>
              <a:t>Роботи</a:t>
            </a:r>
            <a:r>
              <a:rPr lang="ru-RU" sz="1600" b="1" dirty="0" smtClean="0">
                <a:solidFill>
                  <a:schemeClr val="accent3"/>
                </a:solidFill>
              </a:rPr>
              <a:t> </a:t>
            </a:r>
            <a:r>
              <a:rPr lang="ru-RU" sz="1600" b="1" dirty="0" err="1" smtClean="0">
                <a:solidFill>
                  <a:schemeClr val="accent3"/>
                </a:solidFill>
              </a:rPr>
              <a:t>періоду</a:t>
            </a:r>
            <a:r>
              <a:rPr lang="ru-RU" sz="1600" b="1" dirty="0" smtClean="0">
                <a:solidFill>
                  <a:schemeClr val="accent3"/>
                </a:solidFill>
              </a:rPr>
              <a:t> </a:t>
            </a:r>
            <a:r>
              <a:rPr lang="ru-RU" sz="1600" b="1" dirty="0">
                <a:solidFill>
                  <a:schemeClr val="accent3"/>
                </a:solidFill>
              </a:rPr>
              <a:t>1878 – </a:t>
            </a:r>
            <a:r>
              <a:rPr lang="ru-RU" sz="1600" b="1" dirty="0" smtClean="0">
                <a:solidFill>
                  <a:schemeClr val="accent3"/>
                </a:solidFill>
              </a:rPr>
              <a:t>1882:</a:t>
            </a:r>
            <a:r>
              <a:rPr lang="ru-RU" sz="1600" b="1" dirty="0">
                <a:solidFill>
                  <a:schemeClr val="accent3"/>
                </a:solidFill>
              </a:rPr>
              <a:t> «</a:t>
            </a:r>
            <a:r>
              <a:rPr lang="ru-RU" sz="1600" b="1" dirty="0" err="1">
                <a:solidFill>
                  <a:schemeClr val="accent3"/>
                </a:solidFill>
              </a:rPr>
              <a:t>Людське</a:t>
            </a:r>
            <a:r>
              <a:rPr lang="ru-RU" sz="1600" b="1" dirty="0">
                <a:solidFill>
                  <a:schemeClr val="accent3"/>
                </a:solidFill>
              </a:rPr>
              <a:t>, </a:t>
            </a:r>
            <a:r>
              <a:rPr lang="ru-RU" sz="1600" b="1" dirty="0" err="1">
                <a:solidFill>
                  <a:schemeClr val="accent3"/>
                </a:solidFill>
              </a:rPr>
              <a:t>занадто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людське</a:t>
            </a:r>
            <a:r>
              <a:rPr lang="ru-RU" sz="1600" b="1" dirty="0">
                <a:solidFill>
                  <a:schemeClr val="accent3"/>
                </a:solidFill>
              </a:rPr>
              <a:t>» (1878 -1880) – автор </a:t>
            </a:r>
            <a:r>
              <a:rPr lang="ru-RU" sz="1600" b="1" dirty="0" err="1">
                <a:solidFill>
                  <a:schemeClr val="accent3"/>
                </a:solidFill>
              </a:rPr>
              <a:t>вдається</a:t>
            </a:r>
            <a:r>
              <a:rPr lang="ru-RU" sz="1600" b="1" dirty="0">
                <a:solidFill>
                  <a:schemeClr val="accent3"/>
                </a:solidFill>
              </a:rPr>
              <a:t> до </a:t>
            </a:r>
            <a:r>
              <a:rPr lang="ru-RU" sz="1600" b="1" dirty="0" err="1">
                <a:solidFill>
                  <a:schemeClr val="accent3"/>
                </a:solidFill>
              </a:rPr>
              <a:t>різкої</a:t>
            </a:r>
            <a:r>
              <a:rPr lang="ru-RU" sz="1600" b="1" dirty="0">
                <a:solidFill>
                  <a:schemeClr val="accent3"/>
                </a:solidFill>
              </a:rPr>
              <a:t> критики </a:t>
            </a:r>
            <a:r>
              <a:rPr lang="ru-RU" sz="1600" b="1" dirty="0" err="1">
                <a:solidFill>
                  <a:schemeClr val="accent3"/>
                </a:solidFill>
              </a:rPr>
              <a:t>моралі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тогочасного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суспільства</a:t>
            </a:r>
            <a:r>
              <a:rPr lang="ru-RU" sz="1600" b="1" dirty="0">
                <a:solidFill>
                  <a:schemeClr val="accent3"/>
                </a:solidFill>
              </a:rPr>
              <a:t>; «</a:t>
            </a:r>
            <a:r>
              <a:rPr lang="ru-RU" sz="1600" b="1" dirty="0" err="1">
                <a:solidFill>
                  <a:schemeClr val="accent3"/>
                </a:solidFill>
              </a:rPr>
              <a:t>Ранкова</a:t>
            </a:r>
            <a:r>
              <a:rPr lang="ru-RU" sz="1600" b="1" dirty="0">
                <a:solidFill>
                  <a:schemeClr val="accent3"/>
                </a:solidFill>
              </a:rPr>
              <a:t> зоря</a:t>
            </a:r>
            <a:r>
              <a:rPr lang="ru-RU" sz="1600" b="1" dirty="0" smtClean="0">
                <a:solidFill>
                  <a:schemeClr val="accent3"/>
                </a:solidFill>
              </a:rPr>
              <a:t>» (</a:t>
            </a:r>
            <a:r>
              <a:rPr lang="ru-RU" sz="1600" b="1" dirty="0">
                <a:solidFill>
                  <a:schemeClr val="accent3"/>
                </a:solidFill>
              </a:rPr>
              <a:t>1881); «Весела наука» (1882) – </a:t>
            </a:r>
            <a:r>
              <a:rPr lang="ru-RU" sz="1600" b="1" dirty="0" err="1">
                <a:solidFill>
                  <a:schemeClr val="accent3"/>
                </a:solidFill>
              </a:rPr>
              <a:t>розвиває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концепцію</a:t>
            </a:r>
            <a:r>
              <a:rPr lang="ru-RU" sz="1600" b="1" dirty="0">
                <a:solidFill>
                  <a:schemeClr val="accent3"/>
                </a:solidFill>
              </a:rPr>
              <a:t> «</a:t>
            </a:r>
            <a:r>
              <a:rPr lang="ru-RU" sz="1600" b="1" dirty="0" err="1">
                <a:solidFill>
                  <a:schemeClr val="accent3"/>
                </a:solidFill>
              </a:rPr>
              <a:t>переоцінки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цінностей</a:t>
            </a:r>
            <a:r>
              <a:rPr lang="ru-RU" sz="1600" b="1" dirty="0" smtClean="0">
                <a:solidFill>
                  <a:schemeClr val="accent3"/>
                </a:solidFill>
              </a:rPr>
              <a:t>».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Основні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роботи</a:t>
            </a:r>
            <a:r>
              <a:rPr lang="ru-RU" sz="1600" b="1" dirty="0">
                <a:solidFill>
                  <a:schemeClr val="accent3"/>
                </a:solidFill>
              </a:rPr>
              <a:t>: «По той </a:t>
            </a:r>
            <a:r>
              <a:rPr lang="ru-RU" sz="1600" b="1" dirty="0" err="1">
                <a:solidFill>
                  <a:schemeClr val="accent3"/>
                </a:solidFill>
              </a:rPr>
              <a:t>бік</a:t>
            </a:r>
            <a:r>
              <a:rPr lang="ru-RU" sz="1600" b="1" dirty="0">
                <a:solidFill>
                  <a:schemeClr val="accent3"/>
                </a:solidFill>
              </a:rPr>
              <a:t> добра й зла</a:t>
            </a:r>
            <a:r>
              <a:rPr lang="ru-RU" sz="1600" b="1" dirty="0" smtClean="0">
                <a:solidFill>
                  <a:schemeClr val="accent3"/>
                </a:solidFill>
              </a:rPr>
              <a:t>»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</a:rPr>
              <a:t>(</a:t>
            </a:r>
            <a:r>
              <a:rPr lang="ru-RU" sz="1600" b="1" dirty="0">
                <a:solidFill>
                  <a:schemeClr val="accent3"/>
                </a:solidFill>
              </a:rPr>
              <a:t>1883–1886); «</a:t>
            </a:r>
            <a:r>
              <a:rPr lang="ru-RU" sz="1600" b="1" dirty="0" err="1">
                <a:solidFill>
                  <a:schemeClr val="accent3"/>
                </a:solidFill>
              </a:rPr>
              <a:t>Генеалогія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моралі</a:t>
            </a:r>
            <a:r>
              <a:rPr lang="ru-RU" sz="1600" b="1" dirty="0">
                <a:solidFill>
                  <a:schemeClr val="accent3"/>
                </a:solidFill>
              </a:rPr>
              <a:t>» (1887); «Так говорив Заратустра. Книга для </a:t>
            </a:r>
            <a:r>
              <a:rPr lang="ru-RU" sz="1600" b="1" dirty="0" err="1">
                <a:solidFill>
                  <a:schemeClr val="accent3"/>
                </a:solidFill>
              </a:rPr>
              <a:t>всіх</a:t>
            </a:r>
            <a:r>
              <a:rPr lang="ru-RU" sz="1600" b="1" dirty="0">
                <a:solidFill>
                  <a:schemeClr val="accent3"/>
                </a:solidFill>
              </a:rPr>
              <a:t> і </a:t>
            </a:r>
            <a:r>
              <a:rPr lang="ru-RU" sz="1600" b="1" dirty="0" err="1">
                <a:solidFill>
                  <a:schemeClr val="accent3"/>
                </a:solidFill>
              </a:rPr>
              <a:t>ні</a:t>
            </a:r>
            <a:r>
              <a:rPr lang="ru-RU" sz="1600" b="1" dirty="0">
                <a:solidFill>
                  <a:schemeClr val="accent3"/>
                </a:solidFill>
              </a:rPr>
              <a:t> для кого» (1883–1885);«</a:t>
            </a:r>
            <a:r>
              <a:rPr lang="ru-RU" sz="1600" b="1" dirty="0" err="1">
                <a:solidFill>
                  <a:schemeClr val="accent3"/>
                </a:solidFill>
              </a:rPr>
              <a:t>Антихристиянин</a:t>
            </a:r>
            <a:r>
              <a:rPr lang="ru-RU" sz="1600" b="1" dirty="0">
                <a:solidFill>
                  <a:schemeClr val="accent3"/>
                </a:solidFill>
              </a:rPr>
              <a:t>» (1888); «</a:t>
            </a:r>
            <a:r>
              <a:rPr lang="ru-RU" sz="1600" b="1" dirty="0" err="1">
                <a:solidFill>
                  <a:schemeClr val="accent3"/>
                </a:solidFill>
              </a:rPr>
              <a:t>Сутінки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</a:rPr>
              <a:t>кумирів</a:t>
            </a:r>
            <a:r>
              <a:rPr lang="ru-RU" sz="1600" b="1" dirty="0" smtClean="0">
                <a:solidFill>
                  <a:schemeClr val="accent3"/>
                </a:solidFill>
              </a:rPr>
              <a:t>».</a:t>
            </a:r>
            <a:endParaRPr lang="ru-RU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98718"/>
            <a:ext cx="9404723" cy="1071282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chemeClr val="accent3"/>
                </a:solidFill>
              </a:rPr>
              <a:t>Нові жанри літератури у ХХ ст.</a:t>
            </a:r>
            <a:endParaRPr lang="ru-RU" sz="4400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1270000"/>
            <a:ext cx="9548737" cy="538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err="1" smtClean="0">
                <a:solidFill>
                  <a:schemeClr val="accent3"/>
                </a:solidFill>
              </a:rPr>
              <a:t>Літературний</a:t>
            </a:r>
            <a:r>
              <a:rPr lang="ru-RU" sz="3000" dirty="0" smtClean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процес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кінця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en-US" sz="3000" dirty="0">
                <a:solidFill>
                  <a:schemeClr val="accent3"/>
                </a:solidFill>
              </a:rPr>
              <a:t>XIX - </a:t>
            </a:r>
            <a:r>
              <a:rPr lang="ru-RU" sz="3000" dirty="0" err="1">
                <a:solidFill>
                  <a:schemeClr val="accent3"/>
                </a:solidFill>
              </a:rPr>
              <a:t>поч</a:t>
            </a:r>
            <a:r>
              <a:rPr lang="ru-RU" sz="3000" dirty="0">
                <a:solidFill>
                  <a:schemeClr val="accent3"/>
                </a:solidFill>
              </a:rPr>
              <a:t>. </a:t>
            </a:r>
            <a:r>
              <a:rPr lang="en-US" sz="3000" dirty="0">
                <a:solidFill>
                  <a:schemeClr val="accent3"/>
                </a:solidFill>
              </a:rPr>
              <a:t>XX </a:t>
            </a:r>
            <a:r>
              <a:rPr lang="ru-RU" sz="3000" dirty="0">
                <a:solidFill>
                  <a:schemeClr val="accent3"/>
                </a:solidFill>
              </a:rPr>
              <a:t>ст. </a:t>
            </a:r>
            <a:r>
              <a:rPr lang="ru-RU" sz="3000" dirty="0" err="1">
                <a:solidFill>
                  <a:schemeClr val="accent3"/>
                </a:solidFill>
              </a:rPr>
              <a:t>збагатився</a:t>
            </a:r>
            <a:r>
              <a:rPr lang="ru-RU" sz="3000" dirty="0">
                <a:solidFill>
                  <a:schemeClr val="accent3"/>
                </a:solidFill>
              </a:rPr>
              <a:t> не </a:t>
            </a:r>
            <a:r>
              <a:rPr lang="ru-RU" sz="3000" dirty="0" err="1">
                <a:solidFill>
                  <a:schemeClr val="accent3"/>
                </a:solidFill>
              </a:rPr>
              <a:t>лише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художніми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напрямами</a:t>
            </a:r>
            <a:r>
              <a:rPr lang="ru-RU" sz="3000" dirty="0">
                <a:solidFill>
                  <a:schemeClr val="accent3"/>
                </a:solidFill>
              </a:rPr>
              <a:t>, а й жанрами. </a:t>
            </a:r>
            <a:r>
              <a:rPr lang="ru-RU" sz="3000" dirty="0" err="1">
                <a:solidFill>
                  <a:schemeClr val="accent3"/>
                </a:solidFill>
              </a:rPr>
              <a:t>Урізноманітнився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передусім</a:t>
            </a:r>
            <a:r>
              <a:rPr lang="ru-RU" sz="3000" dirty="0">
                <a:solidFill>
                  <a:schemeClr val="accent3"/>
                </a:solidFill>
              </a:rPr>
              <a:t> роман: </a:t>
            </a:r>
            <a:r>
              <a:rPr lang="ru-RU" sz="3000" dirty="0" err="1">
                <a:solidFill>
                  <a:schemeClr val="accent3"/>
                </a:solidFill>
              </a:rPr>
              <a:t>поряд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із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соціальним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побудували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науково-фантастичний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соціально-утопічний</a:t>
            </a:r>
            <a:r>
              <a:rPr lang="ru-RU" sz="3000" dirty="0">
                <a:solidFill>
                  <a:schemeClr val="accent3"/>
                </a:solidFill>
              </a:rPr>
              <a:t>, а </a:t>
            </a:r>
            <a:r>
              <a:rPr lang="ru-RU" sz="3000" dirty="0" err="1">
                <a:solidFill>
                  <a:schemeClr val="accent3"/>
                </a:solidFill>
              </a:rPr>
              <a:t>також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романи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історичні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соціально-психологічні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філософські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політичні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біографічні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романи-памфлети</a:t>
            </a:r>
            <a:r>
              <a:rPr lang="ru-RU" sz="3000" dirty="0">
                <a:solidFill>
                  <a:schemeClr val="accent3"/>
                </a:solidFill>
              </a:rPr>
              <a:t>, </a:t>
            </a:r>
            <a:r>
              <a:rPr lang="ru-RU" sz="3000" dirty="0" err="1">
                <a:solidFill>
                  <a:schemeClr val="accent3"/>
                </a:solidFill>
              </a:rPr>
              <a:t>романи-епопеї</a:t>
            </a:r>
            <a:r>
              <a:rPr lang="ru-RU" sz="3000" dirty="0">
                <a:solidFill>
                  <a:schemeClr val="accent3"/>
                </a:solidFill>
              </a:rPr>
              <a:t>. </a:t>
            </a:r>
            <a:r>
              <a:rPr lang="ru-RU" sz="3000" dirty="0" err="1">
                <a:solidFill>
                  <a:schemeClr val="accent3"/>
                </a:solidFill>
              </a:rPr>
              <a:t>Набула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різновидів</a:t>
            </a:r>
            <a:r>
              <a:rPr lang="ru-RU" sz="3000" dirty="0">
                <a:solidFill>
                  <a:schemeClr val="accent3"/>
                </a:solidFill>
              </a:rPr>
              <a:t> драма, популярною стала </a:t>
            </a:r>
            <a:r>
              <a:rPr lang="ru-RU" sz="3000" dirty="0" err="1">
                <a:solidFill>
                  <a:schemeClr val="accent3"/>
                </a:solidFill>
              </a:rPr>
              <a:t>психологічна</a:t>
            </a:r>
            <a:r>
              <a:rPr lang="ru-RU" sz="3000" dirty="0">
                <a:solidFill>
                  <a:schemeClr val="accent3"/>
                </a:solidFill>
              </a:rPr>
              <a:t> новела, жанрово </a:t>
            </a:r>
            <a:r>
              <a:rPr lang="ru-RU" sz="3000" dirty="0" err="1">
                <a:solidFill>
                  <a:schemeClr val="accent3"/>
                </a:solidFill>
              </a:rPr>
              <a:t>збагатилася</a:t>
            </a:r>
            <a:r>
              <a:rPr lang="ru-RU" sz="3000" dirty="0">
                <a:solidFill>
                  <a:schemeClr val="accent3"/>
                </a:solidFill>
              </a:rPr>
              <a:t> </a:t>
            </a:r>
            <a:r>
              <a:rPr lang="ru-RU" sz="3000" dirty="0" err="1">
                <a:solidFill>
                  <a:schemeClr val="accent3"/>
                </a:solidFill>
              </a:rPr>
              <a:t>лірика</a:t>
            </a:r>
            <a:r>
              <a:rPr lang="ru-RU" sz="3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3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2298451"/>
            <a:ext cx="11870267" cy="2273549"/>
          </a:xfrm>
        </p:spPr>
        <p:txBody>
          <a:bodyPr/>
          <a:lstStyle/>
          <a:p>
            <a:pPr algn="ctr"/>
            <a:r>
              <a:rPr lang="uk-UA" sz="9600" b="1" i="1" dirty="0" smtClean="0">
                <a:solidFill>
                  <a:schemeClr val="accent3"/>
                </a:solidFill>
              </a:rPr>
              <a:t>Дякуємо за увагу!</a:t>
            </a:r>
            <a:endParaRPr lang="ru-RU" sz="96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325718"/>
            <a:ext cx="10278533" cy="62105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accent3"/>
                </a:solidFill>
              </a:rPr>
              <a:t>Розвиток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літератури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невід'ємний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від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розвитку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суспільства</a:t>
            </a:r>
            <a:r>
              <a:rPr lang="ru-RU" sz="3200" dirty="0">
                <a:solidFill>
                  <a:schemeClr val="accent3"/>
                </a:solidFill>
              </a:rPr>
              <a:t>. </a:t>
            </a:r>
            <a:r>
              <a:rPr lang="ru-RU" sz="3200" dirty="0" err="1">
                <a:solidFill>
                  <a:schemeClr val="accent3"/>
                </a:solidFill>
              </a:rPr>
              <a:t>Література</a:t>
            </a:r>
            <a:r>
              <a:rPr lang="ru-RU" sz="3200" dirty="0">
                <a:solidFill>
                  <a:schemeClr val="accent3"/>
                </a:solidFill>
              </a:rPr>
              <a:t> на </a:t>
            </a:r>
            <a:r>
              <a:rPr lang="ru-RU" sz="3200" dirty="0" err="1">
                <a:solidFill>
                  <a:schemeClr val="accent3"/>
                </a:solidFill>
              </a:rPr>
              <a:t>межі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accent3"/>
                </a:solidFill>
              </a:rPr>
              <a:t>XIX-XX </a:t>
            </a:r>
            <a:r>
              <a:rPr lang="ru-RU" sz="3200" dirty="0" err="1">
                <a:solidFill>
                  <a:schemeClr val="accent3"/>
                </a:solidFill>
              </a:rPr>
              <a:t>століть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була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тісно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пов'язана</a:t>
            </a:r>
            <a:r>
              <a:rPr lang="ru-RU" sz="3200" dirty="0">
                <a:solidFill>
                  <a:schemeClr val="accent3"/>
                </a:solidFill>
              </a:rPr>
              <a:t> з </a:t>
            </a:r>
            <a:r>
              <a:rPr lang="ru-RU" sz="3200" dirty="0" err="1">
                <a:solidFill>
                  <a:schemeClr val="accent3"/>
                </a:solidFill>
              </a:rPr>
              <a:t>усіма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перипетіями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свого</a:t>
            </a:r>
            <a:r>
              <a:rPr lang="ru-RU" sz="3200" dirty="0">
                <a:solidFill>
                  <a:schemeClr val="accent3"/>
                </a:solidFill>
              </a:rPr>
              <a:t> часу. </a:t>
            </a:r>
            <a:r>
              <a:rPr lang="ru-RU" sz="3200" dirty="0" err="1">
                <a:solidFill>
                  <a:schemeClr val="accent3"/>
                </a:solidFill>
              </a:rPr>
              <a:t>Складністю</a:t>
            </a:r>
            <a:r>
              <a:rPr lang="ru-RU" sz="3200" dirty="0">
                <a:solidFill>
                  <a:schemeClr val="accent3"/>
                </a:solidFill>
              </a:rPr>
              <a:t> та </a:t>
            </a:r>
            <a:r>
              <a:rPr lang="ru-RU" sz="3200" dirty="0" err="1">
                <a:solidFill>
                  <a:schemeClr val="accent3"/>
                </a:solidFill>
              </a:rPr>
              <a:t>суперечливістю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історичної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доби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зумовлені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своєрідність</a:t>
            </a:r>
            <a:r>
              <a:rPr lang="ru-RU" sz="3200" dirty="0">
                <a:solidFill>
                  <a:schemeClr val="accent3"/>
                </a:solidFill>
              </a:rPr>
              <a:t> і </a:t>
            </a:r>
            <a:r>
              <a:rPr lang="ru-RU" sz="3200" dirty="0" err="1">
                <a:solidFill>
                  <a:schemeClr val="accent3"/>
                </a:solidFill>
              </a:rPr>
              <a:t>розмаїття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світового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літературного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процесу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200" dirty="0" err="1">
                <a:solidFill>
                  <a:schemeClr val="accent3"/>
                </a:solidFill>
              </a:rPr>
              <a:t>Література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accent3"/>
                </a:solidFill>
              </a:rPr>
              <a:t>XX </a:t>
            </a:r>
            <a:r>
              <a:rPr lang="ru-RU" sz="3200" dirty="0" err="1">
                <a:solidFill>
                  <a:schemeClr val="accent3"/>
                </a:solidFill>
              </a:rPr>
              <a:t>століття</a:t>
            </a:r>
            <a:r>
              <a:rPr lang="ru-RU" sz="3200" dirty="0">
                <a:solidFill>
                  <a:schemeClr val="accent3"/>
                </a:solidFill>
              </a:rPr>
              <a:t> буквально пронизана контрастами. </a:t>
            </a:r>
            <a:r>
              <a:rPr lang="ru-RU" sz="3200" dirty="0" err="1">
                <a:solidFill>
                  <a:schemeClr val="accent3"/>
                </a:solidFill>
              </a:rPr>
              <a:t>Нестримні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експерименти</a:t>
            </a:r>
            <a:r>
              <a:rPr lang="ru-RU" sz="3200" dirty="0">
                <a:solidFill>
                  <a:schemeClr val="accent3"/>
                </a:solidFill>
              </a:rPr>
              <a:t> — і </a:t>
            </a:r>
            <a:r>
              <a:rPr lang="ru-RU" sz="3200" dirty="0" err="1">
                <a:solidFill>
                  <a:schemeClr val="accent3"/>
                </a:solidFill>
              </a:rPr>
              <a:t>дбайливе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збереження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традицій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поява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принципово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нових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жанрів</a:t>
            </a:r>
            <a:r>
              <a:rPr lang="ru-RU" sz="3200" dirty="0">
                <a:solidFill>
                  <a:schemeClr val="accent3"/>
                </a:solidFill>
              </a:rPr>
              <a:t>; і </a:t>
            </a:r>
            <a:r>
              <a:rPr lang="ru-RU" sz="3200" dirty="0" err="1">
                <a:solidFill>
                  <a:schemeClr val="accent3"/>
                </a:solidFill>
              </a:rPr>
              <a:t>розвиток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всіх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раніше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вироблених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літературною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історією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високе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розуміння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призначення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письменника</a:t>
            </a:r>
            <a:r>
              <a:rPr lang="ru-RU" sz="3200" dirty="0">
                <a:solidFill>
                  <a:schemeClr val="accent3"/>
                </a:solidFill>
              </a:rPr>
              <a:t>; і тотальна </a:t>
            </a:r>
            <a:r>
              <a:rPr lang="ru-RU" sz="3200" dirty="0" err="1">
                <a:solidFill>
                  <a:schemeClr val="accent3"/>
                </a:solidFill>
              </a:rPr>
              <a:t>комерціалізація</a:t>
            </a:r>
            <a:r>
              <a:rPr lang="ru-RU" sz="3200" dirty="0">
                <a:solidFill>
                  <a:schemeClr val="accent3"/>
                </a:solidFill>
              </a:rPr>
              <a:t>.</a:t>
            </a:r>
            <a:endParaRPr lang="ru-RU" sz="32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971" y="198718"/>
            <a:ext cx="9404723" cy="1400530"/>
          </a:xfrm>
        </p:spPr>
        <p:txBody>
          <a:bodyPr/>
          <a:lstStyle/>
          <a:p>
            <a:pPr algn="ctr"/>
            <a:r>
              <a:rPr lang="ru-RU" sz="8800" b="1" i="1" dirty="0" err="1" smtClean="0">
                <a:solidFill>
                  <a:schemeClr val="accent3"/>
                </a:solidFill>
              </a:rPr>
              <a:t>Декаденство</a:t>
            </a:r>
            <a:endParaRPr lang="ru-RU" sz="8800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744133"/>
            <a:ext cx="10329333" cy="47582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3"/>
                </a:solidFill>
              </a:rPr>
              <a:t>Декадентство стало </a:t>
            </a:r>
            <a:r>
              <a:rPr lang="ru-RU" sz="3200" dirty="0" err="1">
                <a:solidFill>
                  <a:schemeClr val="accent3"/>
                </a:solidFill>
              </a:rPr>
              <a:t>іологічним</a:t>
            </a:r>
            <a:r>
              <a:rPr lang="ru-RU" sz="3200" dirty="0">
                <a:solidFill>
                  <a:schemeClr val="accent3"/>
                </a:solidFill>
              </a:rPr>
              <a:t> (</a:t>
            </a:r>
            <a:r>
              <a:rPr lang="ru-RU" sz="3200" dirty="0" err="1">
                <a:solidFill>
                  <a:schemeClr val="accent3"/>
                </a:solidFill>
              </a:rPr>
              <a:t>політичним</a:t>
            </a:r>
            <a:r>
              <a:rPr lang="ru-RU" sz="3200" dirty="0">
                <a:solidFill>
                  <a:schemeClr val="accent3"/>
                </a:solidFill>
              </a:rPr>
              <a:t>) </a:t>
            </a:r>
            <a:r>
              <a:rPr lang="ru-RU" sz="3200" dirty="0" err="1">
                <a:solidFill>
                  <a:schemeClr val="accent3"/>
                </a:solidFill>
              </a:rPr>
              <a:t>явищем</a:t>
            </a:r>
            <a:r>
              <a:rPr lang="ru-RU" sz="3200" dirty="0">
                <a:solidFill>
                  <a:schemeClr val="accent3"/>
                </a:solidFill>
              </a:rPr>
              <a:t> на </a:t>
            </a:r>
            <a:r>
              <a:rPr lang="ru-RU" sz="3200" dirty="0" err="1">
                <a:solidFill>
                  <a:schemeClr val="accent3"/>
                </a:solidFill>
              </a:rPr>
              <a:t>рубежі</a:t>
            </a:r>
            <a:r>
              <a:rPr lang="ru-RU" sz="3200" dirty="0">
                <a:solidFill>
                  <a:schemeClr val="accent3"/>
                </a:solidFill>
              </a:rPr>
              <a:t> ХІХ - ХХ ст. </a:t>
            </a:r>
            <a:r>
              <a:rPr lang="ru-RU" sz="3200" dirty="0" err="1">
                <a:solidFill>
                  <a:schemeClr val="accent3"/>
                </a:solidFill>
              </a:rPr>
              <a:t>Відрізняється</a:t>
            </a:r>
            <a:r>
              <a:rPr lang="ru-RU" sz="3200" dirty="0">
                <a:solidFill>
                  <a:schemeClr val="accent3"/>
                </a:solidFill>
              </a:rPr>
              <a:t> настроями </a:t>
            </a:r>
            <a:r>
              <a:rPr lang="ru-RU" sz="3200" dirty="0" err="1">
                <a:solidFill>
                  <a:schemeClr val="accent3"/>
                </a:solidFill>
              </a:rPr>
              <a:t>безнадійності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неприйняття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життя</a:t>
            </a:r>
            <a:r>
              <a:rPr lang="ru-RU" sz="3200" dirty="0">
                <a:solidFill>
                  <a:schemeClr val="accent3"/>
                </a:solidFill>
              </a:rPr>
              <a:t> і </a:t>
            </a:r>
            <a:r>
              <a:rPr lang="ru-RU" sz="3200" dirty="0" err="1">
                <a:solidFill>
                  <a:schemeClr val="accent3"/>
                </a:solidFill>
              </a:rPr>
              <a:t>опиралося</a:t>
            </a:r>
            <a:r>
              <a:rPr lang="ru-RU" sz="3200" dirty="0">
                <a:solidFill>
                  <a:schemeClr val="accent3"/>
                </a:solidFill>
              </a:rPr>
              <a:t> на </a:t>
            </a:r>
            <a:r>
              <a:rPr lang="ru-RU" sz="3200" dirty="0" err="1">
                <a:solidFill>
                  <a:schemeClr val="accent3"/>
                </a:solidFill>
              </a:rPr>
              <a:t>філософські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 smtClean="0">
                <a:solidFill>
                  <a:schemeClr val="accent3"/>
                </a:solidFill>
              </a:rPr>
              <a:t>ідеї</a:t>
            </a:r>
            <a:r>
              <a:rPr lang="ru-RU" sz="3200" dirty="0" smtClean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Шатобріана</a:t>
            </a:r>
            <a:r>
              <a:rPr lang="ru-RU" sz="3200" dirty="0">
                <a:solidFill>
                  <a:schemeClr val="accent3"/>
                </a:solidFill>
              </a:rPr>
              <a:t> та </a:t>
            </a:r>
            <a:r>
              <a:rPr lang="ru-RU" sz="3200" dirty="0" err="1" smtClean="0">
                <a:solidFill>
                  <a:schemeClr val="accent3"/>
                </a:solidFill>
              </a:rPr>
              <a:t>Шопенгауера</a:t>
            </a:r>
            <a:r>
              <a:rPr lang="ru-RU" sz="3200" dirty="0" smtClean="0">
                <a:solidFill>
                  <a:schemeClr val="accent3"/>
                </a:solidFill>
              </a:rPr>
              <a:t>. </a:t>
            </a:r>
            <a:r>
              <a:rPr lang="ru-RU" sz="3200" dirty="0">
                <a:solidFill>
                  <a:schemeClr val="accent3"/>
                </a:solidFill>
              </a:rPr>
              <a:t>В</a:t>
            </a:r>
            <a:r>
              <a:rPr lang="ru-RU" sz="3200" dirty="0" smtClean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основі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цього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вчення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лежить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твердження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що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цивілізація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вичерпала</a:t>
            </a:r>
            <a:r>
              <a:rPr lang="ru-RU" sz="3200" dirty="0">
                <a:solidFill>
                  <a:schemeClr val="accent3"/>
                </a:solidFill>
              </a:rPr>
              <a:t> себе і вступила в </a:t>
            </a:r>
            <a:r>
              <a:rPr lang="ru-RU" sz="3200" dirty="0" err="1">
                <a:solidFill>
                  <a:schemeClr val="accent3"/>
                </a:solidFill>
              </a:rPr>
              <a:t>стадію</a:t>
            </a:r>
            <a:r>
              <a:rPr lang="ru-RU" sz="3200" dirty="0">
                <a:solidFill>
                  <a:schemeClr val="accent3"/>
                </a:solidFill>
              </a:rPr>
              <a:t> спаду і </a:t>
            </a:r>
            <a:r>
              <a:rPr lang="ru-RU" sz="3200" dirty="0" err="1">
                <a:solidFill>
                  <a:schemeClr val="accent3"/>
                </a:solidFill>
              </a:rPr>
              <a:t>згасання</a:t>
            </a:r>
            <a:r>
              <a:rPr lang="ru-RU" sz="32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200" dirty="0" err="1">
                <a:solidFill>
                  <a:schemeClr val="accent3"/>
                </a:solidFill>
              </a:rPr>
              <a:t>Риси</a:t>
            </a:r>
            <a:r>
              <a:rPr lang="ru-RU" sz="3200" dirty="0">
                <a:solidFill>
                  <a:schemeClr val="accent3"/>
                </a:solidFill>
              </a:rPr>
              <a:t> декадансу </a:t>
            </a:r>
            <a:r>
              <a:rPr lang="ru-RU" sz="3200" dirty="0" err="1">
                <a:solidFill>
                  <a:schemeClr val="accent3"/>
                </a:solidFill>
              </a:rPr>
              <a:t>найбільш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чітко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виявилися</a:t>
            </a:r>
            <a:r>
              <a:rPr lang="ru-RU" sz="3200" dirty="0">
                <a:solidFill>
                  <a:schemeClr val="accent3"/>
                </a:solidFill>
              </a:rPr>
              <a:t> у </a:t>
            </a:r>
            <a:r>
              <a:rPr lang="ru-RU" sz="3200" dirty="0" err="1">
                <a:solidFill>
                  <a:schemeClr val="accent3"/>
                </a:solidFill>
              </a:rPr>
              <a:t>французькому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символізмі</a:t>
            </a:r>
            <a:r>
              <a:rPr lang="ru-RU" sz="3200" dirty="0">
                <a:solidFill>
                  <a:schemeClr val="accent3"/>
                </a:solidFill>
              </a:rPr>
              <a:t> (в </a:t>
            </a:r>
            <a:r>
              <a:rPr lang="ru-RU" sz="3200" dirty="0" err="1">
                <a:solidFill>
                  <a:schemeClr val="accent3"/>
                </a:solidFill>
              </a:rPr>
              <a:t>поезії</a:t>
            </a:r>
            <a:r>
              <a:rPr lang="ru-RU" sz="3200" dirty="0">
                <a:solidFill>
                  <a:schemeClr val="accent3"/>
                </a:solidFill>
              </a:rPr>
              <a:t> Поля Верлена), у </a:t>
            </a:r>
            <a:r>
              <a:rPr lang="ru-RU" sz="3200" dirty="0" err="1">
                <a:solidFill>
                  <a:schemeClr val="accent3"/>
                </a:solidFill>
              </a:rPr>
              <a:t>творчості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натуралістів</a:t>
            </a:r>
            <a:r>
              <a:rPr lang="ru-RU" sz="32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1" y="169335"/>
            <a:ext cx="9787466" cy="6451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err="1">
                <a:solidFill>
                  <a:schemeClr val="accent3"/>
                </a:solidFill>
              </a:rPr>
              <a:t>Основні</a:t>
            </a:r>
            <a:r>
              <a:rPr lang="ru-RU" sz="3200" b="1" i="1" dirty="0">
                <a:solidFill>
                  <a:schemeClr val="accent3"/>
                </a:solidFill>
              </a:rPr>
              <a:t> </a:t>
            </a:r>
            <a:r>
              <a:rPr lang="ru-RU" sz="3200" b="1" i="1" dirty="0" err="1">
                <a:solidFill>
                  <a:schemeClr val="accent3"/>
                </a:solidFill>
              </a:rPr>
              <a:t>риси</a:t>
            </a:r>
            <a:r>
              <a:rPr lang="ru-RU" sz="3200" b="1" i="1" dirty="0">
                <a:solidFill>
                  <a:schemeClr val="accent3"/>
                </a:solidFill>
              </a:rPr>
              <a:t> декадансу: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неприйняття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дійсності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відмова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від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громадського</a:t>
            </a:r>
            <a:r>
              <a:rPr lang="ru-RU" sz="3200" dirty="0">
                <a:solidFill>
                  <a:schemeClr val="accent3"/>
                </a:solidFill>
              </a:rPr>
              <a:t> в </a:t>
            </a:r>
            <a:r>
              <a:rPr lang="ru-RU" sz="3200" dirty="0" err="1">
                <a:solidFill>
                  <a:schemeClr val="accent3"/>
                </a:solidFill>
              </a:rPr>
              <a:t>мистецтві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культ </a:t>
            </a:r>
            <a:r>
              <a:rPr lang="ru-RU" sz="3200" dirty="0" err="1">
                <a:solidFill>
                  <a:schemeClr val="accent3"/>
                </a:solidFill>
              </a:rPr>
              <a:t>краси</a:t>
            </a:r>
            <a:r>
              <a:rPr lang="ru-RU" sz="3200" dirty="0">
                <a:solidFill>
                  <a:schemeClr val="accent3"/>
                </a:solidFill>
              </a:rPr>
              <a:t> як </a:t>
            </a:r>
            <a:r>
              <a:rPr lang="ru-RU" sz="3200" dirty="0" err="1">
                <a:solidFill>
                  <a:schemeClr val="accent3"/>
                </a:solidFill>
              </a:rPr>
              <a:t>вищої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цінності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містицизм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віра</a:t>
            </a:r>
            <a:r>
              <a:rPr lang="ru-RU" sz="3200" dirty="0">
                <a:solidFill>
                  <a:schemeClr val="accent3"/>
                </a:solidFill>
              </a:rPr>
              <a:t> в </a:t>
            </a:r>
            <a:r>
              <a:rPr lang="ru-RU" sz="3200" dirty="0" err="1">
                <a:solidFill>
                  <a:schemeClr val="accent3"/>
                </a:solidFill>
              </a:rPr>
              <a:t>надприродні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сили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індивідуалізм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відмова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від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моралі</a:t>
            </a:r>
            <a:r>
              <a:rPr lang="ru-RU" sz="3200" dirty="0">
                <a:solidFill>
                  <a:schemeClr val="accent3"/>
                </a:solidFill>
              </a:rPr>
              <a:t> буржуазного </a:t>
            </a:r>
            <a:r>
              <a:rPr lang="ru-RU" sz="3200" dirty="0" err="1">
                <a:solidFill>
                  <a:schemeClr val="accent3"/>
                </a:solidFill>
              </a:rPr>
              <a:t>суспільства</a:t>
            </a:r>
            <a:r>
              <a:rPr lang="ru-RU" sz="3200" dirty="0">
                <a:solidFill>
                  <a:schemeClr val="accent3"/>
                </a:solidFill>
              </a:rPr>
              <a:t>.</a:t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    </a:t>
            </a:r>
            <a:r>
              <a:rPr lang="ru-RU" sz="3200" dirty="0" err="1">
                <a:solidFill>
                  <a:schemeClr val="accent3"/>
                </a:solidFill>
              </a:rPr>
              <a:t>Естетичні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принципи</a:t>
            </a:r>
            <a:r>
              <a:rPr lang="ru-RU" sz="3200" dirty="0">
                <a:solidFill>
                  <a:schemeClr val="accent3"/>
                </a:solidFill>
              </a:rPr>
              <a:t> декадансу:</a:t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поетизація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слабості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згасання</a:t>
            </a:r>
            <a:r>
              <a:rPr lang="ru-RU" sz="3200" dirty="0">
                <a:solidFill>
                  <a:schemeClr val="accent3"/>
                </a:solidFill>
              </a:rPr>
              <a:t>, </a:t>
            </a:r>
            <a:r>
              <a:rPr lang="ru-RU" sz="3200" dirty="0" err="1">
                <a:solidFill>
                  <a:schemeClr val="accent3"/>
                </a:solidFill>
              </a:rPr>
              <a:t>руйнації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індивідуалізм</a:t>
            </a:r>
            <a:r>
              <a:rPr lang="ru-RU" sz="3200" dirty="0">
                <a:solidFill>
                  <a:schemeClr val="accent3"/>
                </a:solidFill>
              </a:rPr>
              <a:t> і </a:t>
            </a:r>
            <a:r>
              <a:rPr lang="ru-RU" sz="3200" dirty="0" err="1">
                <a:solidFill>
                  <a:schemeClr val="accent3"/>
                </a:solidFill>
              </a:rPr>
              <a:t>естецтво</a:t>
            </a:r>
            <a:r>
              <a:rPr lang="ru-RU" sz="3200" dirty="0">
                <a:solidFill>
                  <a:schemeClr val="accent3"/>
                </a:solidFill>
              </a:rPr>
              <a:t> як бунт </a:t>
            </a:r>
            <a:r>
              <a:rPr lang="ru-RU" sz="3200" dirty="0" err="1">
                <a:solidFill>
                  <a:schemeClr val="accent3"/>
                </a:solidFill>
              </a:rPr>
              <a:t>проти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нелюдського</a:t>
            </a:r>
            <a:r>
              <a:rPr lang="ru-RU" sz="3200" dirty="0">
                <a:solidFill>
                  <a:schemeClr val="accent3"/>
                </a:solidFill>
              </a:rPr>
              <a:t> буржуазного </a:t>
            </a:r>
            <a:r>
              <a:rPr lang="ru-RU" sz="3200" dirty="0" err="1">
                <a:solidFill>
                  <a:schemeClr val="accent3"/>
                </a:solidFill>
              </a:rPr>
              <a:t>суспільства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мистецтво</a:t>
            </a:r>
            <a:r>
              <a:rPr lang="ru-RU" sz="3200" dirty="0">
                <a:solidFill>
                  <a:schemeClr val="accent3"/>
                </a:solidFill>
              </a:rPr>
              <a:t> для </a:t>
            </a:r>
            <a:r>
              <a:rPr lang="ru-RU" sz="3200" dirty="0" err="1">
                <a:solidFill>
                  <a:schemeClr val="accent3"/>
                </a:solidFill>
              </a:rPr>
              <a:t>мистецтва</a:t>
            </a:r>
            <a:r>
              <a:rPr lang="ru-RU" sz="3200" dirty="0">
                <a:solidFill>
                  <a:schemeClr val="accent3"/>
                </a:solidFill>
              </a:rPr>
              <a:t/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- </a:t>
            </a:r>
            <a:r>
              <a:rPr lang="ru-RU" sz="3200" dirty="0" err="1">
                <a:solidFill>
                  <a:schemeClr val="accent3"/>
                </a:solidFill>
              </a:rPr>
              <a:t>зовнішня</a:t>
            </a: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err="1">
                <a:solidFill>
                  <a:schemeClr val="accent3"/>
                </a:solidFill>
              </a:rPr>
              <a:t>правдоподібність</a:t>
            </a:r>
            <a:endParaRPr lang="ru-RU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1418"/>
            <a:ext cx="9404723" cy="1122082"/>
          </a:xfrm>
        </p:spPr>
        <p:txBody>
          <a:bodyPr/>
          <a:lstStyle/>
          <a:p>
            <a:pPr algn="ctr"/>
            <a:r>
              <a:rPr lang="ru-RU" sz="4800" b="1" i="1" dirty="0" err="1" smtClean="0">
                <a:solidFill>
                  <a:schemeClr val="accent3"/>
                </a:solidFill>
              </a:rPr>
              <a:t>Представники</a:t>
            </a:r>
            <a:r>
              <a:rPr lang="ru-RU" sz="4800" b="1" i="1" dirty="0" smtClean="0">
                <a:solidFill>
                  <a:schemeClr val="accent3"/>
                </a:solidFill>
              </a:rPr>
              <a:t> декадансу</a:t>
            </a:r>
            <a:endParaRPr lang="ru-RU" sz="4800" b="1" i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Maeterlin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333500"/>
            <a:ext cx="2170112" cy="34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9/Joris_Karl_Huysmans.jpg/200px-Joris_Karl_Huysm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2" y="1855946"/>
            <a:ext cx="2731147" cy="33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car Wilde Saro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95" y="1333500"/>
            <a:ext cx="2483840" cy="37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813" y="4751426"/>
            <a:ext cx="258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/>
                </a:solidFill>
              </a:rPr>
              <a:t>Моріс</a:t>
            </a:r>
            <a:r>
              <a:rPr lang="ru-RU" sz="2400" b="1" dirty="0"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solidFill>
                  <a:schemeClr val="accent3"/>
                </a:solidFill>
              </a:rPr>
              <a:t>Метерлінк</a:t>
            </a:r>
            <a:endParaRPr lang="ru-RU" sz="24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(</a:t>
            </a:r>
            <a:r>
              <a:rPr lang="ru-RU" sz="2400" b="1" dirty="0" err="1" smtClean="0">
                <a:solidFill>
                  <a:schemeClr val="accent3"/>
                </a:solidFill>
              </a:rPr>
              <a:t>Бельгія</a:t>
            </a:r>
            <a:r>
              <a:rPr lang="ru-RU" sz="2400" b="1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1170" y="5077718"/>
            <a:ext cx="207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Оскар </a:t>
            </a:r>
            <a:r>
              <a:rPr lang="ru-RU" sz="2400" b="1" dirty="0" smtClean="0">
                <a:solidFill>
                  <a:schemeClr val="accent3"/>
                </a:solidFill>
              </a:rPr>
              <a:t>Уайльд</a:t>
            </a:r>
          </a:p>
          <a:p>
            <a:pPr algn="ctr"/>
            <a:r>
              <a:rPr lang="ru-RU" sz="2400" b="1" dirty="0">
                <a:solidFill>
                  <a:schemeClr val="accent3"/>
                </a:solidFill>
              </a:rPr>
              <a:t>(</a:t>
            </a:r>
            <a:r>
              <a:rPr lang="ru-RU" sz="2400" b="1" dirty="0" err="1" smtClean="0">
                <a:solidFill>
                  <a:schemeClr val="accent3"/>
                </a:solidFill>
              </a:rPr>
              <a:t>Британія</a:t>
            </a:r>
            <a:r>
              <a:rPr lang="ru-RU" sz="2400" b="1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0734" y="5201603"/>
            <a:ext cx="2467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/>
                </a:solidFill>
              </a:rPr>
              <a:t>Жоріс</a:t>
            </a:r>
            <a:r>
              <a:rPr lang="ru-RU" sz="2400" b="1" dirty="0">
                <a:solidFill>
                  <a:schemeClr val="accent3"/>
                </a:solidFill>
              </a:rPr>
              <a:t>-Карл </a:t>
            </a:r>
            <a:r>
              <a:rPr lang="ru-RU" sz="2400" b="1" dirty="0" err="1" smtClean="0">
                <a:solidFill>
                  <a:schemeClr val="accent3"/>
                </a:solidFill>
              </a:rPr>
              <a:t>Гюїсман</a:t>
            </a:r>
            <a:endParaRPr lang="ru-RU" sz="24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(</a:t>
            </a:r>
            <a:r>
              <a:rPr lang="ru-RU" sz="2400" b="1" dirty="0" err="1" smtClean="0">
                <a:solidFill>
                  <a:schemeClr val="accent3"/>
                </a:solidFill>
              </a:rPr>
              <a:t>Франція</a:t>
            </a:r>
            <a:r>
              <a:rPr lang="ru-RU" sz="2400" b="1" dirty="0">
                <a:solidFill>
                  <a:schemeClr val="accent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2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231900"/>
          </a:xfrm>
        </p:spPr>
        <p:txBody>
          <a:bodyPr numCol="1"/>
          <a:lstStyle/>
          <a:p>
            <a:pPr algn="ctr"/>
            <a:r>
              <a:rPr lang="ru-RU" b="1" i="1" dirty="0" err="1" smtClean="0">
                <a:solidFill>
                  <a:schemeClr val="accent3"/>
                </a:solidFill>
              </a:rPr>
              <a:t>Зб</a:t>
            </a:r>
            <a:r>
              <a:rPr lang="uk-UA" b="1" i="1" dirty="0" err="1" smtClean="0">
                <a:solidFill>
                  <a:schemeClr val="accent3"/>
                </a:solidFill>
              </a:rPr>
              <a:t>ірки</a:t>
            </a:r>
            <a:r>
              <a:rPr lang="uk-UA" b="1" i="1" dirty="0" smtClean="0">
                <a:solidFill>
                  <a:schemeClr val="accent3"/>
                </a:solidFill>
              </a:rPr>
              <a:t> і твори представників декадансу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837018"/>
            <a:ext cx="11607800" cy="5262282"/>
          </a:xfrm>
        </p:spPr>
        <p:txBody>
          <a:bodyPr numCol="3"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chemeClr val="accent3"/>
                </a:solidFill>
              </a:rPr>
              <a:t>Моріс Метерлінк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3"/>
                </a:solidFill>
              </a:rPr>
              <a:t>У 1883 </a:t>
            </a:r>
            <a:r>
              <a:rPr lang="ru-RU" b="1" i="1" dirty="0" err="1">
                <a:solidFill>
                  <a:schemeClr val="accent3"/>
                </a:solidFill>
              </a:rPr>
              <a:t>році</a:t>
            </a:r>
            <a:r>
              <a:rPr lang="ru-RU" b="1" i="1" dirty="0">
                <a:solidFill>
                  <a:schemeClr val="accent3"/>
                </a:solidFill>
              </a:rPr>
              <a:t> на </a:t>
            </a:r>
            <a:r>
              <a:rPr lang="ru-RU" b="1" i="1" dirty="0" err="1">
                <a:solidFill>
                  <a:schemeClr val="accent3"/>
                </a:solidFill>
              </a:rPr>
              <a:t>сторінках</a:t>
            </a:r>
            <a:r>
              <a:rPr lang="ru-RU" b="1" i="1" dirty="0">
                <a:solidFill>
                  <a:schemeClr val="accent3"/>
                </a:solidFill>
              </a:rPr>
              <a:t> журналу «</a:t>
            </a:r>
            <a:r>
              <a:rPr lang="en-US" b="1" i="1" dirty="0" err="1">
                <a:solidFill>
                  <a:schemeClr val="accent3"/>
                </a:solidFill>
              </a:rPr>
              <a:t>Jeune</a:t>
            </a:r>
            <a:r>
              <a:rPr lang="en-US" b="1" i="1" dirty="0">
                <a:solidFill>
                  <a:schemeClr val="accent3"/>
                </a:solidFill>
              </a:rPr>
              <a:t> </a:t>
            </a:r>
            <a:r>
              <a:rPr lang="en-US" b="1" i="1" dirty="0" err="1">
                <a:solidFill>
                  <a:schemeClr val="accent3"/>
                </a:solidFill>
              </a:rPr>
              <a:t>Belgique</a:t>
            </a:r>
            <a:r>
              <a:rPr lang="en-US" b="1" i="1" dirty="0">
                <a:solidFill>
                  <a:schemeClr val="accent3"/>
                </a:solidFill>
              </a:rPr>
              <a:t>» </a:t>
            </a:r>
            <a:r>
              <a:rPr lang="ru-RU" b="1" i="1" dirty="0" err="1">
                <a:solidFill>
                  <a:schemeClr val="accent3"/>
                </a:solidFill>
              </a:rPr>
              <a:t>було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опубліковано</a:t>
            </a:r>
            <a:r>
              <a:rPr lang="ru-RU" b="1" i="1" dirty="0">
                <a:solidFill>
                  <a:schemeClr val="accent3"/>
                </a:solidFill>
              </a:rPr>
              <a:t> перший </a:t>
            </a:r>
            <a:r>
              <a:rPr lang="ru-RU" b="1" i="1" dirty="0" err="1">
                <a:solidFill>
                  <a:schemeClr val="accent3"/>
                </a:solidFill>
              </a:rPr>
              <a:t>вірш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Метерлінка</a:t>
            </a:r>
            <a:r>
              <a:rPr lang="ru-RU" b="1" i="1" dirty="0">
                <a:solidFill>
                  <a:schemeClr val="accent3"/>
                </a:solidFill>
              </a:rPr>
              <a:t>. </a:t>
            </a:r>
            <a:r>
              <a:rPr lang="ru-RU" b="1" i="1" dirty="0" smtClean="0">
                <a:solidFill>
                  <a:schemeClr val="accent3"/>
                </a:solidFill>
              </a:rPr>
              <a:t>У </a:t>
            </a:r>
            <a:r>
              <a:rPr lang="ru-RU" b="1" i="1" dirty="0">
                <a:solidFill>
                  <a:schemeClr val="accent3"/>
                </a:solidFill>
              </a:rPr>
              <a:t>1888 </a:t>
            </a:r>
            <a:r>
              <a:rPr lang="ru-RU" b="1" i="1" dirty="0" err="1">
                <a:solidFill>
                  <a:schemeClr val="accent3"/>
                </a:solidFill>
              </a:rPr>
              <a:t>році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побачила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світ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поетична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збірка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>
                <a:solidFill>
                  <a:schemeClr val="accent3"/>
                </a:solidFill>
              </a:rPr>
              <a:t>Оранжереї</a:t>
            </a:r>
            <a:r>
              <a:rPr lang="ru-RU" b="1" i="1" dirty="0">
                <a:solidFill>
                  <a:schemeClr val="accent3"/>
                </a:solidFill>
              </a:rPr>
              <a:t>», а </a:t>
            </a:r>
            <a:r>
              <a:rPr lang="ru-RU" b="1" i="1" dirty="0" err="1">
                <a:solidFill>
                  <a:schemeClr val="accent3"/>
                </a:solidFill>
              </a:rPr>
              <a:t>рік</a:t>
            </a:r>
            <a:r>
              <a:rPr lang="ru-RU" b="1" i="1" dirty="0">
                <a:solidFill>
                  <a:schemeClr val="accent3"/>
                </a:solidFill>
              </a:rPr>
              <a:t> по тому </a:t>
            </a:r>
            <a:r>
              <a:rPr lang="ru-RU" b="1" i="1" dirty="0" err="1">
                <a:solidFill>
                  <a:schemeClr val="accent3"/>
                </a:solidFill>
              </a:rPr>
              <a:t>була</a:t>
            </a:r>
            <a:r>
              <a:rPr lang="ru-RU" b="1" i="1" dirty="0">
                <a:solidFill>
                  <a:schemeClr val="accent3"/>
                </a:solidFill>
              </a:rPr>
              <a:t> написана «</a:t>
            </a:r>
            <a:r>
              <a:rPr lang="ru-RU" b="1" i="1" dirty="0" err="1" smtClean="0">
                <a:solidFill>
                  <a:schemeClr val="accent3"/>
                </a:solidFill>
              </a:rPr>
              <a:t>Принцеса</a:t>
            </a:r>
            <a:r>
              <a:rPr lang="ru-RU" b="1" i="1" dirty="0">
                <a:solidFill>
                  <a:schemeClr val="accent3"/>
                </a:solidFill>
              </a:rPr>
              <a:t> </a:t>
            </a:r>
            <a:r>
              <a:rPr lang="ru-RU" b="1" i="1" dirty="0" err="1">
                <a:solidFill>
                  <a:schemeClr val="accent3"/>
                </a:solidFill>
              </a:rPr>
              <a:t>Мален</a:t>
            </a:r>
            <a:r>
              <a:rPr lang="ru-RU" b="1" i="1" dirty="0">
                <a:solidFill>
                  <a:schemeClr val="accent3"/>
                </a:solidFill>
              </a:rPr>
              <a:t>» </a:t>
            </a:r>
            <a:r>
              <a:rPr lang="en-US" b="1" i="1" dirty="0" smtClean="0">
                <a:solidFill>
                  <a:schemeClr val="accent3"/>
                </a:solidFill>
              </a:rPr>
              <a:t>- </a:t>
            </a:r>
            <a:r>
              <a:rPr lang="ru-RU" b="1" i="1" dirty="0">
                <a:solidFill>
                  <a:schemeClr val="accent3"/>
                </a:solidFill>
              </a:rPr>
              <a:t>перша </a:t>
            </a:r>
            <a:r>
              <a:rPr lang="ru-RU" b="1" i="1" dirty="0" err="1">
                <a:solidFill>
                  <a:schemeClr val="accent3"/>
                </a:solidFill>
              </a:rPr>
              <a:t>п'єса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Метерлінка</a:t>
            </a:r>
            <a:r>
              <a:rPr lang="ru-RU" b="1" i="1" dirty="0">
                <a:solidFill>
                  <a:schemeClr val="accent3"/>
                </a:solidFill>
              </a:rPr>
              <a:t>, яка </a:t>
            </a:r>
            <a:r>
              <a:rPr lang="ru-RU" b="1" i="1" dirty="0" err="1">
                <a:solidFill>
                  <a:schemeClr val="accent3"/>
                </a:solidFill>
              </a:rPr>
              <a:t>здобула</a:t>
            </a:r>
            <a:r>
              <a:rPr lang="ru-RU" b="1" i="1" dirty="0">
                <a:solidFill>
                  <a:schemeClr val="accent3"/>
                </a:solidFill>
              </a:rPr>
              <a:t> похвалу Октава </a:t>
            </a:r>
            <a:r>
              <a:rPr lang="ru-RU" b="1" i="1" dirty="0" err="1">
                <a:solidFill>
                  <a:schemeClr val="accent3"/>
                </a:solidFill>
              </a:rPr>
              <a:t>Мірбо</a:t>
            </a:r>
            <a:r>
              <a:rPr lang="ru-RU" b="1" i="1" dirty="0">
                <a:solidFill>
                  <a:schemeClr val="accent3"/>
                </a:solidFill>
              </a:rPr>
              <a:t>. У 1889 </a:t>
            </a:r>
            <a:r>
              <a:rPr lang="ru-RU" b="1" i="1" dirty="0" err="1">
                <a:solidFill>
                  <a:schemeClr val="accent3"/>
                </a:solidFill>
              </a:rPr>
              <a:t>вийшла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збірка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віршів</a:t>
            </a:r>
            <a:r>
              <a:rPr lang="ru-RU" b="1" i="1" dirty="0">
                <a:solidFill>
                  <a:schemeClr val="accent3"/>
                </a:solidFill>
              </a:rPr>
              <a:t> «</a:t>
            </a:r>
            <a:r>
              <a:rPr lang="ru-RU" b="1" i="1" dirty="0" err="1" smtClean="0">
                <a:solidFill>
                  <a:schemeClr val="accent3"/>
                </a:solidFill>
              </a:rPr>
              <a:t>Теплиці</a:t>
            </a:r>
            <a:r>
              <a:rPr lang="ru-RU" b="1" i="1" dirty="0" smtClean="0">
                <a:solidFill>
                  <a:schemeClr val="accent3"/>
                </a:solidFill>
              </a:rPr>
              <a:t>», у </a:t>
            </a:r>
            <a:r>
              <a:rPr lang="ru-RU" b="1" i="1" dirty="0">
                <a:solidFill>
                  <a:schemeClr val="accent3"/>
                </a:solidFill>
              </a:rPr>
              <a:t>1896 - </a:t>
            </a:r>
            <a:r>
              <a:rPr lang="ru-RU" b="1" i="1" dirty="0" err="1">
                <a:solidFill>
                  <a:schemeClr val="accent3"/>
                </a:solidFill>
              </a:rPr>
              <a:t>збірка</a:t>
            </a:r>
            <a:r>
              <a:rPr lang="ru-RU" b="1" i="1" dirty="0">
                <a:solidFill>
                  <a:schemeClr val="accent3"/>
                </a:solidFill>
              </a:rPr>
              <a:t> «12 </a:t>
            </a:r>
            <a:r>
              <a:rPr lang="ru-RU" b="1" i="1" dirty="0" err="1">
                <a:solidFill>
                  <a:schemeClr val="accent3"/>
                </a:solidFill>
              </a:rPr>
              <a:t>пісень</a:t>
            </a:r>
            <a:r>
              <a:rPr lang="ru-RU" b="1" i="1" dirty="0">
                <a:solidFill>
                  <a:schemeClr val="accent3"/>
                </a:solidFill>
              </a:rPr>
              <a:t>» (у 1900 - «15 </a:t>
            </a:r>
            <a:r>
              <a:rPr lang="ru-RU" b="1" i="1" dirty="0" err="1">
                <a:solidFill>
                  <a:schemeClr val="accent3"/>
                </a:solidFill>
              </a:rPr>
              <a:t>пісень</a:t>
            </a:r>
            <a:r>
              <a:rPr lang="ru-RU" b="1" i="1" dirty="0">
                <a:solidFill>
                  <a:schemeClr val="accent3"/>
                </a:solidFill>
              </a:rPr>
              <a:t> »).</a:t>
            </a:r>
            <a:r>
              <a:rPr lang="uk-UA" b="1" i="1" dirty="0" smtClean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chemeClr val="accent3"/>
                </a:solidFill>
              </a:rPr>
              <a:t>Жоріс</a:t>
            </a:r>
            <a:r>
              <a:rPr lang="ru-RU" b="1" i="1" dirty="0" smtClean="0">
                <a:solidFill>
                  <a:schemeClr val="accent3"/>
                </a:solidFill>
              </a:rPr>
              <a:t>-Карл </a:t>
            </a:r>
            <a:r>
              <a:rPr lang="ru-RU" b="1" i="1" dirty="0" err="1" smtClean="0">
                <a:solidFill>
                  <a:schemeClr val="accent3"/>
                </a:solidFill>
              </a:rPr>
              <a:t>Гюїсман</a:t>
            </a:r>
            <a:endParaRPr lang="ru-RU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3"/>
                </a:solidFill>
              </a:rPr>
              <a:t>У 1874 р. </a:t>
            </a:r>
            <a:r>
              <a:rPr lang="ru-RU" b="1" i="1" dirty="0" err="1">
                <a:solidFill>
                  <a:schemeClr val="accent3"/>
                </a:solidFill>
              </a:rPr>
              <a:t>опублікував</a:t>
            </a:r>
            <a:r>
              <a:rPr lang="ru-RU" b="1" i="1" dirty="0">
                <a:solidFill>
                  <a:schemeClr val="accent3"/>
                </a:solidFill>
              </a:rPr>
              <a:t> свою першу книгу </a:t>
            </a:r>
            <a:r>
              <a:rPr lang="ru-RU" b="1" i="1" dirty="0" err="1">
                <a:solidFill>
                  <a:schemeClr val="accent3"/>
                </a:solidFill>
              </a:rPr>
              <a:t>під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назвою</a:t>
            </a:r>
            <a:r>
              <a:rPr lang="ru-RU" b="1" i="1" dirty="0">
                <a:solidFill>
                  <a:schemeClr val="accent3"/>
                </a:solidFill>
              </a:rPr>
              <a:t> «Ваза з </a:t>
            </a:r>
            <a:r>
              <a:rPr lang="ru-RU" b="1" i="1" dirty="0" err="1">
                <a:solidFill>
                  <a:schemeClr val="accent3"/>
                </a:solidFill>
              </a:rPr>
              <a:t>прянощами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побутові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психологічні</a:t>
            </a:r>
            <a:r>
              <a:rPr lang="ru-RU" b="1" i="1" dirty="0">
                <a:solidFill>
                  <a:schemeClr val="accent3"/>
                </a:solidFill>
              </a:rPr>
              <a:t> </a:t>
            </a:r>
            <a:r>
              <a:rPr lang="ru-RU" b="1" i="1" dirty="0" err="1">
                <a:solidFill>
                  <a:schemeClr val="accent3"/>
                </a:solidFill>
              </a:rPr>
              <a:t>романи</a:t>
            </a:r>
            <a:r>
              <a:rPr lang="ru-RU" b="1" i="1" dirty="0">
                <a:solidFill>
                  <a:schemeClr val="accent3"/>
                </a:solidFill>
              </a:rPr>
              <a:t> — «Марта» </a:t>
            </a:r>
            <a:r>
              <a:rPr lang="ru-RU" b="1" i="1" dirty="0" smtClean="0">
                <a:solidFill>
                  <a:schemeClr val="accent3"/>
                </a:solidFill>
              </a:rPr>
              <a:t>та</a:t>
            </a:r>
            <a:r>
              <a:rPr lang="ru-RU" b="1" i="1" dirty="0">
                <a:solidFill>
                  <a:schemeClr val="accent3"/>
                </a:solidFill>
              </a:rPr>
              <a:t> «</a:t>
            </a:r>
            <a:r>
              <a:rPr lang="ru-RU" b="1" i="1" dirty="0" err="1">
                <a:solidFill>
                  <a:schemeClr val="accent3"/>
                </a:solidFill>
              </a:rPr>
              <a:t>Сестри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Ватар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У</a:t>
            </a:r>
            <a:r>
              <a:rPr lang="ru-RU" b="1" i="1" dirty="0">
                <a:solidFill>
                  <a:schemeClr val="accent3"/>
                </a:solidFill>
              </a:rPr>
              <a:t> 1884 р. </a:t>
            </a:r>
            <a:r>
              <a:rPr lang="ru-RU" b="1" i="1" dirty="0" err="1">
                <a:solidFill>
                  <a:schemeClr val="accent3"/>
                </a:solidFill>
              </a:rPr>
              <a:t>з'явивий</a:t>
            </a:r>
            <a:r>
              <a:rPr lang="ru-RU" b="1" i="1" dirty="0">
                <a:solidFill>
                  <a:schemeClr val="accent3"/>
                </a:solidFill>
              </a:rPr>
              <a:t> роман «</a:t>
            </a:r>
            <a:r>
              <a:rPr lang="ru-RU" b="1" i="1" dirty="0" err="1">
                <a:solidFill>
                  <a:schemeClr val="accent3"/>
                </a:solidFill>
              </a:rPr>
              <a:t>Навпаки</a:t>
            </a:r>
            <a:r>
              <a:rPr lang="ru-RU" b="1" i="1" dirty="0" smtClean="0">
                <a:solidFill>
                  <a:schemeClr val="accent3"/>
                </a:solidFill>
              </a:rPr>
              <a:t>».</a:t>
            </a:r>
            <a:r>
              <a:rPr lang="ru-RU" b="1" i="1" dirty="0">
                <a:solidFill>
                  <a:schemeClr val="accent3"/>
                </a:solidFill>
              </a:rPr>
              <a:t> В 1906 р. </a:t>
            </a:r>
            <a:r>
              <a:rPr lang="ru-RU" b="1" i="1" dirty="0" err="1">
                <a:solidFill>
                  <a:schemeClr val="accent3"/>
                </a:solidFill>
              </a:rPr>
              <a:t>з'являється</a:t>
            </a:r>
            <a:r>
              <a:rPr lang="ru-RU" b="1" i="1" dirty="0">
                <a:solidFill>
                  <a:schemeClr val="accent3"/>
                </a:solidFill>
              </a:rPr>
              <a:t> </a:t>
            </a:r>
            <a:r>
              <a:rPr lang="ru-RU" b="1" i="1" dirty="0" smtClean="0">
                <a:solidFill>
                  <a:schemeClr val="accent3"/>
                </a:solidFill>
              </a:rPr>
              <a:t>роман «</a:t>
            </a:r>
            <a:r>
              <a:rPr lang="ru-RU" b="1" i="1" dirty="0" err="1">
                <a:solidFill>
                  <a:schemeClr val="accent3"/>
                </a:solidFill>
              </a:rPr>
              <a:t>Лурдські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натовпи</a:t>
            </a:r>
            <a:r>
              <a:rPr lang="ru-RU" b="1" i="1" dirty="0" smtClean="0">
                <a:solidFill>
                  <a:schemeClr val="accent3"/>
                </a:solidFill>
              </a:rPr>
              <a:t>»</a:t>
            </a:r>
            <a:r>
              <a:rPr lang="en-US" b="1" i="1" dirty="0" smtClean="0">
                <a:solidFill>
                  <a:schemeClr val="accent3"/>
                </a:solidFill>
              </a:rPr>
              <a:t>, </a:t>
            </a:r>
            <a:r>
              <a:rPr lang="ru-RU" b="1" i="1" dirty="0">
                <a:solidFill>
                  <a:schemeClr val="accent3"/>
                </a:solidFill>
              </a:rPr>
              <a:t>де </a:t>
            </a:r>
            <a:r>
              <a:rPr lang="ru-RU" b="1" i="1" dirty="0" err="1">
                <a:solidFill>
                  <a:schemeClr val="accent3"/>
                </a:solidFill>
              </a:rPr>
              <a:t>вихваляється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побожність</a:t>
            </a:r>
            <a:r>
              <a:rPr lang="ru-RU" b="1" i="1" dirty="0">
                <a:solidFill>
                  <a:schemeClr val="accent3"/>
                </a:solidFill>
              </a:rPr>
              <a:t> і </a:t>
            </a:r>
            <a:r>
              <a:rPr lang="ru-RU" b="1" i="1" dirty="0" err="1">
                <a:solidFill>
                  <a:schemeClr val="accent3"/>
                </a:solidFill>
              </a:rPr>
              <a:t>бичується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жага</a:t>
            </a:r>
            <a:r>
              <a:rPr lang="ru-RU" b="1" i="1" dirty="0">
                <a:solidFill>
                  <a:schemeClr val="accent3"/>
                </a:solidFill>
              </a:rPr>
              <a:t> до </a:t>
            </a:r>
            <a:r>
              <a:rPr lang="ru-RU" b="1" i="1" dirty="0" smtClean="0">
                <a:solidFill>
                  <a:schemeClr val="accent3"/>
                </a:solidFill>
              </a:rPr>
              <a:t>наживи. </a:t>
            </a:r>
            <a:r>
              <a:rPr lang="ru-RU" b="1" i="1" dirty="0" err="1">
                <a:solidFill>
                  <a:schemeClr val="accent3"/>
                </a:solidFill>
              </a:rPr>
              <a:t>Цей</a:t>
            </a:r>
            <a:r>
              <a:rPr lang="ru-RU" b="1" i="1" dirty="0">
                <a:solidFill>
                  <a:schemeClr val="accent3"/>
                </a:solidFill>
              </a:rPr>
              <a:t> роман став </a:t>
            </a:r>
            <a:r>
              <a:rPr lang="ru-RU" b="1" i="1" dirty="0" err="1">
                <a:solidFill>
                  <a:schemeClr val="accent3"/>
                </a:solidFill>
              </a:rPr>
              <a:t>останньою</a:t>
            </a:r>
            <a:r>
              <a:rPr lang="ru-RU" b="1" i="1" dirty="0">
                <a:solidFill>
                  <a:schemeClr val="accent3"/>
                </a:solidFill>
              </a:rPr>
              <a:t> великою </a:t>
            </a:r>
            <a:r>
              <a:rPr lang="ru-RU" b="1" i="1" dirty="0" err="1">
                <a:solidFill>
                  <a:schemeClr val="accent3"/>
                </a:solidFill>
              </a:rPr>
              <a:t>працею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Гюїсманса</a:t>
            </a:r>
            <a:r>
              <a:rPr lang="ru-RU" b="1" i="1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endParaRPr lang="ru-RU" sz="19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accent3"/>
                </a:solidFill>
              </a:rPr>
              <a:t>Оскар </a:t>
            </a:r>
            <a:r>
              <a:rPr lang="ru-RU" sz="1900" b="1" i="1" dirty="0" err="1" smtClean="0">
                <a:solidFill>
                  <a:schemeClr val="accent3"/>
                </a:solidFill>
              </a:rPr>
              <a:t>Уальд</a:t>
            </a:r>
            <a:endParaRPr lang="ru-RU" sz="1900" b="1" i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accent3"/>
                </a:solidFill>
              </a:rPr>
              <a:t>У </a:t>
            </a:r>
            <a:r>
              <a:rPr lang="ru-RU" sz="1900" b="1" i="1" dirty="0">
                <a:solidFill>
                  <a:schemeClr val="accent3"/>
                </a:solidFill>
              </a:rPr>
              <a:t>1888 </a:t>
            </a:r>
            <a:r>
              <a:rPr lang="ru-RU" sz="1900" b="1" i="1" dirty="0" err="1">
                <a:solidFill>
                  <a:schemeClr val="accent3"/>
                </a:solidFill>
              </a:rPr>
              <a:t>році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побачила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світ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збірка</a:t>
            </a:r>
            <a:r>
              <a:rPr lang="ru-RU" sz="1900" b="1" i="1" dirty="0">
                <a:solidFill>
                  <a:schemeClr val="accent3"/>
                </a:solidFill>
              </a:rPr>
              <a:t> "</a:t>
            </a:r>
            <a:r>
              <a:rPr lang="ru-RU" sz="1900" b="1" i="1" dirty="0" err="1">
                <a:solidFill>
                  <a:schemeClr val="accent3"/>
                </a:solidFill>
              </a:rPr>
              <a:t>Щасливий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smtClean="0">
                <a:solidFill>
                  <a:schemeClr val="accent3"/>
                </a:solidFill>
              </a:rPr>
              <a:t>принц». В </a:t>
            </a:r>
            <a:r>
              <a:rPr lang="ru-RU" sz="1900" b="1" i="1" dirty="0">
                <a:solidFill>
                  <a:schemeClr val="accent3"/>
                </a:solidFill>
              </a:rPr>
              <a:t>1891 </a:t>
            </a:r>
            <a:r>
              <a:rPr lang="ru-RU" sz="1900" b="1" i="1" dirty="0" err="1">
                <a:solidFill>
                  <a:schemeClr val="accent3"/>
                </a:solidFill>
              </a:rPr>
              <a:t>році</a:t>
            </a:r>
            <a:r>
              <a:rPr lang="ru-RU" sz="1900" b="1" i="1" dirty="0">
                <a:solidFill>
                  <a:schemeClr val="accent3"/>
                </a:solidFill>
              </a:rPr>
              <a:t> О. </a:t>
            </a:r>
            <a:r>
              <a:rPr lang="ru-RU" sz="1900" b="1" i="1" dirty="0" err="1">
                <a:solidFill>
                  <a:schemeClr val="accent3"/>
                </a:solidFill>
              </a:rPr>
              <a:t>Вайльд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видав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 smtClean="0">
                <a:solidFill>
                  <a:schemeClr val="accent3"/>
                </a:solidFill>
              </a:rPr>
              <a:t>оповідання</a:t>
            </a:r>
            <a:r>
              <a:rPr lang="ru-RU" sz="1900" b="1" i="1" dirty="0" smtClean="0">
                <a:solidFill>
                  <a:schemeClr val="accent3"/>
                </a:solidFill>
              </a:rPr>
              <a:t> </a:t>
            </a:r>
            <a:r>
              <a:rPr lang="ru-RU" sz="1900" b="1" i="1" dirty="0">
                <a:solidFill>
                  <a:schemeClr val="accent3"/>
                </a:solidFill>
              </a:rPr>
              <a:t>"</a:t>
            </a:r>
            <a:r>
              <a:rPr lang="ru-RU" sz="1900" b="1" i="1" dirty="0" err="1">
                <a:solidFill>
                  <a:schemeClr val="accent3"/>
                </a:solidFill>
              </a:rPr>
              <a:t>Злочин</a:t>
            </a:r>
            <a:r>
              <a:rPr lang="ru-RU" sz="1900" b="1" i="1" dirty="0">
                <a:solidFill>
                  <a:schemeClr val="accent3"/>
                </a:solidFill>
              </a:rPr>
              <a:t> лорда Артура </a:t>
            </a:r>
            <a:r>
              <a:rPr lang="ru-RU" sz="1900" b="1" i="1" dirty="0" err="1">
                <a:solidFill>
                  <a:schemeClr val="accent3"/>
                </a:solidFill>
              </a:rPr>
              <a:t>Севіля</a:t>
            </a:r>
            <a:r>
              <a:rPr lang="ru-RU" sz="1900" b="1" i="1" dirty="0">
                <a:solidFill>
                  <a:schemeClr val="accent3"/>
                </a:solidFill>
              </a:rPr>
              <a:t> та </a:t>
            </a:r>
            <a:r>
              <a:rPr lang="ru-RU" sz="1900" b="1" i="1" dirty="0" err="1">
                <a:solidFill>
                  <a:schemeClr val="accent3"/>
                </a:solidFill>
              </a:rPr>
              <a:t>інші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оповідання</a:t>
            </a:r>
            <a:r>
              <a:rPr lang="ru-RU" sz="1900" b="1" i="1" dirty="0">
                <a:solidFill>
                  <a:schemeClr val="accent3"/>
                </a:solidFill>
              </a:rPr>
              <a:t>". </a:t>
            </a:r>
            <a:r>
              <a:rPr lang="ru-RU" sz="1900" b="1" i="1" dirty="0" err="1">
                <a:solidFill>
                  <a:schemeClr val="accent3"/>
                </a:solidFill>
              </a:rPr>
              <a:t>Цього</a:t>
            </a:r>
            <a:r>
              <a:rPr lang="ru-RU" sz="1900" b="1" i="1" dirty="0">
                <a:solidFill>
                  <a:schemeClr val="accent3"/>
                </a:solidFill>
              </a:rPr>
              <a:t> ж року </a:t>
            </a:r>
            <a:r>
              <a:rPr lang="ru-RU" sz="1900" b="1" i="1" dirty="0" err="1">
                <a:solidFill>
                  <a:schemeClr val="accent3"/>
                </a:solidFill>
              </a:rPr>
              <a:t>з'явився</a:t>
            </a:r>
            <a:r>
              <a:rPr lang="ru-RU" sz="1900" b="1" i="1" dirty="0">
                <a:solidFill>
                  <a:schemeClr val="accent3"/>
                </a:solidFill>
              </a:rPr>
              <a:t> роман "Портрет </a:t>
            </a:r>
            <a:r>
              <a:rPr lang="ru-RU" sz="1900" b="1" i="1" dirty="0" err="1">
                <a:solidFill>
                  <a:schemeClr val="accent3"/>
                </a:solidFill>
              </a:rPr>
              <a:t>Доріана</a:t>
            </a:r>
            <a:r>
              <a:rPr lang="ru-RU" sz="1900" b="1" i="1" dirty="0">
                <a:solidFill>
                  <a:schemeClr val="accent3"/>
                </a:solidFill>
              </a:rPr>
              <a:t> Грея", </a:t>
            </a:r>
            <a:r>
              <a:rPr lang="ru-RU" sz="1900" b="1" i="1" dirty="0" smtClean="0">
                <a:solidFill>
                  <a:schemeClr val="accent3"/>
                </a:solidFill>
              </a:rPr>
              <a:t>У </a:t>
            </a:r>
            <a:r>
              <a:rPr lang="ru-RU" sz="1900" b="1" i="1" dirty="0">
                <a:solidFill>
                  <a:schemeClr val="accent3"/>
                </a:solidFill>
              </a:rPr>
              <a:t>1894 </a:t>
            </a:r>
            <a:r>
              <a:rPr lang="ru-RU" sz="1900" b="1" i="1" dirty="0" err="1">
                <a:solidFill>
                  <a:schemeClr val="accent3"/>
                </a:solidFill>
              </a:rPr>
              <a:t>році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вийшла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друком</a:t>
            </a:r>
            <a:r>
              <a:rPr lang="ru-RU" sz="1900" b="1" i="1" dirty="0">
                <a:solidFill>
                  <a:schemeClr val="accent3"/>
                </a:solidFill>
              </a:rPr>
              <a:t> книга </a:t>
            </a:r>
            <a:r>
              <a:rPr lang="ru-RU" sz="1900" b="1" i="1" dirty="0" err="1">
                <a:solidFill>
                  <a:schemeClr val="accent3"/>
                </a:solidFill>
              </a:rPr>
              <a:t>віршів</a:t>
            </a:r>
            <a:r>
              <a:rPr lang="ru-RU" sz="1900" b="1" i="1" dirty="0">
                <a:solidFill>
                  <a:schemeClr val="accent3"/>
                </a:solidFill>
              </a:rPr>
              <a:t> "</a:t>
            </a:r>
            <a:r>
              <a:rPr lang="ru-RU" sz="1900" b="1" i="1" dirty="0" err="1">
                <a:solidFill>
                  <a:schemeClr val="accent3"/>
                </a:solidFill>
              </a:rPr>
              <a:t>Сфінкс</a:t>
            </a:r>
            <a:r>
              <a:rPr lang="ru-RU" sz="1900" b="1" i="1" dirty="0">
                <a:solidFill>
                  <a:schemeClr val="accent3"/>
                </a:solidFill>
              </a:rPr>
              <a:t>". </a:t>
            </a:r>
            <a:r>
              <a:rPr lang="ru-RU" sz="1900" b="1" i="1" dirty="0" err="1">
                <a:solidFill>
                  <a:schemeClr val="accent3"/>
                </a:solidFill>
              </a:rPr>
              <a:t>Потім</a:t>
            </a:r>
            <a:r>
              <a:rPr lang="ru-RU" sz="1900" b="1" i="1" dirty="0">
                <a:solidFill>
                  <a:schemeClr val="accent3"/>
                </a:solidFill>
              </a:rPr>
              <a:t> О. </a:t>
            </a:r>
            <a:r>
              <a:rPr lang="ru-RU" sz="1900" b="1" i="1" dirty="0" err="1">
                <a:solidFill>
                  <a:schemeClr val="accent3"/>
                </a:solidFill>
              </a:rPr>
              <a:t>Вайльд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звертається</a:t>
            </a:r>
            <a:r>
              <a:rPr lang="ru-RU" sz="1900" b="1" i="1" dirty="0">
                <a:solidFill>
                  <a:schemeClr val="accent3"/>
                </a:solidFill>
              </a:rPr>
              <a:t> до </a:t>
            </a:r>
            <a:r>
              <a:rPr lang="ru-RU" sz="1900" b="1" i="1" dirty="0" err="1">
                <a:solidFill>
                  <a:schemeClr val="accent3"/>
                </a:solidFill>
              </a:rPr>
              <a:t>драматургії</a:t>
            </a:r>
            <a:r>
              <a:rPr lang="ru-RU" sz="1900" b="1" i="1" dirty="0">
                <a:solidFill>
                  <a:schemeClr val="accent3"/>
                </a:solidFill>
              </a:rPr>
              <a:t> і </a:t>
            </a:r>
            <a:r>
              <a:rPr lang="ru-RU" sz="1900" b="1" i="1" dirty="0" err="1">
                <a:solidFill>
                  <a:schemeClr val="accent3"/>
                </a:solidFill>
              </a:rPr>
              <a:t>створює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цілу</a:t>
            </a:r>
            <a:r>
              <a:rPr lang="ru-RU" sz="1900" b="1" i="1" dirty="0">
                <a:solidFill>
                  <a:schemeClr val="accent3"/>
                </a:solidFill>
              </a:rPr>
              <a:t> низку </a:t>
            </a:r>
            <a:r>
              <a:rPr lang="ru-RU" sz="1900" b="1" i="1" dirty="0" err="1">
                <a:solidFill>
                  <a:schemeClr val="accent3"/>
                </a:solidFill>
              </a:rPr>
              <a:t>п'єс</a:t>
            </a:r>
            <a:r>
              <a:rPr lang="ru-RU" sz="1900" b="1" i="1" dirty="0">
                <a:solidFill>
                  <a:schemeClr val="accent3"/>
                </a:solidFill>
              </a:rPr>
              <a:t> - </a:t>
            </a:r>
            <a:r>
              <a:rPr lang="ru-RU" sz="1900" b="1" i="1" dirty="0" smtClean="0">
                <a:solidFill>
                  <a:schemeClr val="accent3"/>
                </a:solidFill>
              </a:rPr>
              <a:t>"</a:t>
            </a:r>
            <a:r>
              <a:rPr lang="ru-RU" sz="1900" b="1" i="1" dirty="0" err="1">
                <a:solidFill>
                  <a:schemeClr val="accent3"/>
                </a:solidFill>
              </a:rPr>
              <a:t>Соломеї</a:t>
            </a:r>
            <a:r>
              <a:rPr lang="ru-RU" sz="1900" b="1" i="1" dirty="0">
                <a:solidFill>
                  <a:schemeClr val="accent3"/>
                </a:solidFill>
              </a:rPr>
              <a:t>" (</a:t>
            </a:r>
            <a:r>
              <a:rPr lang="ru-RU" sz="1900" b="1" i="1" dirty="0" smtClean="0">
                <a:solidFill>
                  <a:schemeClr val="accent3"/>
                </a:solidFill>
              </a:rPr>
              <a:t>189), "</a:t>
            </a:r>
            <a:r>
              <a:rPr lang="ru-RU" sz="1900" b="1" i="1" dirty="0" err="1" smtClean="0">
                <a:solidFill>
                  <a:schemeClr val="accent3"/>
                </a:solidFill>
              </a:rPr>
              <a:t>Віяло</a:t>
            </a:r>
            <a:r>
              <a:rPr lang="ru-RU" sz="1900" b="1" i="1" dirty="0" smtClean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леді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Віндермір</a:t>
            </a:r>
            <a:r>
              <a:rPr lang="ru-RU" sz="1900" b="1" i="1" dirty="0">
                <a:solidFill>
                  <a:schemeClr val="accent3"/>
                </a:solidFill>
              </a:rPr>
              <a:t>(1892), "</a:t>
            </a:r>
            <a:r>
              <a:rPr lang="ru-RU" sz="1900" b="1" i="1" dirty="0" err="1">
                <a:solidFill>
                  <a:schemeClr val="accent3"/>
                </a:solidFill>
              </a:rPr>
              <a:t>Жінка</a:t>
            </a:r>
            <a:r>
              <a:rPr lang="ru-RU" sz="1900" b="1" i="1" dirty="0">
                <a:solidFill>
                  <a:schemeClr val="accent3"/>
                </a:solidFill>
              </a:rPr>
              <a:t>, не </a:t>
            </a:r>
            <a:r>
              <a:rPr lang="ru-RU" sz="1900" b="1" i="1" dirty="0" err="1">
                <a:solidFill>
                  <a:schemeClr val="accent3"/>
                </a:solidFill>
              </a:rPr>
              <a:t>варта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уваги</a:t>
            </a:r>
            <a:r>
              <a:rPr lang="ru-RU" sz="1900" b="1" i="1" dirty="0">
                <a:solidFill>
                  <a:schemeClr val="accent3"/>
                </a:solidFill>
              </a:rPr>
              <a:t>" (1893), "</a:t>
            </a:r>
            <a:r>
              <a:rPr lang="ru-RU" sz="1900" b="1" i="1" dirty="0" err="1">
                <a:solidFill>
                  <a:schemeClr val="accent3"/>
                </a:solidFill>
              </a:rPr>
              <a:t>Ідеальний</a:t>
            </a:r>
            <a:r>
              <a:rPr lang="ru-RU" sz="1900" b="1" i="1" dirty="0">
                <a:solidFill>
                  <a:schemeClr val="accent3"/>
                </a:solidFill>
              </a:rPr>
              <a:t> </a:t>
            </a:r>
            <a:r>
              <a:rPr lang="ru-RU" sz="1900" b="1" i="1" dirty="0" err="1">
                <a:solidFill>
                  <a:schemeClr val="accent3"/>
                </a:solidFill>
              </a:rPr>
              <a:t>чоловік</a:t>
            </a:r>
            <a:r>
              <a:rPr lang="ru-RU" sz="1900" b="1" i="1" dirty="0">
                <a:solidFill>
                  <a:schemeClr val="accent3"/>
                </a:solidFill>
              </a:rPr>
              <a:t>" (1894) і "Як </a:t>
            </a:r>
            <a:r>
              <a:rPr lang="ru-RU" sz="1900" b="1" i="1" dirty="0" err="1">
                <a:solidFill>
                  <a:schemeClr val="accent3"/>
                </a:solidFill>
              </a:rPr>
              <a:t>важливо</a:t>
            </a:r>
            <a:r>
              <a:rPr lang="ru-RU" sz="1900" b="1" i="1" dirty="0">
                <a:solidFill>
                  <a:schemeClr val="accent3"/>
                </a:solidFill>
              </a:rPr>
              <a:t> бути </a:t>
            </a:r>
            <a:r>
              <a:rPr lang="ru-RU" sz="1900" b="1" i="1" dirty="0" err="1">
                <a:solidFill>
                  <a:schemeClr val="accent3"/>
                </a:solidFill>
              </a:rPr>
              <a:t>серйозним</a:t>
            </a:r>
            <a:r>
              <a:rPr lang="ru-RU" sz="1900" b="1" i="1" dirty="0">
                <a:solidFill>
                  <a:schemeClr val="accent3"/>
                </a:solidFill>
              </a:rPr>
              <a:t>" (1895).</a:t>
            </a:r>
          </a:p>
        </p:txBody>
      </p:sp>
    </p:spTree>
    <p:extLst>
      <p:ext uri="{BB962C8B-B14F-4D97-AF65-F5344CB8AC3E}">
        <p14:creationId xmlns:p14="http://schemas.microsoft.com/office/powerpoint/2010/main" val="4020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30" y="0"/>
            <a:ext cx="9404723" cy="1400530"/>
          </a:xfrm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chemeClr val="accent3"/>
                </a:solidFill>
              </a:rPr>
              <a:t>Символ</a:t>
            </a:r>
            <a:r>
              <a:rPr lang="uk-UA" sz="8800" b="1" i="1" dirty="0" err="1" smtClean="0">
                <a:solidFill>
                  <a:schemeClr val="accent3"/>
                </a:solidFill>
              </a:rPr>
              <a:t>ізм</a:t>
            </a:r>
            <a:endParaRPr lang="ru-RU" sz="8800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7" y="1400530"/>
            <a:ext cx="10464800" cy="525426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accent3"/>
                </a:solidFill>
              </a:rPr>
              <a:t>З</a:t>
            </a:r>
            <a:r>
              <a:rPr lang="ru-RU" sz="2400" dirty="0" err="1" smtClean="0">
                <a:solidFill>
                  <a:schemeClr val="accent3"/>
                </a:solidFill>
              </a:rPr>
              <a:t>’являються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літературні</a:t>
            </a:r>
            <a:r>
              <a:rPr lang="ru-RU" sz="2400" dirty="0">
                <a:solidFill>
                  <a:schemeClr val="accent3"/>
                </a:solidFill>
              </a:rPr>
              <a:t> і </a:t>
            </a:r>
            <a:r>
              <a:rPr lang="ru-RU" sz="2400" dirty="0" err="1">
                <a:solidFill>
                  <a:schemeClr val="accent3"/>
                </a:solidFill>
              </a:rPr>
              <a:t>мистецькі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напрями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течії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стилі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серед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яких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новий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літературний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напрям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що</a:t>
            </a:r>
            <a:r>
              <a:rPr lang="ru-RU" sz="2400" dirty="0">
                <a:solidFill>
                  <a:schemeClr val="accent3"/>
                </a:solidFill>
              </a:rPr>
              <a:t> одержав </a:t>
            </a:r>
            <a:r>
              <a:rPr lang="ru-RU" sz="2400" dirty="0" err="1">
                <a:solidFill>
                  <a:schemeClr val="accent3"/>
                </a:solidFill>
              </a:rPr>
              <a:t>назву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символізм</a:t>
            </a:r>
            <a:r>
              <a:rPr lang="ru-RU" sz="24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>
                <a:solidFill>
                  <a:schemeClr val="accent3"/>
                </a:solidFill>
              </a:rPr>
              <a:t>Поезія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згідно</a:t>
            </a:r>
            <a:r>
              <a:rPr lang="ru-RU" sz="2400" dirty="0">
                <a:solidFill>
                  <a:schemeClr val="accent3"/>
                </a:solidFill>
              </a:rPr>
              <a:t> з </a:t>
            </a:r>
            <a:r>
              <a:rPr lang="ru-RU" sz="2400" dirty="0" err="1">
                <a:solidFill>
                  <a:schemeClr val="accent3"/>
                </a:solidFill>
              </a:rPr>
              <a:t>теорією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символістів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має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підходити</a:t>
            </a:r>
            <a:r>
              <a:rPr lang="ru-RU" sz="2400" dirty="0">
                <a:solidFill>
                  <a:schemeClr val="accent3"/>
                </a:solidFill>
              </a:rPr>
              <a:t> до </a:t>
            </a:r>
            <a:r>
              <a:rPr lang="ru-RU" sz="2400" dirty="0" err="1">
                <a:solidFill>
                  <a:schemeClr val="accent3"/>
                </a:solidFill>
              </a:rPr>
              <a:t>дійсності</a:t>
            </a:r>
            <a:r>
              <a:rPr lang="ru-RU" sz="2400" dirty="0">
                <a:solidFill>
                  <a:schemeClr val="accent3"/>
                </a:solidFill>
              </a:rPr>
              <a:t> через </a:t>
            </a:r>
            <a:r>
              <a:rPr lang="ru-RU" sz="2400" dirty="0" err="1">
                <a:solidFill>
                  <a:schemeClr val="accent3"/>
                </a:solidFill>
              </a:rPr>
              <a:t>тонкі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намітки</a:t>
            </a:r>
            <a:r>
              <a:rPr lang="ru-RU" sz="2400" dirty="0">
                <a:solidFill>
                  <a:schemeClr val="accent3"/>
                </a:solidFill>
              </a:rPr>
              <a:t> і </a:t>
            </a:r>
            <a:r>
              <a:rPr lang="ru-RU" sz="2400" dirty="0" err="1">
                <a:solidFill>
                  <a:schemeClr val="accent3"/>
                </a:solidFill>
              </a:rPr>
              <a:t>напівкольори</a:t>
            </a:r>
            <a:r>
              <a:rPr lang="ru-RU" sz="2400" dirty="0">
                <a:solidFill>
                  <a:schemeClr val="accent3"/>
                </a:solidFill>
              </a:rPr>
              <a:t>. Краса та </a:t>
            </a:r>
            <a:r>
              <a:rPr lang="ru-RU" sz="2400" dirty="0" err="1">
                <a:solidFill>
                  <a:schemeClr val="accent3"/>
                </a:solidFill>
              </a:rPr>
              <a:t>істина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осягаються</a:t>
            </a:r>
            <a:r>
              <a:rPr lang="ru-RU" sz="2400" dirty="0">
                <a:solidFill>
                  <a:schemeClr val="accent3"/>
                </a:solidFill>
              </a:rPr>
              <a:t> не </a:t>
            </a:r>
            <a:r>
              <a:rPr lang="ru-RU" sz="2400" dirty="0" err="1">
                <a:solidFill>
                  <a:schemeClr val="accent3"/>
                </a:solidFill>
              </a:rPr>
              <a:t>свідомістю</a:t>
            </a:r>
            <a:r>
              <a:rPr lang="ru-RU" sz="2400" dirty="0">
                <a:solidFill>
                  <a:schemeClr val="accent3"/>
                </a:solidFill>
              </a:rPr>
              <a:t>, а </a:t>
            </a:r>
            <a:r>
              <a:rPr lang="ru-RU" sz="2400" dirty="0" err="1" smtClean="0">
                <a:solidFill>
                  <a:schemeClr val="accent3"/>
                </a:solidFill>
              </a:rPr>
              <a:t>інтуїцією</a:t>
            </a:r>
            <a:r>
              <a:rPr lang="ru-RU" sz="24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>
                <a:solidFill>
                  <a:schemeClr val="accent3"/>
                </a:solidFill>
              </a:rPr>
              <a:t>Б</a:t>
            </a:r>
            <a:r>
              <a:rPr lang="ru-RU" sz="2400" dirty="0" err="1" smtClean="0">
                <a:solidFill>
                  <a:schemeClr val="accent3"/>
                </a:solidFill>
              </a:rPr>
              <a:t>атьківщиною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</a:rPr>
              <a:t>символізму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вважається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Франція</a:t>
            </a:r>
            <a:r>
              <a:rPr lang="ru-RU" sz="2400" dirty="0">
                <a:solidFill>
                  <a:schemeClr val="accent3"/>
                </a:solidFill>
              </a:rPr>
              <a:t>. Там </a:t>
            </a:r>
            <a:r>
              <a:rPr lang="ru-RU" sz="2400" dirty="0" err="1">
                <a:solidFill>
                  <a:schemeClr val="accent3"/>
                </a:solidFill>
              </a:rPr>
              <a:t>він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склався</a:t>
            </a:r>
            <a:r>
              <a:rPr lang="ru-RU" sz="2400" dirty="0">
                <a:solidFill>
                  <a:schemeClr val="accent3"/>
                </a:solidFill>
              </a:rPr>
              <a:t> як </a:t>
            </a:r>
            <a:r>
              <a:rPr lang="ru-RU" sz="2400" dirty="0" err="1">
                <a:solidFill>
                  <a:schemeClr val="accent3"/>
                </a:solidFill>
              </a:rPr>
              <a:t>напрям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ще</a:t>
            </a:r>
            <a:r>
              <a:rPr lang="ru-RU" sz="2400" dirty="0">
                <a:solidFill>
                  <a:schemeClr val="accent3"/>
                </a:solidFill>
              </a:rPr>
              <a:t> у 70-80 роки </a:t>
            </a:r>
            <a:r>
              <a:rPr lang="en-US" sz="2400" dirty="0">
                <a:solidFill>
                  <a:schemeClr val="accent3"/>
                </a:solidFill>
              </a:rPr>
              <a:t>XIX </a:t>
            </a:r>
            <a:r>
              <a:rPr lang="ru-RU" sz="2400" dirty="0" err="1">
                <a:solidFill>
                  <a:schemeClr val="accent3"/>
                </a:solidFill>
              </a:rPr>
              <a:t>століття</a:t>
            </a:r>
            <a:r>
              <a:rPr lang="ru-RU" sz="24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>
                <a:solidFill>
                  <a:schemeClr val="accent3"/>
                </a:solidFill>
              </a:rPr>
              <a:t>Більшість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символістів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були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виразниками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ідей</a:t>
            </a:r>
            <a:r>
              <a:rPr lang="ru-RU" sz="2400" dirty="0">
                <a:solidFill>
                  <a:schemeClr val="accent3"/>
                </a:solidFill>
              </a:rPr>
              <a:t> декадансу, </a:t>
            </a:r>
            <a:r>
              <a:rPr lang="ru-RU" sz="2400" dirty="0" err="1">
                <a:solidFill>
                  <a:schemeClr val="accent3"/>
                </a:solidFill>
              </a:rPr>
              <a:t>відбиваючи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песимістичні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настрої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створюючи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символи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смерті</a:t>
            </a:r>
            <a:r>
              <a:rPr lang="ru-RU" sz="2400" dirty="0">
                <a:solidFill>
                  <a:schemeClr val="accent3"/>
                </a:solidFill>
              </a:rPr>
              <a:t>. Але до </a:t>
            </a:r>
            <a:r>
              <a:rPr lang="ru-RU" sz="2400" dirty="0" err="1">
                <a:solidFill>
                  <a:schemeClr val="accent3"/>
                </a:solidFill>
              </a:rPr>
              <a:t>символів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звертались</a:t>
            </a:r>
            <a:r>
              <a:rPr lang="ru-RU" sz="2400" dirty="0">
                <a:solidFill>
                  <a:schemeClr val="accent3"/>
                </a:solidFill>
              </a:rPr>
              <a:t> і </a:t>
            </a:r>
            <a:r>
              <a:rPr lang="ru-RU" sz="2400" dirty="0" err="1">
                <a:solidFill>
                  <a:schemeClr val="accent3"/>
                </a:solidFill>
              </a:rPr>
              <a:t>поети</a:t>
            </a:r>
            <a:r>
              <a:rPr lang="ru-RU" sz="2400" dirty="0">
                <a:solidFill>
                  <a:schemeClr val="accent3"/>
                </a:solidFill>
              </a:rPr>
              <a:t>, </a:t>
            </a:r>
            <a:r>
              <a:rPr lang="ru-RU" sz="2400" dirty="0" err="1">
                <a:solidFill>
                  <a:schemeClr val="accent3"/>
                </a:solidFill>
              </a:rPr>
              <a:t>які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займали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прогресивні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</a:rPr>
              <a:t>позиці</a:t>
            </a:r>
            <a:r>
              <a:rPr lang="ru-RU" sz="24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3"/>
                </a:solidFill>
              </a:rPr>
              <a:t>Основоположником </a:t>
            </a:r>
            <a:r>
              <a:rPr lang="ru-RU" sz="2400" dirty="0" err="1">
                <a:solidFill>
                  <a:schemeClr val="accent3"/>
                </a:solidFill>
              </a:rPr>
              <a:t>французького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err="1">
                <a:solidFill>
                  <a:schemeClr val="accent3"/>
                </a:solidFill>
              </a:rPr>
              <a:t>символізму</a:t>
            </a:r>
            <a:r>
              <a:rPr lang="ru-RU" sz="2400" dirty="0">
                <a:solidFill>
                  <a:schemeClr val="accent3"/>
                </a:solidFill>
              </a:rPr>
              <a:t> по праву </a:t>
            </a:r>
            <a:r>
              <a:rPr lang="ru-RU" sz="2400" dirty="0" err="1">
                <a:solidFill>
                  <a:schemeClr val="accent3"/>
                </a:solidFill>
              </a:rPr>
              <a:t>вважається</a:t>
            </a:r>
            <a:r>
              <a:rPr lang="ru-RU" sz="2400" dirty="0">
                <a:solidFill>
                  <a:schemeClr val="accent3"/>
                </a:solidFill>
              </a:rPr>
              <a:t> Поль Верлен.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1" y="652388"/>
            <a:ext cx="9404723" cy="1400530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accent3"/>
                </a:solidFill>
              </a:rPr>
              <a:t>Х</a:t>
            </a:r>
            <a:r>
              <a:rPr lang="ru-RU" b="1" i="1" dirty="0" err="1" smtClean="0">
                <a:solidFill>
                  <a:schemeClr val="accent3"/>
                </a:solidFill>
              </a:rPr>
              <a:t>арактерні</a:t>
            </a:r>
            <a:r>
              <a:rPr lang="ru-RU" b="1" i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риси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 smtClean="0">
                <a:solidFill>
                  <a:schemeClr val="accent3"/>
                </a:solidFill>
              </a:rPr>
              <a:t>символізму</a:t>
            </a:r>
            <a:r>
              <a:rPr lang="ru-RU" b="1" i="1" dirty="0" smtClean="0">
                <a:solidFill>
                  <a:schemeClr val="accent3"/>
                </a:solidFill>
              </a:rPr>
              <a:t>: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878" y="2306918"/>
            <a:ext cx="76215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Двосвіття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ідеалізм</a:t>
            </a:r>
            <a:r>
              <a:rPr lang="ru-RU" sz="2800" dirty="0">
                <a:solidFill>
                  <a:schemeClr val="accent3"/>
                </a:solidFill>
              </a:rPr>
              <a:t>;</a:t>
            </a:r>
            <a:endParaRPr lang="ru-RU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індивідуалізм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  <a:endParaRPr lang="ru-RU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музикальність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>
                <a:solidFill>
                  <a:schemeClr val="accent3"/>
                </a:solidFill>
              </a:rPr>
              <a:t>і </a:t>
            </a:r>
            <a:r>
              <a:rPr lang="ru-RU" sz="2800" dirty="0" err="1">
                <a:solidFill>
                  <a:schemeClr val="accent3"/>
                </a:solidFill>
              </a:rPr>
              <a:t>асоціативність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 smtClean="0">
                <a:solidFill>
                  <a:schemeClr val="accent3"/>
                </a:solidFill>
              </a:rPr>
              <a:t>вірша</a:t>
            </a:r>
            <a:r>
              <a:rPr lang="ru-RU" sz="2800" dirty="0">
                <a:solidFill>
                  <a:schemeClr val="accent3"/>
                </a:solidFill>
              </a:rPr>
              <a:t>;</a:t>
            </a:r>
            <a:endParaRPr lang="ru-RU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err="1" smtClean="0">
                <a:solidFill>
                  <a:schemeClr val="accent3"/>
                </a:solidFill>
              </a:rPr>
              <a:t>багатозначність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>
                <a:solidFill>
                  <a:schemeClr val="accent3"/>
                </a:solidFill>
              </a:rPr>
              <a:t>слова й образу.</a:t>
            </a:r>
          </a:p>
        </p:txBody>
      </p:sp>
    </p:spTree>
    <p:extLst>
      <p:ext uri="{BB962C8B-B14F-4D97-AF65-F5344CB8AC3E}">
        <p14:creationId xmlns:p14="http://schemas.microsoft.com/office/powerpoint/2010/main" val="37394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pPr algn="ctr"/>
            <a:r>
              <a:rPr lang="uk-UA" sz="4800" b="1" i="1" dirty="0" smtClean="0">
                <a:solidFill>
                  <a:schemeClr val="accent3"/>
                </a:solidFill>
              </a:rPr>
              <a:t>Представники символізму</a:t>
            </a:r>
            <a:endParaRPr lang="ru-RU" sz="4800" b="1" i="1" dirty="0">
              <a:solidFill>
                <a:schemeClr val="accent3"/>
              </a:solidFill>
            </a:endParaRPr>
          </a:p>
        </p:txBody>
      </p:sp>
      <p:pic>
        <p:nvPicPr>
          <p:cNvPr id="1034" name="Picture 10" descr="http://upload.wikimedia.org/wikipedia/commons/5/52/Baudelaire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30619"/>
            <a:ext cx="2079625" cy="33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d/d1/Carjat_Arthur_Rimbaud_1872_n2.jpg/231px-Carjat_Arthur_Rimbaud_1872_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0" y="1454932"/>
            <a:ext cx="22002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onnel.ru/gzl/400595739_tonn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9" y="1320800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111" y="4779158"/>
            <a:ext cx="171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/>
                </a:solidFill>
              </a:rPr>
              <a:t>Шарль </a:t>
            </a:r>
            <a:r>
              <a:rPr lang="ru-RU" sz="2800" b="1" i="1" dirty="0" err="1">
                <a:solidFill>
                  <a:schemeClr val="accent3"/>
                </a:solidFill>
              </a:rPr>
              <a:t>Бодлер</a:t>
            </a:r>
            <a:endParaRPr lang="ru-RU" sz="2800" b="1" i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9000" y="4814582"/>
            <a:ext cx="158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accent3"/>
                </a:solidFill>
              </a:rPr>
              <a:t>Артюр</a:t>
            </a:r>
            <a:r>
              <a:rPr lang="ru-RU" sz="2800" b="1" i="1" dirty="0">
                <a:solidFill>
                  <a:schemeClr val="accent3"/>
                </a:solidFill>
              </a:rPr>
              <a:t> Рембо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8586" y="5046158"/>
            <a:ext cx="16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/>
                </a:solidFill>
              </a:rPr>
              <a:t>Поль Верлен</a:t>
            </a:r>
          </a:p>
        </p:txBody>
      </p:sp>
    </p:spTree>
    <p:extLst>
      <p:ext uri="{BB962C8B-B14F-4D97-AF65-F5344CB8AC3E}">
        <p14:creationId xmlns:p14="http://schemas.microsoft.com/office/powerpoint/2010/main" val="32749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</TotalTime>
  <Words>684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Література на початку XX ст.</vt:lpstr>
      <vt:lpstr>Презентация PowerPoint</vt:lpstr>
      <vt:lpstr>Декаденство</vt:lpstr>
      <vt:lpstr>Презентация PowerPoint</vt:lpstr>
      <vt:lpstr>Представники декадансу</vt:lpstr>
      <vt:lpstr>Збірки і твори представників декадансу</vt:lpstr>
      <vt:lpstr>Символізм</vt:lpstr>
      <vt:lpstr>Характерні риси символізму:</vt:lpstr>
      <vt:lpstr>Представники символізму</vt:lpstr>
      <vt:lpstr>Збірки і твори представників символізму</vt:lpstr>
      <vt:lpstr>Модернізм</vt:lpstr>
      <vt:lpstr>Характерні риси літератури модернізму: </vt:lpstr>
      <vt:lpstr>Представники модернізму</vt:lpstr>
      <vt:lpstr>Збірки і твори представників модернізму</vt:lpstr>
      <vt:lpstr>Нові жанри літератури у ХХ ст.</vt:lpstr>
      <vt:lpstr>Дякуємо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на початку XX ст.</dc:title>
  <dc:creator>User</dc:creator>
  <cp:lastModifiedBy>User</cp:lastModifiedBy>
  <cp:revision>27</cp:revision>
  <dcterms:created xsi:type="dcterms:W3CDTF">2014-05-08T13:14:18Z</dcterms:created>
  <dcterms:modified xsi:type="dcterms:W3CDTF">2014-05-13T16:49:13Z</dcterms:modified>
</cp:coreProperties>
</file>